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</p:sldMasterIdLst>
  <p:notesMasterIdLst>
    <p:notesMasterId r:id="rId51"/>
  </p:notesMasterIdLst>
  <p:sldIdLst>
    <p:sldId id="256" r:id="rId26"/>
    <p:sldId id="280" r:id="rId27"/>
    <p:sldId id="282" r:id="rId28"/>
    <p:sldId id="281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83" r:id="rId39"/>
    <p:sldId id="269" r:id="rId40"/>
    <p:sldId id="270" r:id="rId41"/>
    <p:sldId id="284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Bradley Hand ITC TT-Bold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52" d="100"/>
          <a:sy n="52" d="100"/>
        </p:scale>
        <p:origin x="-103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3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662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6930" y="694984"/>
            <a:ext cx="4944140" cy="342953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82825"/>
            <a:ext cx="2924175" cy="64341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82825"/>
            <a:ext cx="8624888" cy="64341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1241425"/>
            <a:ext cx="2924175" cy="7469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1241425"/>
            <a:ext cx="8624888" cy="7469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00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93675"/>
            <a:ext cx="5154613" cy="1012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193675"/>
            <a:ext cx="5156200" cy="1012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193675"/>
            <a:ext cx="2924175" cy="1012666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193675"/>
            <a:ext cx="8624888" cy="101266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7213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5397500"/>
            <a:ext cx="5638800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59900" y="2386013"/>
            <a:ext cx="2855913" cy="7499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87400" y="2386013"/>
            <a:ext cx="8420100" cy="7499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866775"/>
            <a:ext cx="5154613" cy="1148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-866775"/>
            <a:ext cx="5156200" cy="1148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1000125"/>
            <a:ext cx="5154613" cy="925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1000125"/>
            <a:ext cx="5156200" cy="925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-866775"/>
            <a:ext cx="2924175" cy="1148556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-866775"/>
            <a:ext cx="8624888" cy="114855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00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0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142875"/>
            <a:ext cx="2924175" cy="8567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142875"/>
            <a:ext cx="8624888" cy="8567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16000" y="5016500"/>
            <a:ext cx="5408613" cy="558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5016500"/>
            <a:ext cx="5410200" cy="558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45600" y="1714500"/>
            <a:ext cx="2741613" cy="8886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16000" y="1714500"/>
            <a:ext cx="8077200" cy="88868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643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4787900"/>
            <a:ext cx="2855913" cy="619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89313" y="4787900"/>
            <a:ext cx="2857500" cy="619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1550" y="-1181100"/>
            <a:ext cx="1465263" cy="121634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-1181100"/>
            <a:ext cx="4248150" cy="121634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42875"/>
            <a:ext cx="2614613" cy="101076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42875"/>
            <a:ext cx="7696200" cy="10107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710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7108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71088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7108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2663825"/>
            <a:ext cx="2444750" cy="165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-2663825"/>
            <a:ext cx="2446338" cy="165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2663825"/>
            <a:ext cx="2614613" cy="16578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2663825"/>
            <a:ext cx="7696200" cy="16578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4613" cy="889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768600"/>
            <a:ext cx="5156200" cy="889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42875"/>
            <a:ext cx="2614613" cy="115236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42875"/>
            <a:ext cx="7696200" cy="115236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-2663825"/>
            <a:ext cx="2444750" cy="165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67150" y="-2663825"/>
            <a:ext cx="2446338" cy="165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009775"/>
            <a:ext cx="5154613" cy="789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009775"/>
            <a:ext cx="5156200" cy="789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-2663825"/>
            <a:ext cx="2614613" cy="16578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2663825"/>
            <a:ext cx="7696200" cy="16578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772400" y="-3760788"/>
            <a:ext cx="1905000" cy="1877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29800" y="-3760788"/>
            <a:ext cx="1906588" cy="1877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20188" y="-3760788"/>
            <a:ext cx="2616200" cy="18772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-3760788"/>
            <a:ext cx="7697788" cy="18772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241425"/>
            <a:ext cx="2614613" cy="86598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241425"/>
            <a:ext cx="7696200" cy="86598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28163" y="2274888"/>
            <a:ext cx="2924175" cy="73215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8624888" cy="7321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4500" y="5397500"/>
            <a:ext cx="3046413" cy="558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43313" y="5397500"/>
            <a:ext cx="3048000" cy="558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130800" y="1719263"/>
            <a:ext cx="1560513" cy="9264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44500" y="1719263"/>
            <a:ext cx="4533900" cy="9264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7800" y="-1914525"/>
            <a:ext cx="2239963" cy="1574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0163" y="-1914525"/>
            <a:ext cx="2241550" cy="1574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15375" y="-1914525"/>
            <a:ext cx="2420938" cy="157400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7800" y="-1914525"/>
            <a:ext cx="7115175" cy="157400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3124200"/>
            <a:ext cx="5154613" cy="794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7013" y="3124200"/>
            <a:ext cx="5156200" cy="794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1241425"/>
            <a:ext cx="2614613" cy="98234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1241425"/>
            <a:ext cx="7696200" cy="9823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7800" y="-1914525"/>
            <a:ext cx="2239963" cy="1574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0163" y="-1914525"/>
            <a:ext cx="2241550" cy="1574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15375" y="-1914525"/>
            <a:ext cx="2420938" cy="157400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7800" y="-1914525"/>
            <a:ext cx="7115175" cy="157400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51800" y="-12093575"/>
            <a:ext cx="1763713" cy="3609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967913" y="-12093575"/>
            <a:ext cx="1765300" cy="3609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67825" y="-12093575"/>
            <a:ext cx="2465388" cy="360997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866900" y="-12093575"/>
            <a:ext cx="7248525" cy="360997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568700"/>
            <a:ext cx="11428413" cy="290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643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3675"/>
            <a:ext cx="10463213" cy="1012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6013"/>
            <a:ext cx="11428413" cy="290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28413" cy="448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D7E2EE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866775"/>
            <a:ext cx="10463213" cy="1148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1714500"/>
            <a:ext cx="10971213" cy="299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5016500"/>
            <a:ext cx="10971213" cy="558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03300" y="4879975"/>
            <a:ext cx="11010900" cy="1588"/>
          </a:xfrm>
          <a:prstGeom prst="line">
            <a:avLst/>
          </a:prstGeom>
          <a:noFill/>
          <a:ln w="12600">
            <a:solidFill>
              <a:srgbClr val="73737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844800"/>
            <a:ext cx="10463213" cy="406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1181100"/>
            <a:ext cx="5865813" cy="589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787900"/>
            <a:ext cx="5865813" cy="619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000125"/>
            <a:ext cx="10463213" cy="925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88100"/>
            <a:ext cx="10463213" cy="299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88100"/>
            <a:ext cx="10463213" cy="299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5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2663825"/>
            <a:ext cx="5043488" cy="1657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3213" cy="889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-2663825"/>
            <a:ext cx="5043488" cy="1657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2875"/>
            <a:ext cx="10463213" cy="266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-3760788"/>
            <a:ext cx="3963988" cy="187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</a:defRPr>
      </a:lvl9pPr>
    </p:titleStyle>
    <p:bodyStyle>
      <a:lvl1pPr marL="342900" indent="-3429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37373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009775"/>
            <a:ext cx="10463213" cy="789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7180263"/>
            <a:ext cx="11428413" cy="241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D7E2EE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0" y="0"/>
            <a:ext cx="13003213" cy="9752013"/>
            <a:chOff x="0" y="0"/>
            <a:chExt cx="8191" cy="614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8191" cy="61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04" y="1400"/>
              <a:ext cx="2975" cy="38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719263"/>
            <a:ext cx="6246813" cy="357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5397500"/>
            <a:ext cx="6246813" cy="558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600">
          <a:solidFill>
            <a:srgbClr val="D7E2E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D7E2EE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-1914525"/>
            <a:ext cx="4633913" cy="1574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124200"/>
            <a:ext cx="10463213" cy="794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-1914525"/>
            <a:ext cx="4633913" cy="1574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241425"/>
            <a:ext cx="9269413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51800" y="-12093575"/>
            <a:ext cx="3681413" cy="3609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3B3B3E"/>
          </a:solidFill>
          <a:latin typeface="Stone Sans ITC TT-Semi" charset="0"/>
          <a:ea typeface="ヒラギノ角ゴ ProN W6" charset="0"/>
          <a:cs typeface="ヒラギノ角ゴ ProN W6" charset="0"/>
        </a:defRPr>
      </a:lvl9pPr>
    </p:titleStyle>
    <p:bodyStyle>
      <a:lvl1pPr marL="342900" indent="-3429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09700"/>
            <a:ext cx="11760200" cy="2908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4400" smtClean="0"/>
              <a:t>1,2,3...QAP!</a:t>
            </a:r>
            <a:endParaRPr lang="en-US" sz="144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19100" y="4076700"/>
            <a:ext cx="12166600" cy="290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3200" dirty="0" err="1" smtClean="0">
                <a:solidFill>
                  <a:srgbClr val="D7E2EE"/>
                </a:solidFill>
                <a:latin typeface="Stone Sans ITC TT-Semi" charset="0"/>
              </a:rPr>
              <a:t>Matteo</a:t>
            </a: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 </a:t>
            </a:r>
            <a:r>
              <a:rPr lang="en-US" sz="3200" dirty="0" err="1" smtClean="0">
                <a:solidFill>
                  <a:srgbClr val="D7E2EE"/>
                </a:solidFill>
                <a:latin typeface="Stone Sans ITC TT-Semi" charset="0"/>
              </a:rPr>
              <a:t>Fischetti</a:t>
            </a:r>
            <a:endParaRPr lang="en-US" sz="3200" dirty="0">
              <a:solidFill>
                <a:srgbClr val="D7E2EE"/>
              </a:solidFill>
              <a:latin typeface="Stone Sans ITC TT-Sem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(joint </a:t>
            </a:r>
            <a:r>
              <a:rPr lang="en-US" sz="3200" dirty="0">
                <a:solidFill>
                  <a:srgbClr val="D7E2EE"/>
                </a:solidFill>
                <a:latin typeface="Stone Sans ITC TT-Semi" charset="0"/>
              </a:rPr>
              <a:t>work with </a:t>
            </a: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Michele </a:t>
            </a:r>
            <a:r>
              <a:rPr lang="en-US" sz="3200" dirty="0" err="1" smtClean="0">
                <a:solidFill>
                  <a:srgbClr val="D7E2EE"/>
                </a:solidFill>
                <a:latin typeface="Stone Sans ITC TT-Semi" charset="0"/>
              </a:rPr>
              <a:t>Monaci</a:t>
            </a: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 and </a:t>
            </a:r>
            <a:r>
              <a:rPr lang="en-US" sz="3200" dirty="0" err="1" smtClean="0">
                <a:solidFill>
                  <a:srgbClr val="D7E2EE"/>
                </a:solidFill>
                <a:latin typeface="Stone Sans ITC TT-Semi" charset="0"/>
              </a:rPr>
              <a:t>Domenico</a:t>
            </a: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 </a:t>
            </a:r>
            <a:r>
              <a:rPr lang="en-US" sz="3200" dirty="0" err="1" smtClean="0">
                <a:solidFill>
                  <a:srgbClr val="D7E2EE"/>
                </a:solidFill>
                <a:latin typeface="Stone Sans ITC TT-Semi" charset="0"/>
              </a:rPr>
              <a:t>Salvagnin</a:t>
            </a:r>
            <a:r>
              <a:rPr lang="en-US" sz="3200" dirty="0" smtClean="0">
                <a:solidFill>
                  <a:srgbClr val="D7E2EE"/>
                </a:solidFill>
                <a:latin typeface="Stone Sans ITC TT-Semi" charset="0"/>
              </a:rPr>
              <a:t>)</a:t>
            </a:r>
            <a:endParaRPr lang="en-US" sz="3200" dirty="0">
              <a:solidFill>
                <a:srgbClr val="D7E2EE"/>
              </a:solidFill>
              <a:latin typeface="Stone Sans ITC TT-Sem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3200" dirty="0">
                <a:solidFill>
                  <a:srgbClr val="D7E2EE"/>
                </a:solidFill>
                <a:latin typeface="Stone Sans ITC TT-Semi" charset="0"/>
              </a:rPr>
              <a:t>DEI University of </a:t>
            </a:r>
            <a:r>
              <a:rPr lang="en-US" sz="3200" dirty="0" err="1">
                <a:solidFill>
                  <a:srgbClr val="D7E2EE"/>
                </a:solidFill>
                <a:latin typeface="Stone Sans ITC TT-Semi" charset="0"/>
              </a:rPr>
              <a:t>Padova</a:t>
            </a:r>
            <a:endParaRPr lang="en-US" sz="3200" dirty="0">
              <a:solidFill>
                <a:srgbClr val="D7E2EE"/>
              </a:solidFill>
              <a:latin typeface="Stone Sans ITC TT-Semi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629400"/>
            <a:ext cx="19685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5600" y="8661400"/>
            <a:ext cx="720090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D7E2EE"/>
                </a:solidFill>
                <a:latin typeface="Stone Sans ITC TT-Semi" charset="0"/>
              </a:rPr>
              <a:t>IPDU, Newcastle, July 2011</a:t>
            </a:r>
            <a:endParaRPr lang="en-US" sz="3600" dirty="0">
              <a:solidFill>
                <a:srgbClr val="D7E2EE"/>
              </a:solidFill>
              <a:latin typeface="Stone Sans ITC TT-Sem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22225"/>
            <a:ext cx="12598400" cy="20526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sz="6400" smtClean="0"/>
              <a:t>Step 2.1: handy MILP</a:t>
            </a:r>
            <a:endParaRPr lang="en-US" sz="64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0225" y="1892300"/>
            <a:ext cx="1104900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The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Kb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model is tiny and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fast ... but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its bound is really bad (always zero at the root)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3219450"/>
            <a:ext cx="1007110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However we can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improve it through the following family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of inequalities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(Xia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and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Yuan, 2006)</a:t>
            </a:r>
            <a:endParaRPr lang="en-US" sz="3600" dirty="0">
              <a:solidFill>
                <a:srgbClr val="727272"/>
              </a:solidFill>
              <a:latin typeface="Chalkboard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3400" y="5619750"/>
            <a:ext cx="11315700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where </a:t>
            </a:r>
            <a:r>
              <a:rPr lang="en-US" sz="3600" i="1" dirty="0" err="1">
                <a:solidFill>
                  <a:srgbClr val="727272"/>
                </a:solidFill>
                <a:latin typeface="Chalkboard" charset="0"/>
              </a:rPr>
              <a:t>minAP</a:t>
            </a:r>
            <a:r>
              <a:rPr lang="en-US" sz="3600" i="1" baseline="-6000" dirty="0" err="1">
                <a:solidFill>
                  <a:srgbClr val="727272"/>
                </a:solidFill>
                <a:latin typeface="Chalkboard" charset="0"/>
              </a:rPr>
              <a:t>iu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is the Gilmore-Lawler term computed by solving a linear assignment problem with </a:t>
            </a: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x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iu</a:t>
            </a:r>
            <a:r>
              <a:rPr lang="en-US" sz="3600" baseline="-6000" dirty="0">
                <a:solidFill>
                  <a:srgbClr val="727272"/>
                </a:solidFill>
                <a:latin typeface="Chalkboard" charset="0"/>
              </a:rPr>
              <a:t>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= 1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24942" y="7108254"/>
            <a:ext cx="11315700" cy="181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This family of cuts strengthen the KB model a lot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we separate local versions of them throughout the B&amp;C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tree, by using a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fast separation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procedure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876800"/>
            <a:ext cx="5219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/>
              <a:t>Step 2.2: branching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843558"/>
            <a:ext cx="11430000" cy="7848872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A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good branching order is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crucial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for the B&amp;C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Default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strategies are NOT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particularly effective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on these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instances</a:t>
            </a:r>
          </a:p>
          <a:p>
            <a:pPr marL="903288" indent="-587375">
              <a:buClr>
                <a:srgbClr val="737373"/>
              </a:buClr>
              <a:buSzPct val="7700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Basic idea 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we want to branch first on the variables that have a 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larger range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of objective values for the possible assignments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We define the 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branching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priority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for </a:t>
            </a:r>
            <a:r>
              <a:rPr lang="en-US" sz="3600" i="1" dirty="0" err="1">
                <a:latin typeface="Chalkboard" charset="0"/>
                <a:ea typeface="Chalkboard" charset="0"/>
                <a:cs typeface="Chalkboard" charset="0"/>
              </a:rPr>
              <a:t>x</a:t>
            </a:r>
            <a:r>
              <a:rPr lang="en-US" sz="3600" i="1" baseline="-6000" dirty="0" err="1">
                <a:latin typeface="Chalkboard" charset="0"/>
                <a:ea typeface="Chalkboard" charset="0"/>
                <a:cs typeface="Chalkboard" charset="0"/>
              </a:rPr>
              <a:t>iu</a:t>
            </a:r>
            <a:r>
              <a:rPr lang="en-US" sz="3600" i="1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 as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903288" indent="-587375">
              <a:buClr>
                <a:srgbClr val="737373"/>
              </a:buClr>
              <a:buSzPct val="77000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</a:tabLst>
            </a:pPr>
            <a:endParaRPr lang="en-US" sz="3600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3015" y="7396286"/>
            <a:ext cx="11161240" cy="635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/>
              <a:t>Step 2.3: orbital branching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1419622"/>
            <a:ext cx="10464800" cy="8067278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lone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shrinking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takes care of (most of)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symmetry on matrix a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what about matrix b?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On esc instances, also matrix b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contains symmetries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(but not of clone type)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 resort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to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orbital branching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(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Ostrowski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et al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., 2011)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We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compute the appropriate symmetry group 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directly on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matrix b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(faster than considering the whole model)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we could have used </a:t>
            </a:r>
            <a:r>
              <a:rPr lang="en-US" sz="3600" i="1" dirty="0" err="1">
                <a:latin typeface="Chalkboard" charset="0"/>
                <a:ea typeface="Chalkboard" charset="0"/>
                <a:cs typeface="Chalkboard" charset="0"/>
              </a:rPr>
              <a:t>nauty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, but we exploited the particular structure of esc instances and implemented an ad-hoc procedure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/>
              <a:t>Step 2.3: matrix b structure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1562100"/>
            <a:ext cx="10464800" cy="2603500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b</a:t>
            </a:r>
            <a:r>
              <a:rPr lang="en-US" sz="3600" baseline="-6000" dirty="0" err="1">
                <a:latin typeface="Chalkboard" charset="0"/>
                <a:ea typeface="Chalkboard" charset="0"/>
                <a:cs typeface="Chalkboard" charset="0"/>
              </a:rPr>
              <a:t>ij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=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HammingDistance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(i-1,j-1)-1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Two operations on binary string preserve the Hamming distance: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32138" y="40687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0011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25788" y="46402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1001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751888" y="39798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0000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766175" y="45894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1010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27738" y="4135438"/>
            <a:ext cx="91757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727272"/>
                </a:solidFill>
                <a:latin typeface="Chalkboard" charset="0"/>
              </a:rPr>
              <a:t>bit flip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>
            <a:off x="5103813" y="4597400"/>
            <a:ext cx="2978150" cy="1588"/>
          </a:xfrm>
          <a:prstGeom prst="line">
            <a:avLst/>
          </a:prstGeom>
          <a:noFill/>
          <a:ln w="63360">
            <a:solidFill>
              <a:srgbClr val="63A0C9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132138" y="53641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0011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127375" y="60245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1001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8755063" y="53895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1001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8755063" y="5999163"/>
            <a:ext cx="109855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Monaco" charset="0"/>
              </a:rPr>
              <a:t>1100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430838" y="5468938"/>
            <a:ext cx="21145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727272"/>
                </a:solidFill>
                <a:latin typeface="Chalkboard" charset="0"/>
              </a:rPr>
              <a:t>bit permutation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103813" y="5930900"/>
            <a:ext cx="2979737" cy="1588"/>
          </a:xfrm>
          <a:prstGeom prst="line">
            <a:avLst/>
          </a:prstGeom>
          <a:noFill/>
          <a:ln w="63360">
            <a:solidFill>
              <a:srgbClr val="63A0C9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358900" y="6642100"/>
            <a:ext cx="10464800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fix </a:t>
            </a:r>
            <a:r>
              <a:rPr lang="en-US" sz="3600" dirty="0">
                <a:solidFill>
                  <a:srgbClr val="737373"/>
                </a:solidFill>
                <a:latin typeface="Chalkboard" charset="0"/>
              </a:rPr>
              <a:t>facility 11...1 form the beginning </a:t>
            </a:r>
            <a:r>
              <a:rPr lang="en-US" sz="36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 </a:t>
            </a:r>
            <a:r>
              <a:rPr lang="en-US" sz="3600" dirty="0">
                <a:solidFill>
                  <a:srgbClr val="737373"/>
                </a:solidFill>
                <a:latin typeface="Chalkboard" charset="0"/>
              </a:rPr>
              <a:t>no bit flips left</a:t>
            </a: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compute </a:t>
            </a:r>
            <a:r>
              <a:rPr lang="en-US" sz="3600" dirty="0">
                <a:solidFill>
                  <a:srgbClr val="737373"/>
                </a:solidFill>
                <a:latin typeface="Chalkboard" charset="0"/>
              </a:rPr>
              <a:t>orbits and stabilizers from explicit list of bit permutations!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3003213" cy="2284413"/>
          </a:xfrm>
        </p:spPr>
        <p:txBody>
          <a:bodyPr/>
          <a:lstStyle/>
          <a:p>
            <a:pPr eaLnBrk="1" hangingPunct="1"/>
            <a:r>
              <a:rPr lang="en-US" sz="4800" dirty="0" err="1" smtClean="0"/>
              <a:t>Cplex</a:t>
            </a:r>
            <a:r>
              <a:rPr lang="en-US" sz="4800" dirty="0" smtClean="0"/>
              <a:t> 12.2 interactive mode </a:t>
            </a:r>
            <a:br>
              <a:rPr lang="en-US" sz="4800" dirty="0" smtClean="0"/>
            </a:br>
            <a:r>
              <a:rPr lang="en-US" sz="4800" dirty="0" smtClean="0"/>
              <a:t>(8 threads, Intel Xeon 3.2Ghz, 16GB ram</a:t>
            </a:r>
            <a:r>
              <a:rPr lang="it-IT" sz="4800" dirty="0" smtClean="0"/>
              <a:t>)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68338" y="5380038"/>
            <a:ext cx="11366500" cy="364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8" charset="0"/>
              <a:buBlip>
                <a:blip r:embed="rId2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endParaRPr lang="en-US" sz="3200" b="1" dirty="0">
              <a:solidFill>
                <a:srgbClr val="727272"/>
              </a:solidFill>
              <a:latin typeface="Chalkboard"/>
              <a:ea typeface="ヒラギノ明朝 ProN W3"/>
              <a:cs typeface="ヒラギノ明朝 ProN W3"/>
            </a:endParaRPr>
          </a:p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8" charset="0"/>
              <a:buNone/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endParaRPr lang="en-US" sz="3200" dirty="0">
              <a:solidFill>
                <a:srgbClr val="727272"/>
              </a:solidFill>
              <a:latin typeface="Chalkboard"/>
              <a:ea typeface="ヒラギノ明朝 ProN W3"/>
              <a:cs typeface="ヒラギノ明朝 ProN W3"/>
            </a:endParaRPr>
          </a:p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8" charset="0"/>
              <a:buBlip>
                <a:blip r:embed="rId2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endParaRPr lang="en-US" sz="3200" dirty="0">
              <a:solidFill>
                <a:srgbClr val="727272"/>
              </a:solidFill>
              <a:latin typeface="Chalkboard"/>
              <a:ea typeface="ヒラギノ明朝 ProN W3"/>
              <a:cs typeface="ヒラギノ明朝 ProN W3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158" y="2211710"/>
            <a:ext cx="8280920" cy="692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82550"/>
            <a:ext cx="10464800" cy="1930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000" dirty="0" smtClean="0"/>
              <a:t>B&amp;C results  </a:t>
            </a:r>
            <a:endParaRPr lang="en-US" sz="6000" dirty="0"/>
          </a:p>
        </p:txBody>
      </p:sp>
      <p:grpSp>
        <p:nvGrpSpPr>
          <p:cNvPr id="2" name="Group 2"/>
          <p:cNvGrpSpPr>
            <a:grpSpLocks noRot="1"/>
          </p:cNvGrpSpPr>
          <p:nvPr/>
        </p:nvGrpSpPr>
        <p:grpSpPr bwMode="auto">
          <a:xfrm>
            <a:off x="524942" y="2715766"/>
            <a:ext cx="11899900" cy="2336800"/>
            <a:chOff x="344" y="1232"/>
            <a:chExt cx="7495" cy="1471"/>
          </a:xfrm>
        </p:grpSpPr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344" y="1600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esc32c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1843" y="1600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616</a:t>
              </a: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3342" y="1600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642</a:t>
              </a: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>
              <a:off x="4841" y="1600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642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6340" y="1600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1156s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344" y="1968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esc32d</a:t>
              </a: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1843" y="1968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191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3342" y="1968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200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4841" y="1968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200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6340" y="1968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473s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344" y="2336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esc64a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1843" y="2336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98</a:t>
              </a: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3342" y="2336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116</a:t>
              </a:r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4841" y="2336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116</a:t>
              </a: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6340" y="2336"/>
              <a:ext cx="149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 Bold" charset="0"/>
                </a:rPr>
                <a:t>84s</a:t>
              </a:r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344" y="1232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1843" y="1232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3342" y="1232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>
              <a:off x="4841" y="1232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6340" y="1232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344" y="1600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1843" y="1600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3342" y="1600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4841" y="1600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6340" y="1600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344" y="1968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1843" y="1968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3342" y="1968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>
              <a:off x="4841" y="1968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>
              <a:off x="6340" y="1968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344" y="2336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>
              <a:off x="1843" y="2336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>
              <a:off x="3342" y="2336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>
              <a:off x="4841" y="2336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>
              <a:off x="6340" y="2336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>
              <a:off x="344" y="2704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1843" y="2704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>
              <a:off x="3342" y="2704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>
              <a:off x="4841" y="2704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6340" y="2704"/>
              <a:ext cx="1499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8" name="Line 48"/>
            <p:cNvSpPr>
              <a:spLocks noChangeShapeType="1"/>
            </p:cNvSpPr>
            <p:nvPr/>
          </p:nvSpPr>
          <p:spPr bwMode="auto">
            <a:xfrm>
              <a:off x="344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>
              <a:off x="344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344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>
              <a:off x="344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>
              <a:off x="1843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>
              <a:off x="1843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>
              <a:off x="1843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843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3342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>
              <a:off x="3342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8" name="Line 58"/>
            <p:cNvSpPr>
              <a:spLocks noChangeShapeType="1"/>
            </p:cNvSpPr>
            <p:nvPr/>
          </p:nvSpPr>
          <p:spPr bwMode="auto">
            <a:xfrm>
              <a:off x="3342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19" name="Line 59"/>
            <p:cNvSpPr>
              <a:spLocks noChangeShapeType="1"/>
            </p:cNvSpPr>
            <p:nvPr/>
          </p:nvSpPr>
          <p:spPr bwMode="auto">
            <a:xfrm>
              <a:off x="3342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0" name="Line 60"/>
            <p:cNvSpPr>
              <a:spLocks noChangeShapeType="1"/>
            </p:cNvSpPr>
            <p:nvPr/>
          </p:nvSpPr>
          <p:spPr bwMode="auto">
            <a:xfrm>
              <a:off x="4841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1" name="Line 61"/>
            <p:cNvSpPr>
              <a:spLocks noChangeShapeType="1"/>
            </p:cNvSpPr>
            <p:nvPr/>
          </p:nvSpPr>
          <p:spPr bwMode="auto">
            <a:xfrm>
              <a:off x="4841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2" name="Line 62"/>
            <p:cNvSpPr>
              <a:spLocks noChangeShapeType="1"/>
            </p:cNvSpPr>
            <p:nvPr/>
          </p:nvSpPr>
          <p:spPr bwMode="auto">
            <a:xfrm>
              <a:off x="4841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>
              <a:off x="4841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4" name="Line 64"/>
            <p:cNvSpPr>
              <a:spLocks noChangeShapeType="1"/>
            </p:cNvSpPr>
            <p:nvPr/>
          </p:nvSpPr>
          <p:spPr bwMode="auto">
            <a:xfrm>
              <a:off x="6340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5" name="Line 65"/>
            <p:cNvSpPr>
              <a:spLocks noChangeShapeType="1"/>
            </p:cNvSpPr>
            <p:nvPr/>
          </p:nvSpPr>
          <p:spPr bwMode="auto">
            <a:xfrm>
              <a:off x="6340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6" name="Line 66"/>
            <p:cNvSpPr>
              <a:spLocks noChangeShapeType="1"/>
            </p:cNvSpPr>
            <p:nvPr/>
          </p:nvSpPr>
          <p:spPr bwMode="auto">
            <a:xfrm>
              <a:off x="6340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7" name="Line 67"/>
            <p:cNvSpPr>
              <a:spLocks noChangeShapeType="1"/>
            </p:cNvSpPr>
            <p:nvPr/>
          </p:nvSpPr>
          <p:spPr bwMode="auto">
            <a:xfrm>
              <a:off x="6340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8" name="Line 68"/>
            <p:cNvSpPr>
              <a:spLocks noChangeShapeType="1"/>
            </p:cNvSpPr>
            <p:nvPr/>
          </p:nvSpPr>
          <p:spPr bwMode="auto">
            <a:xfrm>
              <a:off x="7839" y="1232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29" name="Line 69"/>
            <p:cNvSpPr>
              <a:spLocks noChangeShapeType="1"/>
            </p:cNvSpPr>
            <p:nvPr/>
          </p:nvSpPr>
          <p:spPr bwMode="auto">
            <a:xfrm>
              <a:off x="7839" y="1600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30" name="Line 70"/>
            <p:cNvSpPr>
              <a:spLocks noChangeShapeType="1"/>
            </p:cNvSpPr>
            <p:nvPr/>
          </p:nvSpPr>
          <p:spPr bwMode="auto">
            <a:xfrm>
              <a:off x="7839" y="1968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031" name="Line 71"/>
            <p:cNvSpPr>
              <a:spLocks noChangeShapeType="1"/>
            </p:cNvSpPr>
            <p:nvPr/>
          </p:nvSpPr>
          <p:spPr bwMode="auto">
            <a:xfrm>
              <a:off x="7839" y="2336"/>
              <a:ext cx="0" cy="368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032" name="Rectangle 72"/>
          <p:cNvSpPr>
            <a:spLocks noChangeArrowheads="1"/>
          </p:cNvSpPr>
          <p:nvPr/>
        </p:nvSpPr>
        <p:spPr bwMode="auto">
          <a:xfrm>
            <a:off x="596950" y="5236046"/>
            <a:ext cx="11836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400" dirty="0">
                <a:solidFill>
                  <a:srgbClr val="727272"/>
                </a:solidFill>
                <a:latin typeface="Chalkboard" charset="0"/>
              </a:rPr>
              <a:t>IBM </a:t>
            </a:r>
            <a:r>
              <a:rPr lang="en-US" sz="2400" dirty="0" err="1">
                <a:solidFill>
                  <a:srgbClr val="727272"/>
                </a:solidFill>
                <a:latin typeface="Chalkboard" charset="0"/>
              </a:rPr>
              <a:t>Cplex</a:t>
            </a:r>
            <a:r>
              <a:rPr lang="en-US" sz="2400" dirty="0">
                <a:solidFill>
                  <a:srgbClr val="727272"/>
                </a:solidFill>
                <a:latin typeface="Chalkboard" charset="0"/>
              </a:rPr>
              <a:t> 12.2 on Intel Xeon 3.2GHz - 16GB RAM - 8 threads</a:t>
            </a:r>
          </a:p>
        </p:txBody>
      </p:sp>
      <p:pic>
        <p:nvPicPr>
          <p:cNvPr id="41111" name="Picture 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9213" y="4948014"/>
            <a:ext cx="2794000" cy="120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/>
              <a:t>A closer look at esc64a</a:t>
            </a:r>
          </a:p>
        </p:txBody>
      </p:sp>
      <p:grpSp>
        <p:nvGrpSpPr>
          <p:cNvPr id="2" name="Group 2"/>
          <p:cNvGrpSpPr>
            <a:grpSpLocks noRot="1"/>
          </p:cNvGrpSpPr>
          <p:nvPr/>
        </p:nvGrpSpPr>
        <p:grpSpPr bwMode="auto">
          <a:xfrm>
            <a:off x="1270000" y="2146300"/>
            <a:ext cx="10731500" cy="5041900"/>
            <a:chOff x="800" y="1352"/>
            <a:chExt cx="6759" cy="3175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800" y="1881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unshrunken</a:t>
              </a: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2490" y="1881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any</a:t>
              </a: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4180" y="1881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hopeless</a:t>
              </a: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5870" y="1881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3200" dirty="0">
                  <a:solidFill>
                    <a:srgbClr val="727272"/>
                  </a:solidFill>
                  <a:latin typeface="Chalkboard" charset="0"/>
                </a:rPr>
                <a:t>+∞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00" y="2410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shrunken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490" y="2410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cplex default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4180" y="2410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&gt;3.600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5870" y="2410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&gt;8.000.000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800" y="2940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shrunken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490" y="2940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cplex tweaked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4180" y="2940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966</a:t>
              </a: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5870" y="2940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1.750.000</a:t>
              </a: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800" y="3469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shrunken</a:t>
              </a: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2490" y="3469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cplex twk + ORD</a:t>
              </a: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4180" y="3469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577</a:t>
              </a: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5870" y="3469"/>
              <a:ext cx="169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1.300.000</a:t>
              </a:r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800" y="3999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shrunken</a:t>
              </a:r>
            </a:p>
          </p:txBody>
        </p:sp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2490" y="3999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our B&amp;C</a:t>
              </a:r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4180" y="3999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84</a:t>
              </a:r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5870" y="3999"/>
              <a:ext cx="169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3040" tIns="203040" rIns="203040" bIns="203040" anchor="ctr"/>
            <a:lstStyle/>
            <a:p>
              <a:pPr algn="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142.000</a:t>
              </a:r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800" y="1352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2490" y="1352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4180" y="1352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5870" y="1352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800" y="1881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2490" y="1881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4180" y="1881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5870" y="1881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>
              <a:off x="800" y="241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2490" y="241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4180" y="241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5870" y="241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>
              <a:off x="800" y="294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2490" y="294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4180" y="294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5870" y="2940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800" y="346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>
              <a:off x="2490" y="346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>
              <a:off x="4180" y="346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5870" y="346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>
              <a:off x="800" y="399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>
              <a:off x="2490" y="399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>
              <a:off x="4180" y="399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4" name="Line 50"/>
            <p:cNvSpPr>
              <a:spLocks noChangeShapeType="1"/>
            </p:cNvSpPr>
            <p:nvPr/>
          </p:nvSpPr>
          <p:spPr bwMode="auto">
            <a:xfrm>
              <a:off x="5870" y="3999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5" name="Line 51"/>
            <p:cNvSpPr>
              <a:spLocks noChangeShapeType="1"/>
            </p:cNvSpPr>
            <p:nvPr/>
          </p:nvSpPr>
          <p:spPr bwMode="auto">
            <a:xfrm>
              <a:off x="800" y="4528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6" name="Line 52"/>
            <p:cNvSpPr>
              <a:spLocks noChangeShapeType="1"/>
            </p:cNvSpPr>
            <p:nvPr/>
          </p:nvSpPr>
          <p:spPr bwMode="auto">
            <a:xfrm>
              <a:off x="2490" y="4528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>
              <a:off x="4180" y="4528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8" name="Line 54"/>
            <p:cNvSpPr>
              <a:spLocks noChangeShapeType="1"/>
            </p:cNvSpPr>
            <p:nvPr/>
          </p:nvSpPr>
          <p:spPr bwMode="auto">
            <a:xfrm>
              <a:off x="5870" y="4528"/>
              <a:ext cx="1690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>
              <a:off x="800" y="1352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>
              <a:off x="800" y="1881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>
              <a:off x="800" y="2410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>
              <a:off x="800" y="2940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3" name="Line 59"/>
            <p:cNvSpPr>
              <a:spLocks noChangeShapeType="1"/>
            </p:cNvSpPr>
            <p:nvPr/>
          </p:nvSpPr>
          <p:spPr bwMode="auto">
            <a:xfrm>
              <a:off x="800" y="3469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4" name="Line 60"/>
            <p:cNvSpPr>
              <a:spLocks noChangeShapeType="1"/>
            </p:cNvSpPr>
            <p:nvPr/>
          </p:nvSpPr>
          <p:spPr bwMode="auto">
            <a:xfrm>
              <a:off x="800" y="3999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5" name="Line 61"/>
            <p:cNvSpPr>
              <a:spLocks noChangeShapeType="1"/>
            </p:cNvSpPr>
            <p:nvPr/>
          </p:nvSpPr>
          <p:spPr bwMode="auto">
            <a:xfrm>
              <a:off x="2490" y="1352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>
              <a:off x="2490" y="1881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7" name="Line 63"/>
            <p:cNvSpPr>
              <a:spLocks noChangeShapeType="1"/>
            </p:cNvSpPr>
            <p:nvPr/>
          </p:nvSpPr>
          <p:spPr bwMode="auto">
            <a:xfrm>
              <a:off x="2490" y="2410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>
              <a:off x="2490" y="2940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2490" y="3469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2490" y="3999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4180" y="1352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4180" y="1881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3" name="Line 69"/>
            <p:cNvSpPr>
              <a:spLocks noChangeShapeType="1"/>
            </p:cNvSpPr>
            <p:nvPr/>
          </p:nvSpPr>
          <p:spPr bwMode="auto">
            <a:xfrm>
              <a:off x="4180" y="2410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>
              <a:off x="4180" y="2940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>
              <a:off x="4180" y="3469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6" name="Line 72"/>
            <p:cNvSpPr>
              <a:spLocks noChangeShapeType="1"/>
            </p:cNvSpPr>
            <p:nvPr/>
          </p:nvSpPr>
          <p:spPr bwMode="auto">
            <a:xfrm>
              <a:off x="4180" y="3999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>
              <a:off x="5870" y="1352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>
              <a:off x="5870" y="1881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>
              <a:off x="5870" y="2410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>
              <a:off x="5870" y="2940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>
              <a:off x="5870" y="3469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2" name="Line 78"/>
            <p:cNvSpPr>
              <a:spLocks noChangeShapeType="1"/>
            </p:cNvSpPr>
            <p:nvPr/>
          </p:nvSpPr>
          <p:spPr bwMode="auto">
            <a:xfrm>
              <a:off x="5870" y="3999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>
              <a:off x="7560" y="1352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>
              <a:off x="7560" y="1881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>
              <a:off x="7560" y="2410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7560" y="2940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>
              <a:off x="7560" y="3469"/>
              <a:ext cx="0" cy="53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068" name="Line 84"/>
            <p:cNvSpPr>
              <a:spLocks noChangeShapeType="1"/>
            </p:cNvSpPr>
            <p:nvPr/>
          </p:nvSpPr>
          <p:spPr bwMode="auto">
            <a:xfrm>
              <a:off x="7560" y="3999"/>
              <a:ext cx="0" cy="529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2079625" y="7486650"/>
            <a:ext cx="88392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727272"/>
                </a:solidFill>
                <a:latin typeface="Chalkboard" charset="0"/>
              </a:rPr>
              <a:t>IBM </a:t>
            </a:r>
            <a:r>
              <a:rPr lang="en-US" sz="2400" dirty="0" err="1">
                <a:solidFill>
                  <a:srgbClr val="727272"/>
                </a:solidFill>
                <a:latin typeface="Chalkboard" charset="0"/>
              </a:rPr>
              <a:t>Cplex</a:t>
            </a:r>
            <a:r>
              <a:rPr lang="en-US" sz="2400" dirty="0">
                <a:solidFill>
                  <a:srgbClr val="727272"/>
                </a:solidFill>
                <a:latin typeface="Chalkboard" charset="0"/>
              </a:rPr>
              <a:t> 12.2 on Intel Xeon 3.2GHz - 16GB RAM - 8 threads</a:t>
            </a:r>
          </a:p>
        </p:txBody>
      </p:sp>
      <p:sp>
        <p:nvSpPr>
          <p:cNvPr id="42070" name="Rectangle 86"/>
          <p:cNvSpPr>
            <a:spLocks noChangeArrowheads="1"/>
          </p:cNvSpPr>
          <p:nvPr/>
        </p:nvSpPr>
        <p:spPr bwMode="auto">
          <a:xfrm>
            <a:off x="838200" y="8548414"/>
            <a:ext cx="11315700" cy="798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Similar results are obtained on the other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esc instances</a:t>
            </a:r>
            <a:endParaRPr lang="en-US" sz="3600" dirty="0">
              <a:solidFill>
                <a:srgbClr val="727272"/>
              </a:solidFill>
              <a:latin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3414374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W</a:t>
            </a:r>
            <a:r>
              <a:rPr lang="en-US" sz="6400" dirty="0" smtClean="0"/>
              <a:t>hale watching (esc128</a:t>
            </a:r>
            <a:r>
              <a:rPr lang="en-US" sz="6400" dirty="0" smtClean="0"/>
              <a:t>)</a:t>
            </a:r>
            <a:endParaRPr lang="en-US" sz="6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38" y="1419622"/>
            <a:ext cx="3240360" cy="34612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286" y="2283718"/>
            <a:ext cx="776444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34" y="8044358"/>
            <a:ext cx="12097344" cy="44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117094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6400" dirty="0" smtClean="0"/>
              <a:t>Step 3: flow splitting </a:t>
            </a:r>
            <a:endParaRPr lang="en-US" sz="6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1371600"/>
            <a:ext cx="12504414" cy="4724400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Split matrix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 as a =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+a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, with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,a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≥0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olve QAP(a</a:t>
            </a:r>
            <a:r>
              <a:rPr lang="en-US" sz="3600" baseline="-6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,b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) and QAP(a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,b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) separately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Lower bound property: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7030" y="5452070"/>
            <a:ext cx="10928426" cy="485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71600" y="6591300"/>
            <a:ext cx="11178678" cy="25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full equivalence if </a:t>
            </a:r>
            <a:r>
              <a:rPr lang="en-US" sz="3600" dirty="0">
                <a:solidFill>
                  <a:srgbClr val="737373"/>
                </a:solidFill>
                <a:latin typeface="Chalkboard" charset="0"/>
              </a:rPr>
              <a:t>we impose </a:t>
            </a: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the </a:t>
            </a:r>
            <a:r>
              <a:rPr lang="en-US" sz="3600" dirty="0">
                <a:solidFill>
                  <a:srgbClr val="737373"/>
                </a:solidFill>
                <a:latin typeface="Chalkboard" charset="0"/>
              </a:rPr>
              <a:t>two solutions </a:t>
            </a: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coincide (equality) </a:t>
            </a:r>
            <a:r>
              <a:rPr lang="en-US" sz="36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 variable splitting model</a:t>
            </a:r>
            <a:endParaRPr lang="en-US" sz="3600" dirty="0">
              <a:solidFill>
                <a:srgbClr val="737373"/>
              </a:solidFill>
              <a:latin typeface="Chalkboard" charset="0"/>
            </a:endParaRP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smtClean="0">
                <a:solidFill>
                  <a:srgbClr val="737373"/>
                </a:solidFill>
                <a:latin typeface="Chalkboard" charset="0"/>
              </a:rPr>
              <a:t>just a relaxation otherwise (lower bound)</a:t>
            </a:r>
            <a:endParaRPr lang="en-US" sz="3600" dirty="0">
              <a:solidFill>
                <a:srgbClr val="737373"/>
              </a:solidFill>
              <a:latin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117094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6400" dirty="0" smtClean="0"/>
              <a:t>Two better </a:t>
            </a:r>
            <a:r>
              <a:rPr lang="en-US" sz="6400" dirty="0" smtClean="0"/>
              <a:t>than one?</a:t>
            </a:r>
            <a:endParaRPr lang="en-US" sz="6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40966" y="1549400"/>
            <a:ext cx="11953328" cy="7791102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the two models are still QAPs of the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same size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as before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why should we want to do this?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two main reasons:</a:t>
            </a:r>
          </a:p>
          <a:p>
            <a:pPr marL="1347788" lvl="1" indent="-587375">
              <a:buClr>
                <a:srgbClr val="737373"/>
              </a:buClr>
              <a:buSzPct val="77000"/>
              <a:buFont typeface="Times New Roman" pitchFamily="16" charset="0"/>
              <a:buAutoNum type="arabicPeriod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the final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bound after a 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fixed amount of 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enumeration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on a weaker model might be much better than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that based on a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stronger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model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(strange but true!)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1347788" lvl="1" indent="-587375">
              <a:buClr>
                <a:srgbClr val="737373"/>
              </a:buClr>
              <a:buSzPct val="77000"/>
              <a:buFont typeface="Times New Roman" pitchFamily="16" charset="0"/>
              <a:buAutoNum type="arabicPeriod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if the two QAPs have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a simpler structure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they might be much easier to solve than the original instance (in particular, we can actually add symmetry to the model!)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0"/>
            <a:ext cx="10464800" cy="1524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QAP definition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5038725"/>
            <a:ext cx="5688013" cy="408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8338" y="1058863"/>
            <a:ext cx="12334875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8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32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complete directed graph </a:t>
            </a:r>
            <a:r>
              <a:rPr lang="en-US" sz="3200" i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G=(V,A) </a:t>
            </a:r>
            <a:r>
              <a:rPr lang="en-US" sz="32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and </a:t>
            </a:r>
            <a:r>
              <a:rPr lang="en-US" sz="3200" i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n=|V|</a:t>
            </a:r>
            <a:r>
              <a:rPr lang="en-US" sz="32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 </a:t>
            </a:r>
            <a:r>
              <a:rPr lang="en-US" sz="3200" b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facilities</a:t>
            </a:r>
            <a:r>
              <a:rPr lang="en-US" sz="32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 to be assigned to its </a:t>
            </a:r>
            <a:r>
              <a:rPr lang="en-US" sz="3200" b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nodes </a:t>
            </a:r>
          </a:p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Tx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3200" b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distance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from node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i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to node 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j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is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b</a:t>
            </a:r>
            <a:r>
              <a:rPr lang="en-US" sz="3200" i="1" baseline="-6000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ij</a:t>
            </a:r>
            <a:endParaRPr lang="en-US" sz="3200" b="1" i="1" dirty="0">
              <a:solidFill>
                <a:srgbClr val="727272"/>
              </a:solidFill>
              <a:latin typeface="Chalkboard"/>
              <a:ea typeface="ヒラギノ明朝 ProN W3"/>
              <a:cs typeface="ヒラギノ明朝 ProN W3"/>
            </a:endParaRP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required </a:t>
            </a:r>
            <a:r>
              <a:rPr lang="en-US" sz="3200" b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flow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from facility 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u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to facility 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v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is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a</a:t>
            </a:r>
            <a:r>
              <a:rPr lang="en-US" sz="3200" i="1" baseline="-6000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uv</a:t>
            </a:r>
            <a:endParaRPr lang="en-US" sz="3200" i="1" baseline="-6000" dirty="0">
              <a:solidFill>
                <a:srgbClr val="737373"/>
              </a:solidFill>
              <a:latin typeface="Chalkboard"/>
              <a:ea typeface="ヒラギノ明朝 ProN W3"/>
              <a:cs typeface="ヒラギノ明朝 ProN W3"/>
            </a:endParaRP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decision </a:t>
            </a:r>
            <a:r>
              <a:rPr lang="en-US" sz="3200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var.s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: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x</a:t>
            </a:r>
            <a:r>
              <a:rPr lang="en-US" sz="3200" i="1" baseline="-6000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iu</a:t>
            </a:r>
            <a:r>
              <a:rPr lang="en-US" sz="3200" i="1" baseline="-60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=1 </a:t>
            </a:r>
            <a:r>
              <a:rPr lang="en-US" sz="3200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iff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facility 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u</a:t>
            </a:r>
            <a:r>
              <a:rPr lang="en-US" sz="3200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 is assigned to node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i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, =0 </a:t>
            </a:r>
            <a:r>
              <a:rPr lang="en-US" sz="3200" i="1" dirty="0" err="1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othw</a:t>
            </a:r>
            <a:r>
              <a:rPr lang="en-US" sz="3200" i="1" dirty="0">
                <a:solidFill>
                  <a:srgbClr val="737373"/>
                </a:solidFill>
                <a:latin typeface="Chalkboard"/>
                <a:ea typeface="ヒラギノ明朝 ProN W3"/>
                <a:cs typeface="ヒラギノ明朝 ProN W3"/>
              </a:rPr>
              <a:t>.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425" y="5235575"/>
            <a:ext cx="2735263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152400"/>
            <a:ext cx="106680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How to split the flow matrix?</a:t>
            </a:r>
            <a:endParaRPr lang="en-US" sz="6400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1638300"/>
            <a:ext cx="10464800" cy="6982122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two (independent) strategies</a:t>
            </a:r>
          </a:p>
          <a:p>
            <a:pPr marL="1347788" lvl="1" indent="-587375">
              <a:buClr>
                <a:srgbClr val="737373"/>
              </a:buClr>
              <a:buSzPct val="77000"/>
              <a:buFont typeface="Times New Roman" pitchFamily="16" charset="0"/>
              <a:buAutoNum type="arabicPeriod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select a </a:t>
            </a:r>
            <a:r>
              <a:rPr lang="en-US" sz="3600" b="1" dirty="0">
                <a:latin typeface="Chalkboard" charset="0"/>
                <a:ea typeface="Chalkboard" charset="0"/>
                <a:cs typeface="Chalkboard" charset="0"/>
              </a:rPr>
              <a:t>subset of facilities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and zero out all distances in their clique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good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strategy when there are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(almost) disconnected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components in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flow support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1347788" lvl="1" indent="-587375">
              <a:buClr>
                <a:srgbClr val="737373"/>
              </a:buClr>
              <a:buSzPct val="77000"/>
              <a:buFont typeface="Times New Roman" pitchFamily="16" charset="0"/>
              <a:buAutoNum type="arabicPeriod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define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as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clip(a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,[0,1]) and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= a -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improve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cost “uniformity” </a:t>
            </a:r>
          </a:p>
          <a:p>
            <a:pPr marL="1347788" lvl="1" indent="-587375">
              <a:buClr>
                <a:srgbClr val="737373"/>
              </a:buClr>
              <a:buSzPct val="77000"/>
              <a:buFont typeface="Times New Roman" pitchFamily="16" charset="0"/>
              <a:buAutoNum type="arabicPeriod"/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can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be applied sequentially to get a “longer”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split chain        a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=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+ a</a:t>
            </a:r>
            <a:r>
              <a:rPr lang="en-US" sz="3600" baseline="-6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 + ... </a:t>
            </a:r>
            <a:r>
              <a:rPr lang="en-US" sz="3600" dirty="0" err="1">
                <a:latin typeface="Chalkboard" charset="0"/>
                <a:ea typeface="Chalkboard" charset="0"/>
                <a:cs typeface="Chalkboard" charset="0"/>
              </a:rPr>
              <a:t>a</a:t>
            </a:r>
            <a:r>
              <a:rPr lang="en-US" sz="3600" baseline="-6000" dirty="0" err="1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3600" baseline="-6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152400"/>
            <a:ext cx="106680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Flow splitting for esc32a … </a:t>
            </a:r>
            <a:endParaRPr lang="en-US" sz="64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100" y="2933700"/>
            <a:ext cx="7848600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2209800" y="2603500"/>
            <a:ext cx="3657600" cy="4305300"/>
          </a:xfrm>
          <a:prstGeom prst="roundRect">
            <a:avLst>
              <a:gd name="adj" fmla="val 35417"/>
            </a:avLst>
          </a:prstGeom>
          <a:solidFill>
            <a:srgbClr val="B7CEE5">
              <a:alpha val="32999"/>
            </a:srgbClr>
          </a:solidFill>
          <a:ln w="25560">
            <a:solidFill>
              <a:srgbClr val="63A0C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3414374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… and for the </a:t>
            </a:r>
            <a:r>
              <a:rPr lang="en-US" sz="6400" smtClean="0"/>
              <a:t>big whale (esc128</a:t>
            </a:r>
            <a:r>
              <a:rPr lang="en-US" sz="6400" dirty="0" smtClean="0"/>
              <a:t>)</a:t>
            </a:r>
            <a:endParaRPr lang="en-US" sz="6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1536700"/>
            <a:ext cx="7264400" cy="775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8131" name="Freeform 3"/>
          <p:cNvSpPr>
            <a:spLocks noChangeArrowheads="1"/>
          </p:cNvSpPr>
          <p:nvPr/>
        </p:nvSpPr>
        <p:spPr bwMode="auto">
          <a:xfrm>
            <a:off x="2253134" y="5668094"/>
            <a:ext cx="9018587" cy="3848100"/>
          </a:xfrm>
          <a:custGeom>
            <a:avLst/>
            <a:gdLst/>
            <a:ahLst/>
            <a:cxnLst>
              <a:cxn ang="0">
                <a:pos x="3176" y="14"/>
              </a:cxn>
              <a:cxn ang="0">
                <a:pos x="9907" y="7166"/>
              </a:cxn>
              <a:cxn ang="0">
                <a:pos x="15861" y="5707"/>
              </a:cxn>
              <a:cxn ang="0">
                <a:pos x="20947" y="7165"/>
              </a:cxn>
              <a:cxn ang="0">
                <a:pos x="20166" y="16620"/>
              </a:cxn>
              <a:cxn ang="0">
                <a:pos x="10745" y="20982"/>
              </a:cxn>
              <a:cxn ang="0">
                <a:pos x="1202" y="19038"/>
              </a:cxn>
              <a:cxn ang="0">
                <a:pos x="5" y="7790"/>
              </a:cxn>
              <a:cxn ang="0">
                <a:pos x="3176" y="14"/>
              </a:cxn>
              <a:cxn ang="0">
                <a:pos x="3176" y="14"/>
              </a:cxn>
            </a:cxnLst>
            <a:rect l="0" t="0" r="r" b="b"/>
            <a:pathLst>
              <a:path w="21237" h="21051">
                <a:moveTo>
                  <a:pt x="3176" y="14"/>
                </a:moveTo>
                <a:cubicBezTo>
                  <a:pt x="6236" y="-341"/>
                  <a:pt x="7275" y="5985"/>
                  <a:pt x="9907" y="7166"/>
                </a:cubicBezTo>
                <a:cubicBezTo>
                  <a:pt x="12065" y="8133"/>
                  <a:pt x="14567" y="6220"/>
                  <a:pt x="15861" y="5707"/>
                </a:cubicBezTo>
                <a:cubicBezTo>
                  <a:pt x="17087" y="5221"/>
                  <a:pt x="20318" y="4041"/>
                  <a:pt x="20947" y="7165"/>
                </a:cubicBezTo>
                <a:cubicBezTo>
                  <a:pt x="21575" y="10290"/>
                  <a:pt x="21123" y="14952"/>
                  <a:pt x="20166" y="16620"/>
                </a:cubicBezTo>
                <a:cubicBezTo>
                  <a:pt x="19190" y="18321"/>
                  <a:pt x="13015" y="20681"/>
                  <a:pt x="10745" y="20982"/>
                </a:cubicBezTo>
                <a:cubicBezTo>
                  <a:pt x="8663" y="21259"/>
                  <a:pt x="2249" y="20705"/>
                  <a:pt x="1202" y="19038"/>
                </a:cubicBezTo>
                <a:cubicBezTo>
                  <a:pt x="31" y="17176"/>
                  <a:pt x="-25" y="13275"/>
                  <a:pt x="5" y="7790"/>
                </a:cubicBezTo>
                <a:cubicBezTo>
                  <a:pt x="23" y="4382"/>
                  <a:pt x="783" y="292"/>
                  <a:pt x="3176" y="14"/>
                </a:cubicBezTo>
                <a:close/>
                <a:moveTo>
                  <a:pt x="3176" y="14"/>
                </a:moveTo>
              </a:path>
            </a:pathLst>
          </a:custGeom>
          <a:solidFill>
            <a:srgbClr val="B7CEE5">
              <a:alpha val="32999"/>
            </a:srgbClr>
          </a:solidFill>
          <a:ln w="25560">
            <a:solidFill>
              <a:srgbClr val="63A0C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3854" y="2715766"/>
            <a:ext cx="3384376" cy="23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Flow splitting results</a:t>
            </a:r>
            <a:endParaRPr lang="en-US" sz="6400" dirty="0"/>
          </a:p>
        </p:txBody>
      </p:sp>
      <p:grpSp>
        <p:nvGrpSpPr>
          <p:cNvPr id="2" name="Group 2"/>
          <p:cNvGrpSpPr>
            <a:grpSpLocks noRot="1"/>
          </p:cNvGrpSpPr>
          <p:nvPr/>
        </p:nvGrpSpPr>
        <p:grpSpPr bwMode="auto">
          <a:xfrm>
            <a:off x="546100" y="3517900"/>
            <a:ext cx="11899900" cy="2768600"/>
            <a:chOff x="344" y="2216"/>
            <a:chExt cx="7495" cy="1743"/>
          </a:xfrm>
        </p:grpSpPr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344" y="2652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esc32a</a:t>
              </a: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2218" y="2652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130</a:t>
              </a: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4092" y="2652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68+60 = 128</a:t>
              </a: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5966" y="2652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 + 45 = 51s</a:t>
              </a: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>
              <a:off x="344" y="3088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esc32h</a:t>
              </a:r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2218" y="3088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438</a:t>
              </a:r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4092" y="3088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 dirty="0">
                  <a:solidFill>
                    <a:srgbClr val="727272"/>
                  </a:solidFill>
                  <a:latin typeface="Chalkboard" charset="0"/>
                </a:rPr>
                <a:t>340+98 = 438</a:t>
              </a:r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auto">
            <a:xfrm>
              <a:off x="5966" y="3088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4 + 7795 = 7799s</a:t>
              </a:r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344" y="3524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esc128</a:t>
              </a:r>
            </a:p>
          </p:txBody>
        </p:sp>
        <p:sp>
          <p:nvSpPr>
            <p:cNvPr id="49168" name="Rectangle 16"/>
            <p:cNvSpPr>
              <a:spLocks noChangeArrowheads="1"/>
            </p:cNvSpPr>
            <p:nvPr/>
          </p:nvSpPr>
          <p:spPr bwMode="auto">
            <a:xfrm>
              <a:off x="2218" y="3524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64</a:t>
              </a:r>
            </a:p>
          </p:txBody>
        </p:sp>
        <p:sp>
          <p:nvSpPr>
            <p:cNvPr id="49169" name="Rectangle 17"/>
            <p:cNvSpPr>
              <a:spLocks noChangeArrowheads="1"/>
            </p:cNvSpPr>
            <p:nvPr/>
          </p:nvSpPr>
          <p:spPr bwMode="auto">
            <a:xfrm>
              <a:off x="4092" y="3524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48+16 = 64</a:t>
              </a:r>
            </a:p>
          </p:txBody>
        </p:sp>
        <p:sp>
          <p:nvSpPr>
            <p:cNvPr id="49170" name="Rectangle 18"/>
            <p:cNvSpPr>
              <a:spLocks noChangeArrowheads="1"/>
            </p:cNvSpPr>
            <p:nvPr/>
          </p:nvSpPr>
          <p:spPr bwMode="auto">
            <a:xfrm>
              <a:off x="5966" y="3524"/>
              <a:ext cx="187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2 + 7 = 9s (!!!)</a:t>
              </a:r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344" y="2216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2218" y="2216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4092" y="2216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5966" y="2216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>
              <a:off x="344" y="2652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2218" y="2652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4092" y="2652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>
              <a:off x="5966" y="2652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>
              <a:off x="344" y="3088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2218" y="3088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092" y="3088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auto">
            <a:xfrm>
              <a:off x="5966" y="3088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3" name="Line 31"/>
            <p:cNvSpPr>
              <a:spLocks noChangeShapeType="1"/>
            </p:cNvSpPr>
            <p:nvPr/>
          </p:nvSpPr>
          <p:spPr bwMode="auto">
            <a:xfrm>
              <a:off x="344" y="3524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4" name="Line 32"/>
            <p:cNvSpPr>
              <a:spLocks noChangeShapeType="1"/>
            </p:cNvSpPr>
            <p:nvPr/>
          </p:nvSpPr>
          <p:spPr bwMode="auto">
            <a:xfrm>
              <a:off x="2218" y="3524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5" name="Line 33"/>
            <p:cNvSpPr>
              <a:spLocks noChangeShapeType="1"/>
            </p:cNvSpPr>
            <p:nvPr/>
          </p:nvSpPr>
          <p:spPr bwMode="auto">
            <a:xfrm>
              <a:off x="4092" y="3524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>
              <a:off x="5966" y="3524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>
              <a:off x="344" y="3960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218" y="3960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89" name="Line 37"/>
            <p:cNvSpPr>
              <a:spLocks noChangeShapeType="1"/>
            </p:cNvSpPr>
            <p:nvPr/>
          </p:nvSpPr>
          <p:spPr bwMode="auto">
            <a:xfrm>
              <a:off x="4092" y="3960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>
              <a:off x="5966" y="3960"/>
              <a:ext cx="1874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344" y="2216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2" name="Line 40"/>
            <p:cNvSpPr>
              <a:spLocks noChangeShapeType="1"/>
            </p:cNvSpPr>
            <p:nvPr/>
          </p:nvSpPr>
          <p:spPr bwMode="auto">
            <a:xfrm>
              <a:off x="344" y="2652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>
              <a:off x="344" y="3088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>
              <a:off x="344" y="3524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>
              <a:off x="2218" y="2216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2218" y="2652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>
              <a:off x="2218" y="3088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8" name="Line 46"/>
            <p:cNvSpPr>
              <a:spLocks noChangeShapeType="1"/>
            </p:cNvSpPr>
            <p:nvPr/>
          </p:nvSpPr>
          <p:spPr bwMode="auto">
            <a:xfrm>
              <a:off x="2218" y="3524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>
              <a:off x="4092" y="2216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0" name="Line 48"/>
            <p:cNvSpPr>
              <a:spLocks noChangeShapeType="1"/>
            </p:cNvSpPr>
            <p:nvPr/>
          </p:nvSpPr>
          <p:spPr bwMode="auto">
            <a:xfrm>
              <a:off x="4092" y="2652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>
              <a:off x="4092" y="3088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2" name="Line 50"/>
            <p:cNvSpPr>
              <a:spLocks noChangeShapeType="1"/>
            </p:cNvSpPr>
            <p:nvPr/>
          </p:nvSpPr>
          <p:spPr bwMode="auto">
            <a:xfrm>
              <a:off x="4092" y="3524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3" name="Line 51"/>
            <p:cNvSpPr>
              <a:spLocks noChangeShapeType="1"/>
            </p:cNvSpPr>
            <p:nvPr/>
          </p:nvSpPr>
          <p:spPr bwMode="auto">
            <a:xfrm>
              <a:off x="5966" y="2216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>
              <a:off x="5966" y="2652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5" name="Line 53"/>
            <p:cNvSpPr>
              <a:spLocks noChangeShapeType="1"/>
            </p:cNvSpPr>
            <p:nvPr/>
          </p:nvSpPr>
          <p:spPr bwMode="auto">
            <a:xfrm>
              <a:off x="5966" y="3088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>
              <a:off x="5966" y="3524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7" name="Line 55"/>
            <p:cNvSpPr>
              <a:spLocks noChangeShapeType="1"/>
            </p:cNvSpPr>
            <p:nvPr/>
          </p:nvSpPr>
          <p:spPr bwMode="auto">
            <a:xfrm>
              <a:off x="7840" y="2216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>
              <a:off x="7840" y="2652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09" name="Line 57"/>
            <p:cNvSpPr>
              <a:spLocks noChangeShapeType="1"/>
            </p:cNvSpPr>
            <p:nvPr/>
          </p:nvSpPr>
          <p:spPr bwMode="auto">
            <a:xfrm>
              <a:off x="7840" y="3088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210" name="Line 58"/>
            <p:cNvSpPr>
              <a:spLocks noChangeShapeType="1"/>
            </p:cNvSpPr>
            <p:nvPr/>
          </p:nvSpPr>
          <p:spPr bwMode="auto">
            <a:xfrm>
              <a:off x="7840" y="3524"/>
              <a:ext cx="0" cy="436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581025" y="6432550"/>
            <a:ext cx="118364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400">
                <a:solidFill>
                  <a:srgbClr val="727272"/>
                </a:solidFill>
                <a:latin typeface="Chalkboard" charset="0"/>
              </a:rPr>
              <a:t>IBM Cplex 12.2 on Intel Xeon 3.2GHz - 16GB RAM - 8 threads</a:t>
            </a:r>
          </a:p>
        </p:txBody>
      </p:sp>
      <p:pic>
        <p:nvPicPr>
          <p:cNvPr id="49212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8813" y="6216650"/>
            <a:ext cx="2794000" cy="168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7399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/>
              <a:t>Conclusions &amp; Future work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22300" y="2489200"/>
            <a:ext cx="11760200" cy="65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  <a:tab pos="115824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We could solve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unsolved </a:t>
            </a: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esc instances in a surprisingly short amount of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time, including esc128 (the largest QAPLIB instance ever solved) </a:t>
            </a: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  <a:tab pos="11582400" algn="l"/>
              </a:tabLst>
            </a:pPr>
            <a:r>
              <a:rPr lang="en-US" sz="3200" b="1" dirty="0">
                <a:solidFill>
                  <a:srgbClr val="737373"/>
                </a:solidFill>
                <a:latin typeface="Chalkboard" charset="0"/>
              </a:rPr>
              <a:t>T</a:t>
            </a:r>
            <a:r>
              <a:rPr lang="en-US" sz="3200" b="1" dirty="0" smtClean="0">
                <a:solidFill>
                  <a:srgbClr val="737373"/>
                </a:solidFill>
                <a:latin typeface="Chalkboard" charset="0"/>
              </a:rPr>
              <a:t>ODO </a:t>
            </a:r>
            <a:r>
              <a:rPr lang="en-US" sz="3200" b="1" dirty="0">
                <a:solidFill>
                  <a:srgbClr val="737373"/>
                </a:solidFill>
                <a:latin typeface="Chalkboard" charset="0"/>
              </a:rPr>
              <a:t>list</a:t>
            </a: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  <a:tab pos="115824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develop a B&amp;B algorithm using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a variable-splitting model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 based on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flow splitting</a:t>
            </a:r>
            <a:endParaRPr lang="en-US" sz="3200" dirty="0">
              <a:solidFill>
                <a:srgbClr val="737373"/>
              </a:solidFill>
              <a:latin typeface="Chalkboard" charset="0"/>
            </a:endParaRP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  <a:tab pos="115824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try other QAP classes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 </a:t>
            </a:r>
            <a:endParaRPr lang="en-US" sz="3200" dirty="0">
              <a:solidFill>
                <a:srgbClr val="737373"/>
              </a:solidFill>
              <a:latin typeface="Chalkboard" charset="0"/>
            </a:endParaRPr>
          </a:p>
          <a:p>
            <a:pPr marL="585788" indent="-585788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  <a:tab pos="11582400" algn="l"/>
              </a:tabLst>
            </a:pP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generalize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to </a:t>
            </a:r>
            <a:r>
              <a:rPr lang="en-US" sz="3200" dirty="0">
                <a:solidFill>
                  <a:srgbClr val="737373"/>
                </a:solidFill>
                <a:latin typeface="Chalkboard" charset="0"/>
              </a:rPr>
              <a:t>other classes of difficult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</a:rPr>
              <a:t>MI(N)LPs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 </a:t>
            </a:r>
            <a:r>
              <a:rPr lang="en-US" sz="3200" b="1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Orbital shrinking 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(</a:t>
            </a:r>
            <a:r>
              <a:rPr lang="en-US" sz="3200" dirty="0" err="1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F.-Liberti</a:t>
            </a:r>
            <a:r>
              <a:rPr lang="en-US" sz="3200" dirty="0" smtClean="0">
                <a:solidFill>
                  <a:srgbClr val="737373"/>
                </a:solidFill>
                <a:latin typeface="Chalkboard" charset="0"/>
                <a:sym typeface="Wingdings" pitchFamily="2" charset="2"/>
              </a:rPr>
              <a:t>, 2011)</a:t>
            </a:r>
            <a:endParaRPr lang="en-US" sz="3200" dirty="0">
              <a:solidFill>
                <a:srgbClr val="737373"/>
              </a:solidFill>
              <a:latin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3568700"/>
            <a:ext cx="11430000" cy="2908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mtClean="0"/>
              <a:t>Thank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270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ESC instances in 3 steps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163" y="1492250"/>
            <a:ext cx="1080135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339725"/>
            <a:ext cx="12961938" cy="16557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000" dirty="0" smtClean="0"/>
              <a:t>Step 1: don’t break my symmetries!</a:t>
            </a:r>
            <a:r>
              <a:rPr lang="en-US" sz="6000" dirty="0" smtClean="0">
                <a:solidFill>
                  <a:srgbClr val="727272"/>
                </a:solidFill>
                <a:latin typeface="Chalkboard"/>
              </a:rPr>
              <a:t> 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 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96900" y="1058863"/>
            <a:ext cx="12406313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85788" indent="-585788" eaLnBrk="0" hangingPunct="0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2800" dirty="0" smtClean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Many </a:t>
            </a: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QAP instances are highly symmetrical (certain facility/node permutations do not affect solution cost nor feasibility) </a:t>
            </a:r>
            <a:endParaRPr lang="en-US" sz="2800" b="1" dirty="0">
              <a:solidFill>
                <a:srgbClr val="727272"/>
              </a:solidFill>
              <a:latin typeface="Chalkboard"/>
              <a:ea typeface="ヒラギノ明朝 ProN W3"/>
              <a:cs typeface="ヒラギノ明朝 ProN W3"/>
            </a:endParaRP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Symmetry is typically viewed as a useful feature in mathematics, but…</a:t>
            </a: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… it tricks e</a:t>
            </a:r>
            <a:r>
              <a:rPr lang="en-US" sz="2800" dirty="0">
                <a:solidFill>
                  <a:schemeClr val="bg2"/>
                </a:solidFill>
                <a:latin typeface="Chalkboard"/>
                <a:ea typeface="ヒラギノ明朝 ProN W3"/>
                <a:cs typeface="ヒラギノ明朝 ProN W3"/>
              </a:rPr>
              <a:t>numera</a:t>
            </a: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tion (equivalent </a:t>
            </a:r>
            <a:r>
              <a:rPr lang="en-US" sz="2800" dirty="0" err="1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sol.s</a:t>
            </a: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 visited again and again)</a:t>
            </a: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Usual </a:t>
            </a:r>
            <a:r>
              <a:rPr lang="en-US" sz="2800" dirty="0" smtClean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recipe </a:t>
            </a: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in discrete optimization:  </a:t>
            </a:r>
            <a:r>
              <a:rPr lang="en-US" sz="2800" b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break it! </a:t>
            </a: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Instead, we propose a new way to exploit it to </a:t>
            </a:r>
            <a:r>
              <a:rPr lang="en-US" sz="2800" b="1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reduce</a:t>
            </a:r>
            <a:r>
              <a:rPr lang="en-US" sz="2800" dirty="0">
                <a:solidFill>
                  <a:srgbClr val="727272"/>
                </a:solidFill>
                <a:latin typeface="Chalkboard"/>
                <a:ea typeface="ヒラギノ明朝 ProN W3"/>
                <a:cs typeface="ヒラギノ明朝 ProN W3"/>
              </a:rPr>
              <a:t> problem size and complexity</a:t>
            </a:r>
          </a:p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buFont typeface="Times New Roman" pitchFamily="18" charset="0"/>
              <a:buBlip>
                <a:blip r:embed="rId3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endParaRPr lang="en-US" sz="3600" i="1" baseline="-6000" dirty="0">
              <a:solidFill>
                <a:srgbClr val="737373"/>
              </a:solidFill>
              <a:latin typeface="Chalkboard"/>
              <a:ea typeface="ヒラギノ明朝 ProN W3"/>
              <a:cs typeface="ヒラギノ明朝 ProN W3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8338" y="6602413"/>
            <a:ext cx="11366500" cy="314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85788" indent="-585788" eaLnBrk="0" hangingPunct="0">
              <a:spcBef>
                <a:spcPts val="2800"/>
              </a:spcBef>
              <a:buClr>
                <a:srgbClr val="737373"/>
              </a:buClr>
              <a:buSzPct val="77000"/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  <a:tab pos="10858500" algn="l"/>
              </a:tabLst>
            </a:pPr>
            <a:endParaRPr lang="en-US" sz="3600" i="1" baseline="-6000">
              <a:solidFill>
                <a:srgbClr val="737373"/>
              </a:solidFill>
              <a:latin typeface="Chalkboard"/>
              <a:ea typeface="ヒラギノ明朝 ProN W3"/>
              <a:cs typeface="ヒラギノ明朝 ProN W3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363" y="5811838"/>
            <a:ext cx="3455987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366" y="5740102"/>
            <a:ext cx="36718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7029" y="5884118"/>
            <a:ext cx="3312368" cy="34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9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4942" y="339502"/>
            <a:ext cx="9372600" cy="13589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400" dirty="0" smtClean="0"/>
              <a:t>Clone definition</a:t>
            </a:r>
            <a:endParaRPr lang="en-US" sz="6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lum bright="18000" contrast="-3000"/>
          </a:blip>
          <a:srcRect/>
          <a:stretch>
            <a:fillRect/>
          </a:stretch>
        </p:blipFill>
        <p:spPr bwMode="auto">
          <a:xfrm>
            <a:off x="9453934" y="627534"/>
            <a:ext cx="1905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5902" y="3723878"/>
            <a:ext cx="2435988" cy="2485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45022" y="4155926"/>
            <a:ext cx="7128792" cy="3456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585788" indent="-585788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6" charset="0"/>
              <a:buBlip>
                <a:blip r:embed="rId6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fg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= </a:t>
            </a: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gf</a:t>
            </a:r>
            <a:endParaRPr lang="en-US" sz="3600" baseline="-6000" dirty="0">
              <a:solidFill>
                <a:srgbClr val="727272"/>
              </a:solidFill>
              <a:latin typeface="Chalkboard" charset="0"/>
            </a:endParaRPr>
          </a:p>
          <a:p>
            <a:pPr marL="585788" indent="-585788">
              <a:spcBef>
                <a:spcPts val="2800"/>
              </a:spcBef>
              <a:buClr>
                <a:srgbClr val="727272"/>
              </a:buClr>
              <a:buSzPct val="77000"/>
              <a:buFont typeface="Times New Roman" pitchFamily="16" charset="0"/>
              <a:buBlip>
                <a:blip r:embed="rId6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fh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= </a:t>
            </a: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gh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for all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h &lt;&gt; </a:t>
            </a:r>
            <a:r>
              <a:rPr lang="en-US" sz="3600" dirty="0" err="1" smtClean="0">
                <a:solidFill>
                  <a:srgbClr val="727272"/>
                </a:solidFill>
                <a:latin typeface="Chalkboard" charset="0"/>
              </a:rPr>
              <a:t>f,g</a:t>
            </a:r>
            <a:endParaRPr lang="en-US" sz="3600" dirty="0">
              <a:solidFill>
                <a:srgbClr val="727272"/>
              </a:solidFill>
              <a:latin typeface="Chalkboard" charset="0"/>
            </a:endParaRPr>
          </a:p>
          <a:p>
            <a:pPr marL="585788" indent="-585788">
              <a:spcBef>
                <a:spcPts val="2800"/>
              </a:spcBef>
              <a:buClr>
                <a:srgbClr val="727272"/>
              </a:buClr>
              <a:buSzPct val="77000"/>
              <a:buBlip>
                <a:blip r:embed="rId6"/>
              </a:buBlip>
              <a:tabLst>
                <a:tab pos="585788" algn="l"/>
                <a:tab pos="1500188" algn="l"/>
                <a:tab pos="2414588" algn="l"/>
                <a:tab pos="3328988" algn="l"/>
                <a:tab pos="4243388" algn="l"/>
                <a:tab pos="5157788" algn="l"/>
                <a:tab pos="6072188" algn="l"/>
                <a:tab pos="6986588" algn="l"/>
                <a:tab pos="7900988" algn="l"/>
                <a:tab pos="8815388" algn="l"/>
                <a:tab pos="9729788" algn="l"/>
                <a:tab pos="10644188" algn="l"/>
              </a:tabLst>
            </a:pP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hf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= </a:t>
            </a: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a</a:t>
            </a:r>
            <a:r>
              <a:rPr lang="en-US" sz="3600" baseline="-6000" dirty="0" err="1">
                <a:solidFill>
                  <a:srgbClr val="727272"/>
                </a:solidFill>
                <a:latin typeface="Chalkboard" charset="0"/>
              </a:rPr>
              <a:t>hg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for all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h &lt;&gt; </a:t>
            </a:r>
            <a:r>
              <a:rPr lang="en-US" sz="3600" dirty="0" err="1" smtClean="0">
                <a:solidFill>
                  <a:srgbClr val="727272"/>
                </a:solidFill>
                <a:latin typeface="Chalkboard" charset="0"/>
              </a:rPr>
              <a:t>f,g</a:t>
            </a:r>
            <a:endParaRPr lang="en-US" sz="3600" dirty="0">
              <a:solidFill>
                <a:srgbClr val="727272"/>
              </a:solidFill>
              <a:latin typeface="Chalkboard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60424" y="2139702"/>
            <a:ext cx="7801421" cy="1536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Assume </a:t>
            </a:r>
            <a:r>
              <a:rPr lang="en-US" sz="3600" dirty="0" err="1" smtClean="0">
                <a:solidFill>
                  <a:srgbClr val="727272"/>
                </a:solidFill>
                <a:latin typeface="Marker Felt" charset="0"/>
              </a:rPr>
              <a:t>wlog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 </a:t>
            </a:r>
            <a:r>
              <a:rPr lang="en-US" sz="3600" i="1" dirty="0" err="1" smtClean="0">
                <a:solidFill>
                  <a:srgbClr val="737373"/>
                </a:solidFill>
                <a:latin typeface="Chalkboard"/>
                <a:ea typeface="ヒラギノ明朝 ProN W3"/>
              </a:rPr>
              <a:t>b</a:t>
            </a:r>
            <a:r>
              <a:rPr lang="en-US" sz="3600" i="1" baseline="-6000" dirty="0" err="1" smtClean="0">
                <a:solidFill>
                  <a:srgbClr val="737373"/>
                </a:solidFill>
                <a:latin typeface="Chalkboard"/>
                <a:ea typeface="ヒラギノ明朝 ProN W3"/>
              </a:rPr>
              <a:t>ii</a:t>
            </a:r>
            <a:r>
              <a:rPr lang="en-US" sz="3600" i="1" dirty="0" smtClean="0">
                <a:solidFill>
                  <a:srgbClr val="737373"/>
                </a:solidFill>
                <a:latin typeface="Chalkboard"/>
                <a:ea typeface="ヒラギノ明朝 ProN W3"/>
              </a:rPr>
              <a:t> 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= </a:t>
            </a: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0 for all 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nodes </a:t>
            </a:r>
            <a:r>
              <a:rPr lang="en-US" sz="3600" i="1" dirty="0" err="1" smtClean="0">
                <a:solidFill>
                  <a:srgbClr val="727272"/>
                </a:solidFill>
                <a:latin typeface="Marker Felt" charset="0"/>
              </a:rPr>
              <a:t>i</a:t>
            </a:r>
            <a:r>
              <a:rPr lang="en-US" sz="3600" i="1" dirty="0" smtClean="0">
                <a:solidFill>
                  <a:srgbClr val="727272"/>
                </a:solidFill>
                <a:latin typeface="Marker Felt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i="1" dirty="0" smtClean="0">
              <a:solidFill>
                <a:srgbClr val="727272"/>
              </a:solidFill>
              <a:latin typeface="Marker Felt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T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wo </a:t>
            </a: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facilities f and g are </a:t>
            </a:r>
            <a:r>
              <a:rPr lang="en-US" sz="3600" b="1" dirty="0">
                <a:solidFill>
                  <a:srgbClr val="727272"/>
                </a:solidFill>
                <a:latin typeface="Marker Felt" charset="0"/>
              </a:rPr>
              <a:t>clones</a:t>
            </a: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 </a:t>
            </a:r>
            <a:r>
              <a:rPr lang="en-US" sz="3600" dirty="0" err="1">
                <a:solidFill>
                  <a:srgbClr val="727272"/>
                </a:solidFill>
                <a:latin typeface="Marker Felt" charset="0"/>
              </a:rPr>
              <a:t>iff</a:t>
            </a: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: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50900" y="7756326"/>
            <a:ext cx="11627370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Equivalence relation that </a:t>
            </a:r>
            <a:r>
              <a:rPr lang="en-US" sz="3600" b="1" dirty="0" smtClean="0">
                <a:solidFill>
                  <a:srgbClr val="727272"/>
                </a:solidFill>
                <a:latin typeface="Marker Felt" charset="0"/>
              </a:rPr>
              <a:t>partitions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 the set </a:t>
            </a:r>
            <a:r>
              <a:rPr lang="en-US" sz="3600" dirty="0">
                <a:solidFill>
                  <a:srgbClr val="727272"/>
                </a:solidFill>
                <a:latin typeface="Marker Felt" charset="0"/>
              </a:rPr>
              <a:t>of facilities into clone </a:t>
            </a:r>
            <a:r>
              <a:rPr lang="en-US" sz="3600" dirty="0" smtClean="0">
                <a:solidFill>
                  <a:srgbClr val="727272"/>
                </a:solidFill>
                <a:latin typeface="Marker Felt" charset="0"/>
              </a:rPr>
              <a:t>clusters</a:t>
            </a:r>
            <a:endParaRPr lang="en-US" sz="3600" dirty="0">
              <a:solidFill>
                <a:srgbClr val="727272"/>
              </a:solidFill>
              <a:latin typeface="Marker Fel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Shrinking </a:t>
            </a:r>
            <a:r>
              <a:rPr lang="en-US" sz="6400" dirty="0"/>
              <a:t>clones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892300"/>
            <a:ext cx="8835826" cy="2911698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  <a:tab pos="11582400" algn="l"/>
              </a:tabLst>
            </a:pP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All esc instances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have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such clones (not just “isolated” ones…)</a:t>
            </a:r>
            <a:endParaRPr lang="en-US" sz="3600" dirty="0">
              <a:latin typeface="Chalkboard" charset="0"/>
              <a:ea typeface="Chalkboard" charset="0"/>
              <a:cs typeface="Chalkboard" charset="0"/>
            </a:endParaRP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  <a:tab pos="10858500" algn="l"/>
                <a:tab pos="11582400" algn="l"/>
              </a:tabLst>
            </a:pP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W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e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shrink them </a:t>
            </a:r>
            <a:r>
              <a:rPr lang="en-US" sz="3600" dirty="0" smtClean="0">
                <a:latin typeface="Chalkboard" charset="0"/>
                <a:ea typeface="Chalkboard" charset="0"/>
                <a:cs typeface="Chalkboard" charset="0"/>
              </a:rPr>
              <a:t>and </a:t>
            </a:r>
            <a:r>
              <a:rPr lang="en-US" sz="3600" dirty="0">
                <a:latin typeface="Chalkboard" charset="0"/>
                <a:ea typeface="Chalkboard" charset="0"/>
                <a:cs typeface="Chalkboard" charset="0"/>
              </a:rPr>
              <a:t>update the model accordingly</a:t>
            </a:r>
          </a:p>
        </p:txBody>
      </p:sp>
      <p:grpSp>
        <p:nvGrpSpPr>
          <p:cNvPr id="2" name="Group 3"/>
          <p:cNvGrpSpPr>
            <a:grpSpLocks noRot="1"/>
          </p:cNvGrpSpPr>
          <p:nvPr/>
        </p:nvGrpSpPr>
        <p:grpSpPr bwMode="auto">
          <a:xfrm>
            <a:off x="1333500" y="5410200"/>
            <a:ext cx="6718300" cy="3949700"/>
            <a:chOff x="840" y="3408"/>
            <a:chExt cx="4231" cy="2487"/>
          </a:xfrm>
        </p:grpSpPr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840" y="3719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esc32a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2251" y="3719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32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662" y="3719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26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840" y="4030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esc32b</a:t>
              </a: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251" y="4030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32</a:t>
              </a: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3662" y="4030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25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840" y="4341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esc32c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2251" y="4341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32</a:t>
              </a: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3662" y="4341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10</a:t>
              </a: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840" y="4652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esc32d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51" y="4652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32</a:t>
              </a: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3662" y="4652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13</a:t>
              </a: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840" y="4963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esc32h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2251" y="4963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32</a:t>
              </a: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662" y="4963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32 x 14</a:t>
              </a: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840" y="5274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esc64a</a:t>
              </a: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2251" y="5274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64 x 64</a:t>
              </a: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3662" y="5274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64 x 15</a:t>
              </a: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840" y="5585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esc128</a:t>
              </a: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2251" y="5585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128 x 128</a:t>
              </a: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3662" y="5585"/>
              <a:ext cx="141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760" tIns="50760" rIns="50760" bIns="50760" anchor="ctr"/>
            <a:lstStyle/>
            <a:p>
              <a:pPr algn="ctr" eaLnBrk="1" hangingPunct="1">
                <a:lnSpc>
                  <a:spcPct val="105000"/>
                </a:lnSpc>
                <a:buClrTx/>
                <a:buSzPct val="77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727272"/>
                  </a:solidFill>
                  <a:latin typeface="Chalkboard" charset="0"/>
                </a:rPr>
                <a:t>128 x 21</a:t>
              </a:r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840" y="3408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797" name="Line 29"/>
            <p:cNvSpPr>
              <a:spLocks noChangeShapeType="1"/>
            </p:cNvSpPr>
            <p:nvPr/>
          </p:nvSpPr>
          <p:spPr bwMode="auto">
            <a:xfrm>
              <a:off x="2251" y="3408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3662" y="3408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840" y="3719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2251" y="3719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3662" y="3719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>
              <a:off x="840" y="4030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>
              <a:off x="2251" y="4030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>
              <a:off x="3662" y="4030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>
              <a:off x="840" y="4341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>
              <a:off x="2251" y="4341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7" name="Line 39"/>
            <p:cNvSpPr>
              <a:spLocks noChangeShapeType="1"/>
            </p:cNvSpPr>
            <p:nvPr/>
          </p:nvSpPr>
          <p:spPr bwMode="auto">
            <a:xfrm>
              <a:off x="3662" y="4341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>
              <a:off x="840" y="4652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09" name="Line 41"/>
            <p:cNvSpPr>
              <a:spLocks noChangeShapeType="1"/>
            </p:cNvSpPr>
            <p:nvPr/>
          </p:nvSpPr>
          <p:spPr bwMode="auto">
            <a:xfrm>
              <a:off x="2251" y="4652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>
              <a:off x="3662" y="4652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>
              <a:off x="840" y="4963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>
              <a:off x="2251" y="4963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>
              <a:off x="3662" y="4963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4" name="Line 46"/>
            <p:cNvSpPr>
              <a:spLocks noChangeShapeType="1"/>
            </p:cNvSpPr>
            <p:nvPr/>
          </p:nvSpPr>
          <p:spPr bwMode="auto">
            <a:xfrm>
              <a:off x="840" y="5274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>
              <a:off x="2251" y="5274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6" name="Line 48"/>
            <p:cNvSpPr>
              <a:spLocks noChangeShapeType="1"/>
            </p:cNvSpPr>
            <p:nvPr/>
          </p:nvSpPr>
          <p:spPr bwMode="auto">
            <a:xfrm>
              <a:off x="3662" y="5274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>
              <a:off x="840" y="5585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8" name="Line 50"/>
            <p:cNvSpPr>
              <a:spLocks noChangeShapeType="1"/>
            </p:cNvSpPr>
            <p:nvPr/>
          </p:nvSpPr>
          <p:spPr bwMode="auto">
            <a:xfrm>
              <a:off x="2251" y="5585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19" name="Line 51"/>
            <p:cNvSpPr>
              <a:spLocks noChangeShapeType="1"/>
            </p:cNvSpPr>
            <p:nvPr/>
          </p:nvSpPr>
          <p:spPr bwMode="auto">
            <a:xfrm>
              <a:off x="3662" y="5585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0" name="Line 52"/>
            <p:cNvSpPr>
              <a:spLocks noChangeShapeType="1"/>
            </p:cNvSpPr>
            <p:nvPr/>
          </p:nvSpPr>
          <p:spPr bwMode="auto">
            <a:xfrm>
              <a:off x="840" y="5896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>
              <a:off x="2251" y="5896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2" name="Line 54"/>
            <p:cNvSpPr>
              <a:spLocks noChangeShapeType="1"/>
            </p:cNvSpPr>
            <p:nvPr/>
          </p:nvSpPr>
          <p:spPr bwMode="auto">
            <a:xfrm>
              <a:off x="3662" y="5896"/>
              <a:ext cx="1411" cy="0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>
              <a:off x="840" y="3408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4" name="Line 56"/>
            <p:cNvSpPr>
              <a:spLocks noChangeShapeType="1"/>
            </p:cNvSpPr>
            <p:nvPr/>
          </p:nvSpPr>
          <p:spPr bwMode="auto">
            <a:xfrm>
              <a:off x="840" y="3719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5" name="Line 57"/>
            <p:cNvSpPr>
              <a:spLocks noChangeShapeType="1"/>
            </p:cNvSpPr>
            <p:nvPr/>
          </p:nvSpPr>
          <p:spPr bwMode="auto">
            <a:xfrm>
              <a:off x="840" y="4030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6" name="Line 58"/>
            <p:cNvSpPr>
              <a:spLocks noChangeShapeType="1"/>
            </p:cNvSpPr>
            <p:nvPr/>
          </p:nvSpPr>
          <p:spPr bwMode="auto">
            <a:xfrm>
              <a:off x="840" y="4341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7" name="Line 59"/>
            <p:cNvSpPr>
              <a:spLocks noChangeShapeType="1"/>
            </p:cNvSpPr>
            <p:nvPr/>
          </p:nvSpPr>
          <p:spPr bwMode="auto">
            <a:xfrm>
              <a:off x="840" y="4652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8" name="Line 60"/>
            <p:cNvSpPr>
              <a:spLocks noChangeShapeType="1"/>
            </p:cNvSpPr>
            <p:nvPr/>
          </p:nvSpPr>
          <p:spPr bwMode="auto">
            <a:xfrm>
              <a:off x="840" y="4963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29" name="Line 61"/>
            <p:cNvSpPr>
              <a:spLocks noChangeShapeType="1"/>
            </p:cNvSpPr>
            <p:nvPr/>
          </p:nvSpPr>
          <p:spPr bwMode="auto">
            <a:xfrm>
              <a:off x="840" y="5274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0" name="Line 62"/>
            <p:cNvSpPr>
              <a:spLocks noChangeShapeType="1"/>
            </p:cNvSpPr>
            <p:nvPr/>
          </p:nvSpPr>
          <p:spPr bwMode="auto">
            <a:xfrm>
              <a:off x="840" y="5585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1" name="Line 63"/>
            <p:cNvSpPr>
              <a:spLocks noChangeShapeType="1"/>
            </p:cNvSpPr>
            <p:nvPr/>
          </p:nvSpPr>
          <p:spPr bwMode="auto">
            <a:xfrm>
              <a:off x="2251" y="3408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2" name="Line 64"/>
            <p:cNvSpPr>
              <a:spLocks noChangeShapeType="1"/>
            </p:cNvSpPr>
            <p:nvPr/>
          </p:nvSpPr>
          <p:spPr bwMode="auto">
            <a:xfrm>
              <a:off x="2251" y="3719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3" name="Line 65"/>
            <p:cNvSpPr>
              <a:spLocks noChangeShapeType="1"/>
            </p:cNvSpPr>
            <p:nvPr/>
          </p:nvSpPr>
          <p:spPr bwMode="auto">
            <a:xfrm>
              <a:off x="2251" y="4030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4" name="Line 66"/>
            <p:cNvSpPr>
              <a:spLocks noChangeShapeType="1"/>
            </p:cNvSpPr>
            <p:nvPr/>
          </p:nvSpPr>
          <p:spPr bwMode="auto">
            <a:xfrm>
              <a:off x="2251" y="4341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5" name="Line 67"/>
            <p:cNvSpPr>
              <a:spLocks noChangeShapeType="1"/>
            </p:cNvSpPr>
            <p:nvPr/>
          </p:nvSpPr>
          <p:spPr bwMode="auto">
            <a:xfrm>
              <a:off x="2251" y="4652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6" name="Line 68"/>
            <p:cNvSpPr>
              <a:spLocks noChangeShapeType="1"/>
            </p:cNvSpPr>
            <p:nvPr/>
          </p:nvSpPr>
          <p:spPr bwMode="auto">
            <a:xfrm>
              <a:off x="2251" y="4963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7" name="Line 69"/>
            <p:cNvSpPr>
              <a:spLocks noChangeShapeType="1"/>
            </p:cNvSpPr>
            <p:nvPr/>
          </p:nvSpPr>
          <p:spPr bwMode="auto">
            <a:xfrm>
              <a:off x="2251" y="5274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8" name="Line 70"/>
            <p:cNvSpPr>
              <a:spLocks noChangeShapeType="1"/>
            </p:cNvSpPr>
            <p:nvPr/>
          </p:nvSpPr>
          <p:spPr bwMode="auto">
            <a:xfrm>
              <a:off x="2251" y="5585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39" name="Line 71"/>
            <p:cNvSpPr>
              <a:spLocks noChangeShapeType="1"/>
            </p:cNvSpPr>
            <p:nvPr/>
          </p:nvSpPr>
          <p:spPr bwMode="auto">
            <a:xfrm>
              <a:off x="3662" y="3408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0" name="Line 72"/>
            <p:cNvSpPr>
              <a:spLocks noChangeShapeType="1"/>
            </p:cNvSpPr>
            <p:nvPr/>
          </p:nvSpPr>
          <p:spPr bwMode="auto">
            <a:xfrm>
              <a:off x="3662" y="3719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1" name="Line 73"/>
            <p:cNvSpPr>
              <a:spLocks noChangeShapeType="1"/>
            </p:cNvSpPr>
            <p:nvPr/>
          </p:nvSpPr>
          <p:spPr bwMode="auto">
            <a:xfrm>
              <a:off x="3662" y="4030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2" name="Line 74"/>
            <p:cNvSpPr>
              <a:spLocks noChangeShapeType="1"/>
            </p:cNvSpPr>
            <p:nvPr/>
          </p:nvSpPr>
          <p:spPr bwMode="auto">
            <a:xfrm>
              <a:off x="3662" y="4341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>
              <a:off x="3662" y="4652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4" name="Line 76"/>
            <p:cNvSpPr>
              <a:spLocks noChangeShapeType="1"/>
            </p:cNvSpPr>
            <p:nvPr/>
          </p:nvSpPr>
          <p:spPr bwMode="auto">
            <a:xfrm>
              <a:off x="3662" y="4963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5" name="Line 77"/>
            <p:cNvSpPr>
              <a:spLocks noChangeShapeType="1"/>
            </p:cNvSpPr>
            <p:nvPr/>
          </p:nvSpPr>
          <p:spPr bwMode="auto">
            <a:xfrm>
              <a:off x="3662" y="5274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6" name="Line 78"/>
            <p:cNvSpPr>
              <a:spLocks noChangeShapeType="1"/>
            </p:cNvSpPr>
            <p:nvPr/>
          </p:nvSpPr>
          <p:spPr bwMode="auto">
            <a:xfrm>
              <a:off x="3662" y="5585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7" name="Line 79"/>
            <p:cNvSpPr>
              <a:spLocks noChangeShapeType="1"/>
            </p:cNvSpPr>
            <p:nvPr/>
          </p:nvSpPr>
          <p:spPr bwMode="auto">
            <a:xfrm>
              <a:off x="5073" y="3408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>
              <a:off x="5073" y="3719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49" name="Line 81"/>
            <p:cNvSpPr>
              <a:spLocks noChangeShapeType="1"/>
            </p:cNvSpPr>
            <p:nvPr/>
          </p:nvSpPr>
          <p:spPr bwMode="auto">
            <a:xfrm>
              <a:off x="5073" y="4030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50" name="Line 82"/>
            <p:cNvSpPr>
              <a:spLocks noChangeShapeType="1"/>
            </p:cNvSpPr>
            <p:nvPr/>
          </p:nvSpPr>
          <p:spPr bwMode="auto">
            <a:xfrm>
              <a:off x="5073" y="4341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51" name="Line 83"/>
            <p:cNvSpPr>
              <a:spLocks noChangeShapeType="1"/>
            </p:cNvSpPr>
            <p:nvPr/>
          </p:nvSpPr>
          <p:spPr bwMode="auto">
            <a:xfrm>
              <a:off x="5073" y="4652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52" name="Line 84"/>
            <p:cNvSpPr>
              <a:spLocks noChangeShapeType="1"/>
            </p:cNvSpPr>
            <p:nvPr/>
          </p:nvSpPr>
          <p:spPr bwMode="auto">
            <a:xfrm>
              <a:off x="5073" y="4963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53" name="Line 85"/>
            <p:cNvSpPr>
              <a:spLocks noChangeShapeType="1"/>
            </p:cNvSpPr>
            <p:nvPr/>
          </p:nvSpPr>
          <p:spPr bwMode="auto">
            <a:xfrm>
              <a:off x="5073" y="5274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854" name="Line 86"/>
            <p:cNvSpPr>
              <a:spLocks noChangeShapeType="1"/>
            </p:cNvSpPr>
            <p:nvPr/>
          </p:nvSpPr>
          <p:spPr bwMode="auto">
            <a:xfrm>
              <a:off x="5073" y="5585"/>
              <a:ext cx="0" cy="311"/>
            </a:xfrm>
            <a:prstGeom prst="line">
              <a:avLst/>
            </a:prstGeom>
            <a:noFill/>
            <a:ln w="12240">
              <a:solidFill>
                <a:srgbClr val="417D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2855" name="Pictur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5425" y="5797550"/>
            <a:ext cx="2794000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942" y="2571750"/>
            <a:ext cx="3100834" cy="1922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/>
              <a:t>Step 2: </a:t>
            </a:r>
            <a:r>
              <a:rPr lang="en-US" sz="6400" dirty="0" smtClean="0"/>
              <a:t>B&amp;C design </a:t>
            </a:r>
            <a:endParaRPr lang="en-US" sz="6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001838"/>
            <a:ext cx="10109200" cy="72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254000"/>
            <a:ext cx="104648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6400" dirty="0" smtClean="0"/>
              <a:t>Main ingredients  </a:t>
            </a:r>
            <a:endParaRPr lang="en-US" sz="64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2006600"/>
            <a:ext cx="10464800" cy="5533702"/>
          </a:xfrm>
          <a:ln/>
        </p:spPr>
        <p:txBody>
          <a:bodyPr/>
          <a:lstStyle/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4000" dirty="0">
                <a:latin typeface="Chalkboard" charset="0"/>
                <a:ea typeface="Chalkboard" charset="0"/>
                <a:cs typeface="Chalkboard" charset="0"/>
              </a:rPr>
              <a:t>carefully chosen MILP formulation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4000" dirty="0">
                <a:latin typeface="Chalkboard" charset="0"/>
                <a:ea typeface="Chalkboard" charset="0"/>
                <a:cs typeface="Chalkboard" charset="0"/>
              </a:rPr>
              <a:t>locally valid cut separation based on Gilmore-Lawler bounds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4000" dirty="0">
                <a:latin typeface="Chalkboard" charset="0"/>
                <a:ea typeface="Chalkboard" charset="0"/>
                <a:cs typeface="Chalkboard" charset="0"/>
              </a:rPr>
              <a:t>custom QAP-specific branching strategy</a:t>
            </a:r>
          </a:p>
          <a:p>
            <a:pPr marL="903288" indent="-587375">
              <a:buClr>
                <a:srgbClr val="737373"/>
              </a:buClr>
              <a:buSzPct val="77000"/>
              <a:buFont typeface="Times New Roman" pitchFamily="16" charset="0"/>
              <a:buBlip>
                <a:blip r:embed="rId4"/>
              </a:buBlip>
              <a:tabLst>
                <a:tab pos="962025" algn="l"/>
                <a:tab pos="1876425" algn="l"/>
                <a:tab pos="2790825" algn="l"/>
                <a:tab pos="3705225" algn="l"/>
                <a:tab pos="4619625" algn="l"/>
                <a:tab pos="5534025" algn="l"/>
                <a:tab pos="6448425" algn="l"/>
                <a:tab pos="7362825" algn="l"/>
                <a:tab pos="8277225" algn="l"/>
                <a:tab pos="9191625" algn="l"/>
                <a:tab pos="10106025" algn="l"/>
                <a:tab pos="10134600" algn="l"/>
              </a:tabLst>
            </a:pPr>
            <a:r>
              <a:rPr lang="en-US" sz="4000" dirty="0">
                <a:latin typeface="Chalkboard" charset="0"/>
                <a:ea typeface="Chalkboard" charset="0"/>
                <a:cs typeface="Chalkboard" charset="0"/>
              </a:rPr>
              <a:t>custom symmetry detection on matrix b and aggressive orbital branching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254000"/>
            <a:ext cx="12598400" cy="15875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n-US" sz="6400" dirty="0"/>
              <a:t>Step 2.1: </a:t>
            </a:r>
            <a:r>
              <a:rPr lang="en-US" sz="6400" dirty="0" smtClean="0"/>
              <a:t>choosing the model</a:t>
            </a:r>
            <a:endParaRPr lang="en-US" sz="6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0" y="1968500"/>
            <a:ext cx="5549900" cy="104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00" y="4416426"/>
            <a:ext cx="7447334" cy="411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0225" y="1949450"/>
            <a:ext cx="462280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727272"/>
                </a:solidFill>
                <a:latin typeface="Chalkboard" charset="0"/>
              </a:rPr>
              <a:t>Introducing variables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3400" y="3251200"/>
            <a:ext cx="1122479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we get the basic Kaufman-</a:t>
            </a:r>
            <a:r>
              <a:rPr lang="en-US" sz="3600" dirty="0" err="1">
                <a:solidFill>
                  <a:srgbClr val="727272"/>
                </a:solidFill>
                <a:latin typeface="Chalkboard" charset="0"/>
              </a:rPr>
              <a:t>Broeckx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 </a:t>
            </a:r>
            <a:r>
              <a:rPr lang="en-US" sz="3600" dirty="0" smtClean="0">
                <a:solidFill>
                  <a:srgbClr val="727272"/>
                </a:solidFill>
                <a:latin typeface="Chalkboard" charset="0"/>
              </a:rPr>
              <a:t>(KB) MILP </a:t>
            </a:r>
            <a:r>
              <a:rPr lang="en-US" sz="3600" dirty="0">
                <a:solidFill>
                  <a:srgbClr val="727272"/>
                </a:solidFill>
                <a:latin typeface="Chalkboard" charset="0"/>
              </a:rPr>
              <a:t>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Stone Sans ITC TT-Semi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Stone Sans ITC TT-Semi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Stone Sans ITC TT-Semi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Stone Sans ITC TT-Semi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Stone Sans ITC TT-Semi"/>
        <a:ea typeface="ヒラギノ角ゴ ProN W6"/>
        <a:cs typeface="ヒラギノ角ゴ ProN W6"/>
      </a:majorFont>
      <a:minorFont>
        <a:latin typeface="Bradley Hand ITC TT-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radley Hand ITC TT-Bold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1072</Words>
  <Application>Microsoft Office PowerPoint</Application>
  <PresentationFormat>Personalizzato</PresentationFormat>
  <Paragraphs>170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25</vt:i4>
      </vt:variant>
      <vt:variant>
        <vt:lpstr>Titoli diapositive</vt:lpstr>
      </vt:variant>
      <vt:variant>
        <vt:i4>25</vt:i4>
      </vt:variant>
    </vt:vector>
  </HeadingPairs>
  <TitlesOfParts>
    <vt:vector size="50" baseType="lpstr"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1,2,3...QAP!</vt:lpstr>
      <vt:lpstr>QAP definition</vt:lpstr>
      <vt:lpstr>ESC instances in 3 steps</vt:lpstr>
      <vt:lpstr>Step 1: don’t break my symmetries!   </vt:lpstr>
      <vt:lpstr>Clone definition</vt:lpstr>
      <vt:lpstr>Shrinking clones</vt:lpstr>
      <vt:lpstr>Step 2: B&amp;C design </vt:lpstr>
      <vt:lpstr>Main ingredients  </vt:lpstr>
      <vt:lpstr>Step 2.1: choosing the model</vt:lpstr>
      <vt:lpstr>Step 2.1: handy MILP</vt:lpstr>
      <vt:lpstr>Step 2.2: branching</vt:lpstr>
      <vt:lpstr>Step 2.3: orbital branching</vt:lpstr>
      <vt:lpstr>Step 2.3: matrix b structure</vt:lpstr>
      <vt:lpstr>Cplex 12.2 interactive mode  (8 threads, Intel Xeon 3.2Ghz, 16GB ram)</vt:lpstr>
      <vt:lpstr>B&amp;C results  </vt:lpstr>
      <vt:lpstr>A closer look at esc64a</vt:lpstr>
      <vt:lpstr>Whale watching (esc128)</vt:lpstr>
      <vt:lpstr>Step 3: flow splitting </vt:lpstr>
      <vt:lpstr>Two better than one?</vt:lpstr>
      <vt:lpstr>How to split the flow matrix?</vt:lpstr>
      <vt:lpstr>Flow splitting for esc32a … </vt:lpstr>
      <vt:lpstr>… and for the big whale (esc128)</vt:lpstr>
      <vt:lpstr>Flow splitting results</vt:lpstr>
      <vt:lpstr>Conclusions &amp; Future work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1,2,3...QAP!</dc:title>
  <dc:creator>Matteo</dc:creator>
  <cp:lastModifiedBy>Matteo</cp:lastModifiedBy>
  <cp:revision>41</cp:revision>
  <cp:lastPrinted>1601-01-01T00:00:00Z</cp:lastPrinted>
  <dcterms:created xsi:type="dcterms:W3CDTF">1601-01-01T00:00:00Z</dcterms:created>
  <dcterms:modified xsi:type="dcterms:W3CDTF">2011-07-06T00:12:07Z</dcterms:modified>
</cp:coreProperties>
</file>