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7" r:id="rId2"/>
    <p:sldId id="344" r:id="rId3"/>
    <p:sldId id="345" r:id="rId4"/>
    <p:sldId id="346" r:id="rId5"/>
    <p:sldId id="347" r:id="rId6"/>
    <p:sldId id="371" r:id="rId7"/>
    <p:sldId id="372" r:id="rId8"/>
    <p:sldId id="357" r:id="rId9"/>
    <p:sldId id="366" r:id="rId10"/>
    <p:sldId id="364" r:id="rId11"/>
    <p:sldId id="373" r:id="rId12"/>
    <p:sldId id="348" r:id="rId13"/>
    <p:sldId id="351" r:id="rId14"/>
    <p:sldId id="367" r:id="rId15"/>
    <p:sldId id="369" r:id="rId16"/>
    <p:sldId id="368" r:id="rId17"/>
    <p:sldId id="271" r:id="rId1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60" d="100"/>
          <a:sy n="60" d="100"/>
        </p:scale>
        <p:origin x="-166" y="-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1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Fare clic per modificare gli stili del testo dello schema</a:t>
            </a:r>
          </a:p>
          <a:p>
            <a:pPr lvl="1"/>
            <a:r>
              <a:rPr lang="en-US" noProof="0" smtClean="0"/>
              <a:t>Secondo livello</a:t>
            </a:r>
          </a:p>
          <a:p>
            <a:pPr lvl="2"/>
            <a:r>
              <a:rPr lang="en-US" noProof="0" smtClean="0"/>
              <a:t>Terzo livello</a:t>
            </a:r>
          </a:p>
          <a:p>
            <a:pPr lvl="3"/>
            <a:r>
              <a:rPr lang="en-US" noProof="0" smtClean="0"/>
              <a:t>Quarto livello</a:t>
            </a:r>
          </a:p>
          <a:p>
            <a:pPr lvl="4"/>
            <a:r>
              <a:rPr lang="en-US" noProof="0" smtClean="0"/>
              <a:t>Quinto livello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AA00897-3FD3-4F3E-A9FC-E6C8797993C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  <p:sp>
        <p:nvSpPr>
          <p:cNvPr id="21508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12B875-2192-407F-90B6-22B581FF114F}" type="slidenum">
              <a:rPr lang="en-US" smtClean="0">
                <a:latin typeface="Arial" charset="0"/>
              </a:rPr>
              <a:pPr>
                <a:defRPr/>
              </a:pPr>
              <a:t>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Bellairs Workshop on Discrete Optimization, April 12 - 19,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368F0-0A3D-4F87-BAE9-8C0476D6291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Bellairs Workshop on Discrete Optimization, April 12 - 19,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467F2-6FF8-4F2E-A658-8241012F0C3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aaaaa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aaaaa</a:t>
            </a:r>
          </a:p>
          <a:p>
            <a:pPr lvl="1"/>
            <a:r>
              <a:rPr lang="en-US" smtClean="0"/>
              <a:t>bbbb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Bellairs Workshop on Discrete Optimization, April 12 - 19, 2019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54AD532-555C-4D74-9323-163FE309FCB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dei.unipd.it/~fisch/papers/slid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224111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Intersection Cuts 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from Bilinear Disjunctions</a:t>
            </a:r>
            <a:br>
              <a:rPr lang="en-US" dirty="0" smtClean="0">
                <a:ea typeface="ＭＳ Ｐゴシック" pitchFamily="34" charset="-128"/>
              </a:rPr>
            </a:br>
            <a:endParaRPr lang="it-IT" dirty="0" smtClean="0">
              <a:ea typeface="ＭＳ Ｐゴシック" pitchFamily="34" charset="-128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55650" y="6308725"/>
            <a:ext cx="7561263" cy="412750"/>
          </a:xfrm>
        </p:spPr>
        <p:txBody>
          <a:bodyPr/>
          <a:lstStyle/>
          <a:p>
            <a:pPr>
              <a:defRPr/>
            </a:pPr>
            <a:r>
              <a:rPr lang="en-US" smtClean="0"/>
              <a:t>Bellairs Workshop on Discrete Optimization, April 12 - 19, 2019</a:t>
            </a:r>
            <a:endParaRPr lang="en-US" dirty="0"/>
          </a:p>
        </p:txBody>
      </p:sp>
      <p:sp>
        <p:nvSpPr>
          <p:cNvPr id="2052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6064A-D417-4E43-AB25-214899A5F6F9}" type="slidenum">
              <a:rPr lang="en-US" smtClean="0">
                <a:latin typeface="Arial" charset="0"/>
              </a:rPr>
              <a:pPr>
                <a:defRPr/>
              </a:pPr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2053" name="CasellaDiTesto 6"/>
          <p:cNvSpPr txBox="1">
            <a:spLocks noChangeArrowheads="1"/>
          </p:cNvSpPr>
          <p:nvPr/>
        </p:nvSpPr>
        <p:spPr bwMode="auto">
          <a:xfrm>
            <a:off x="827584" y="1196752"/>
            <a:ext cx="72728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b="1" dirty="0"/>
          </a:p>
          <a:p>
            <a:pPr algn="ctr"/>
            <a:r>
              <a:rPr lang="en-US" dirty="0" err="1"/>
              <a:t>Matteo</a:t>
            </a:r>
            <a:r>
              <a:rPr lang="en-US" dirty="0"/>
              <a:t> </a:t>
            </a:r>
            <a:r>
              <a:rPr lang="en-US" dirty="0" err="1"/>
              <a:t>Fischetti</a:t>
            </a:r>
            <a:r>
              <a:rPr lang="en-US" dirty="0"/>
              <a:t>, University of </a:t>
            </a:r>
            <a:r>
              <a:rPr lang="en-US" dirty="0" err="1" smtClean="0"/>
              <a:t>Padova</a:t>
            </a:r>
            <a:endParaRPr lang="en-US" dirty="0" smtClean="0"/>
          </a:p>
          <a:p>
            <a:pPr algn="ctr"/>
            <a:r>
              <a:rPr lang="en-US" dirty="0" smtClean="0"/>
              <a:t>(joint work with Michele </a:t>
            </a:r>
            <a:r>
              <a:rPr lang="en-US" dirty="0" err="1" smtClean="0"/>
              <a:t>Monaci</a:t>
            </a:r>
            <a:r>
              <a:rPr lang="en-US" dirty="0" smtClean="0"/>
              <a:t>, University of Bologna)</a:t>
            </a:r>
            <a:endParaRPr lang="en-US" dirty="0"/>
          </a:p>
          <a:p>
            <a:pPr algn="ctr"/>
            <a:endParaRPr lang="en-US" b="1" dirty="0"/>
          </a:p>
        </p:txBody>
      </p:sp>
      <p:pic>
        <p:nvPicPr>
          <p:cNvPr id="7" name="Picture 3" descr="C:\Users\MATTEO~1\AppData\Local\Temp\vmware-Matteo Fischetti\VMwareDnD\b1d99928\Schermata 2019-03-28 alle 16.38.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0120" y="2495948"/>
            <a:ext cx="6876256" cy="1653132"/>
          </a:xfrm>
          <a:prstGeom prst="rect">
            <a:avLst/>
          </a:prstGeom>
          <a:noFill/>
        </p:spPr>
      </p:pic>
      <p:pic>
        <p:nvPicPr>
          <p:cNvPr id="8" name="Picture 2" descr="C:\Users\MATTEO~1\AppData\Local\Temp\vmware-Matteo Fischetti\VMwareDnD\fe2602ce\Schermata 2019-03-28 alle 16.37.4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120" y="4365104"/>
            <a:ext cx="6876256" cy="1510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IC separation issues</a:t>
            </a:r>
            <a:endParaRPr lang="it-IT" smtClean="0">
              <a:ea typeface="ＭＳ Ｐゴシック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0825" y="981075"/>
            <a:ext cx="8785225" cy="5145088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IC separation can be </a:t>
            </a:r>
            <a:r>
              <a:rPr lang="en-US" dirty="0" err="1" smtClean="0">
                <a:ea typeface="ＭＳ Ｐゴシック" pitchFamily="34" charset="-128"/>
              </a:rPr>
              <a:t>probematic</a:t>
            </a:r>
            <a:r>
              <a:rPr lang="en-US" dirty="0" smtClean="0">
                <a:ea typeface="ＭＳ Ｐゴシック" pitchFamily="34" charset="-128"/>
              </a:rPr>
              <a:t>, as 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we </a:t>
            </a:r>
            <a:r>
              <a:rPr lang="en-US" dirty="0" smtClean="0">
                <a:ea typeface="ＭＳ Ｐゴシック" pitchFamily="34" charset="-128"/>
              </a:rPr>
              <a:t>need to read the cone rays from the LP tableau 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 </a:t>
            </a:r>
            <a:r>
              <a:rPr lang="en-US" b="1" dirty="0" smtClean="0">
                <a:ea typeface="ＭＳ Ｐゴシック" pitchFamily="34" charset="-128"/>
                <a:sym typeface="Wingdings" pitchFamily="2" charset="2"/>
              </a:rPr>
              <a:t>numerical accuracy 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can be a big issue here!</a:t>
            </a:r>
          </a:p>
          <a:p>
            <a:endParaRPr lang="en-US" dirty="0" smtClean="0">
              <a:ea typeface="ＭＳ Ｐゴシック" pitchFamily="34" charset="-128"/>
              <a:sym typeface="Wingdings" pitchFamily="2" charset="2"/>
            </a:endParaRPr>
          </a:p>
          <a:p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For </a:t>
            </a:r>
            <a:r>
              <a:rPr lang="en-US" b="1" dirty="0" smtClean="0">
                <a:ea typeface="ＭＳ Ｐゴシック" pitchFamily="34" charset="-128"/>
                <a:sym typeface="Wingdings" pitchFamily="2" charset="2"/>
              </a:rPr>
              <a:t>MILP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s, ICs like </a:t>
            </a:r>
            <a:r>
              <a:rPr lang="en-US" dirty="0" err="1" smtClean="0">
                <a:ea typeface="ＭＳ Ｐゴシック" pitchFamily="34" charset="-128"/>
                <a:sym typeface="Wingdings" pitchFamily="2" charset="2"/>
              </a:rPr>
              <a:t>Gomory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 cuts are </a:t>
            </a:r>
            <a:r>
              <a:rPr lang="en-US" b="1" dirty="0" smtClean="0">
                <a:ea typeface="ＭＳ Ｐゴシック" pitchFamily="34" charset="-128"/>
                <a:sym typeface="Wingdings" pitchFamily="2" charset="2"/>
              </a:rPr>
              <a:t>not mandatory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 (so we can skip their generation in case of numerical problems), but for </a:t>
            </a:r>
            <a:r>
              <a:rPr lang="en-US" b="1" dirty="0" smtClean="0">
                <a:ea typeface="ＭＳ Ｐゴシック" pitchFamily="34" charset="-128"/>
                <a:sym typeface="Wingdings" pitchFamily="2" charset="2"/>
              </a:rPr>
              <a:t>MIBLP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s they are more instrumental </a:t>
            </a:r>
            <a:r>
              <a:rPr lang="en-US" b="1" dirty="0" smtClean="0">
                <a:solidFill>
                  <a:srgbClr val="0070C0"/>
                </a:solidFill>
                <a:ea typeface="ＭＳ Ｐゴシック" pitchFamily="34" charset="-128"/>
                <a:sym typeface="Wingdings" pitchFamily="2" charset="2"/>
              </a:rPr>
              <a:t>#</a:t>
            </a:r>
            <a:r>
              <a:rPr lang="en-US" b="1" dirty="0" err="1" smtClean="0">
                <a:solidFill>
                  <a:srgbClr val="0070C0"/>
                </a:solidFill>
                <a:ea typeface="ＭＳ Ｐゴシック" pitchFamily="34" charset="-128"/>
                <a:sym typeface="Wingdings" pitchFamily="2" charset="2"/>
              </a:rPr>
              <a:t>SeparateOrPerish</a:t>
            </a:r>
            <a:endParaRPr lang="en-US" b="1" dirty="0" smtClean="0">
              <a:solidFill>
                <a:srgbClr val="0070C0"/>
              </a:solidFill>
              <a:ea typeface="ＭＳ Ｐゴシック" pitchFamily="34" charset="-128"/>
              <a:sym typeface="Wingdings" pitchFamily="2" charset="2"/>
            </a:endParaRPr>
          </a:p>
          <a:p>
            <a:endParaRPr lang="en-US" b="1" dirty="0" smtClean="0">
              <a:solidFill>
                <a:srgbClr val="0070C0"/>
              </a:solidFill>
              <a:ea typeface="ＭＳ Ｐゴシック" pitchFamily="34" charset="-128"/>
              <a:sym typeface="Wingdings" pitchFamily="2" charset="2"/>
            </a:endParaRPr>
          </a:p>
          <a:p>
            <a:r>
              <a:rPr lang="en-US" b="1" dirty="0" smtClean="0">
                <a:ea typeface="ＭＳ Ｐゴシック" pitchFamily="34" charset="-128"/>
                <a:sym typeface="Wingdings" pitchFamily="2" charset="2"/>
              </a:rPr>
              <a:t>Notation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: 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c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onsider </a:t>
            </a:r>
            <a:r>
              <a:rPr lang="en-US" dirty="0" err="1" smtClean="0">
                <a:ea typeface="ＭＳ Ｐゴシック" pitchFamily="34" charset="-128"/>
                <a:sym typeface="Wingdings" pitchFamily="2" charset="2"/>
              </a:rPr>
              <a:t>w.l.o.g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. an LP in standard form and no var. </a:t>
            </a:r>
            <a:r>
              <a:rPr lang="en-US" dirty="0" err="1" smtClean="0">
                <a:ea typeface="ＭＳ Ｐゴシック" pitchFamily="34" charset="-128"/>
                <a:sym typeface="Wingdings" pitchFamily="2" charset="2"/>
              </a:rPr>
              <a:t>ub’s</a:t>
            </a:r>
            <a:endParaRPr lang="en-US" dirty="0" smtClean="0">
              <a:ea typeface="ＭＳ Ｐゴシック" pitchFamily="34" charset="-128"/>
              <a:sym typeface="Wingdings" pitchFamily="2" charset="2"/>
            </a:endParaRPr>
          </a:p>
          <a:p>
            <a:pPr>
              <a:buFontTx/>
              <a:buNone/>
            </a:pP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                                           </a:t>
            </a:r>
            <a:endParaRPr lang="en-US" dirty="0" smtClean="0">
              <a:ea typeface="ＭＳ Ｐゴシック" pitchFamily="34" charset="-128"/>
              <a:sym typeface="Wingdings" pitchFamily="2" charset="2"/>
            </a:endParaRPr>
          </a:p>
          <a:p>
            <a:pPr>
              <a:buFontTx/>
              <a:buNone/>
            </a:pP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			                       be the LP relaxation at a given node</a:t>
            </a:r>
          </a:p>
          <a:p>
            <a:pPr>
              <a:buFontTx/>
              <a:buNone/>
            </a:pPr>
            <a:endParaRPr lang="en-US" dirty="0" smtClean="0">
              <a:ea typeface="ＭＳ Ｐゴシック" pitchFamily="34" charset="-128"/>
              <a:sym typeface="Wingdings" pitchFamily="2" charset="2"/>
            </a:endParaRPr>
          </a:p>
          <a:p>
            <a:pPr>
              <a:buFontTx/>
              <a:buNone/>
            </a:pP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						 be the </a:t>
            </a:r>
            <a:r>
              <a:rPr lang="en-US" dirty="0" err="1" smtClean="0">
                <a:ea typeface="ＭＳ Ｐゴシック" pitchFamily="34" charset="-128"/>
                <a:sym typeface="Wingdings" pitchFamily="2" charset="2"/>
              </a:rPr>
              <a:t>bilevel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-free set</a:t>
            </a:r>
          </a:p>
          <a:p>
            <a:pPr>
              <a:buFontTx/>
              <a:buNone/>
            </a:pPr>
            <a:endParaRPr lang="en-US" dirty="0" smtClean="0">
              <a:ea typeface="ＭＳ Ｐゴシック" pitchFamily="34" charset="-128"/>
              <a:sym typeface="Wingdings" pitchFamily="2" charset="2"/>
            </a:endParaRPr>
          </a:p>
          <a:p>
            <a:pPr>
              <a:buFontTx/>
              <a:buNone/>
            </a:pP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                                  be the disjunction to be satisfied by all </a:t>
            </a:r>
            <a:r>
              <a:rPr lang="en-US" dirty="0" err="1" smtClean="0">
                <a:ea typeface="ＭＳ Ｐゴシック" pitchFamily="34" charset="-128"/>
                <a:sym typeface="Wingdings" pitchFamily="2" charset="2"/>
              </a:rPr>
              <a:t>feas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. </a:t>
            </a:r>
            <a:r>
              <a:rPr lang="en-US" dirty="0" err="1" smtClean="0">
                <a:ea typeface="ＭＳ Ｐゴシック" pitchFamily="34" charset="-128"/>
                <a:sym typeface="Wingdings" pitchFamily="2" charset="2"/>
              </a:rPr>
              <a:t>sol.s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 </a:t>
            </a:r>
          </a:p>
          <a:p>
            <a:endParaRPr lang="it-IT" dirty="0" smtClean="0">
              <a:ea typeface="ＭＳ Ｐゴシック" pitchFamily="34" charset="-128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50825" y="6245225"/>
            <a:ext cx="8137525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Bellairs Workshop on Discrete Optimization, April 12 - 19, 2019</a:t>
            </a:r>
            <a:endParaRPr lang="en-US" dirty="0"/>
          </a:p>
        </p:txBody>
      </p:sp>
      <p:sp>
        <p:nvSpPr>
          <p:cNvPr id="2048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E1D0A-4EF0-458A-942B-1DA96E90AFC2}" type="slidenum">
              <a:rPr lang="en-US" smtClean="0">
                <a:latin typeface="Arial" charset="0"/>
              </a:rPr>
              <a:pPr>
                <a:defRPr/>
              </a:pPr>
              <a:t>10</a:t>
            </a:fld>
            <a:endParaRPr lang="en-US" smtClean="0">
              <a:latin typeface="Arial" charset="0"/>
            </a:endParaRPr>
          </a:p>
        </p:txBody>
      </p:sp>
      <p:pic>
        <p:nvPicPr>
          <p:cNvPr id="27651" name="Picture 3" descr="C:\Users\MATTEO~1\AppData\Local\Temp\vmware-Matteo Fischetti\VMwareDnD\abe2adbb\Schermata 2017-01-14 alle 16.40.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5284788"/>
            <a:ext cx="18923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C:\Users\MATTEO~1\AppData\Local\Temp\vmware-Matteo Fischetti\VMwareDnD\abe2adbb\Schermata 2017-01-14 alle 16.40.3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4724400"/>
            <a:ext cx="3975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C:\Users\MATTEO~1\AppData\Local\Temp\vmware-Matteo Fischetti\VMwareDnD\abebada1\Schermata 2017-01-14 alle 16.44.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4149725"/>
            <a:ext cx="2771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3225" cy="633412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Numerically safe ICs</a:t>
            </a:r>
            <a:endParaRPr lang="it-IT" smtClean="0">
              <a:ea typeface="ＭＳ Ｐゴシック" pitchFamily="34" charset="-128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403648" y="6245225"/>
            <a:ext cx="5976664" cy="47625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Bellairs</a:t>
            </a:r>
            <a:r>
              <a:rPr lang="en-US" dirty="0" smtClean="0"/>
              <a:t> Workshop on Discrete Optimization, April 12 - 19, 2019</a:t>
            </a:r>
            <a:endParaRPr lang="en-US" dirty="0"/>
          </a:p>
        </p:txBody>
      </p:sp>
      <p:sp>
        <p:nvSpPr>
          <p:cNvPr id="21508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8E860D-01DB-49CD-859B-73AA5543F7BB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  <p:pic>
        <p:nvPicPr>
          <p:cNvPr id="21512" name="Picture 8" descr="C:\Users\MATTEO~1\AppData\Local\Temp\vmware-Matteo Fischetti\VMwareDnD\e5362528\Schermata 2017-08-31 alle 21.27.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213100"/>
            <a:ext cx="7113587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395288" y="981075"/>
            <a:ext cx="8497887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A </a:t>
            </a:r>
            <a:r>
              <a:rPr lang="en-US" sz="2000" b="1"/>
              <a:t>single</a:t>
            </a:r>
            <a:r>
              <a:rPr lang="en-US" sz="2000"/>
              <a:t> valid inequality can be obtained by </a:t>
            </a:r>
          </a:p>
          <a:p>
            <a:r>
              <a:rPr lang="en-US" sz="2000"/>
              <a:t>taking, for each variable, the worst LHS </a:t>
            </a:r>
          </a:p>
          <a:p>
            <a:r>
              <a:rPr lang="en-US" sz="2000"/>
              <a:t>Coefficient (and RHS) in each disjunction </a:t>
            </a:r>
          </a:p>
          <a:p>
            <a:endParaRPr lang="en-US" sz="2000" b="1"/>
          </a:p>
          <a:p>
            <a:r>
              <a:rPr lang="en-US" sz="2000"/>
              <a:t>To be applied to a</a:t>
            </a:r>
            <a:r>
              <a:rPr lang="en-US" sz="2000" b="1"/>
              <a:t> reduced form </a:t>
            </a:r>
            <a:r>
              <a:rPr lang="en-US" sz="2000"/>
              <a:t>of each </a:t>
            </a:r>
          </a:p>
          <a:p>
            <a:r>
              <a:rPr lang="en-US" sz="2000"/>
              <a:t>disjunction where the coefficient of all basic </a:t>
            </a:r>
          </a:p>
          <a:p>
            <a:r>
              <a:rPr lang="en-US" sz="2000"/>
              <a:t>variables is zero (kind of LP reduced costs)</a:t>
            </a:r>
            <a:endParaRPr lang="it-IT" sz="2000"/>
          </a:p>
        </p:txBody>
      </p:sp>
      <p:pic>
        <p:nvPicPr>
          <p:cNvPr id="10" name="Picture 3" descr="C:\Users\MATTEO~1\AppData\Local\Temp\vmware-Matteo Fischetti\VMwareDnD\abe2adbb\Schermata 2017-01-14 alle 16.40.3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417513"/>
            <a:ext cx="15494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C:\Users\MATTEO~1\AppData\Local\Temp\vmware-Matteo Fischetti\VMwareDnD\39400a32\Schermata 2017-08-31 alle 21.42.3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1290638"/>
            <a:ext cx="1657350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C:\Users\MATTEO~1\AppData\Local\Temp\vmware-Matteo Fischetti\VMwareDnD\39400a32\Schermata 2017-08-31 alle 21.42.3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7925" y="2317750"/>
            <a:ext cx="14097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507413" cy="576263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B&amp;C implementation</a:t>
            </a:r>
            <a:endParaRPr lang="it-IT" dirty="0" smtClean="0">
              <a:ea typeface="ＭＳ Ｐゴシック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950" y="1052513"/>
            <a:ext cx="9036050" cy="507365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Implementation using</a:t>
            </a:r>
            <a:r>
              <a:rPr lang="en-US" b="1" dirty="0" smtClean="0">
                <a:ea typeface="ＭＳ Ｐゴシック" pitchFamily="34" charset="-128"/>
              </a:rPr>
              <a:t> IBM ILOG </a:t>
            </a:r>
            <a:r>
              <a:rPr lang="en-US" b="1" dirty="0" err="1" smtClean="0">
                <a:ea typeface="ＭＳ Ｐゴシック" pitchFamily="34" charset="-128"/>
              </a:rPr>
              <a:t>Cplex</a:t>
            </a:r>
            <a:r>
              <a:rPr lang="en-US" b="1" dirty="0" smtClean="0">
                <a:ea typeface="ＭＳ Ｐゴシック" pitchFamily="34" charset="-128"/>
              </a:rPr>
              <a:t> 12.8 </a:t>
            </a:r>
            <a:r>
              <a:rPr lang="en-US" dirty="0" smtClean="0">
                <a:ea typeface="ＭＳ Ｐゴシック" pitchFamily="34" charset="-128"/>
              </a:rPr>
              <a:t>using callbacks: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pPr lvl="1"/>
            <a:r>
              <a:rPr lang="en-US" sz="1800" b="1" dirty="0" smtClean="0">
                <a:ea typeface="ＭＳ Ｐゴシック" pitchFamily="34" charset="-128"/>
              </a:rPr>
              <a:t>Lazy constraint callback</a:t>
            </a:r>
            <a:r>
              <a:rPr lang="en-US" sz="1800" dirty="0" smtClean="0">
                <a:ea typeface="ＭＳ Ｐゴシック" pitchFamily="34" charset="-128"/>
              </a:rPr>
              <a:t>: separation of MC inequalities for integer </a:t>
            </a:r>
            <a:r>
              <a:rPr lang="en-US" sz="1800" dirty="0" err="1" smtClean="0">
                <a:ea typeface="ＭＳ Ｐゴシック" pitchFamily="34" charset="-128"/>
              </a:rPr>
              <a:t>sol.s</a:t>
            </a:r>
            <a:endParaRPr lang="en-US" sz="1800" dirty="0" smtClean="0">
              <a:ea typeface="ＭＳ Ｐゴシック" pitchFamily="34" charset="-128"/>
            </a:endParaRPr>
          </a:p>
          <a:p>
            <a:pPr lvl="1"/>
            <a:endParaRPr lang="en-US" sz="1800" dirty="0" smtClean="0">
              <a:ea typeface="ＭＳ Ｐゴシック" pitchFamily="34" charset="-128"/>
            </a:endParaRPr>
          </a:p>
          <a:p>
            <a:pPr lvl="1"/>
            <a:r>
              <a:rPr lang="en-US" sz="1800" b="1" dirty="0" err="1" smtClean="0">
                <a:ea typeface="ＭＳ Ｐゴシック" pitchFamily="34" charset="-128"/>
              </a:rPr>
              <a:t>Usercut</a:t>
            </a:r>
            <a:r>
              <a:rPr lang="en-US" sz="1800" b="1" dirty="0" smtClean="0">
                <a:ea typeface="ＭＳ Ｐゴシック" pitchFamily="34" charset="-128"/>
              </a:rPr>
              <a:t> callback</a:t>
            </a:r>
            <a:r>
              <a:rPr lang="en-US" sz="1800" dirty="0" smtClean="0">
                <a:ea typeface="ＭＳ Ｐゴシック" pitchFamily="34" charset="-128"/>
              </a:rPr>
              <a:t>: not needed (and sometimes detrimental)</a:t>
            </a:r>
          </a:p>
          <a:p>
            <a:pPr lvl="1"/>
            <a:endParaRPr lang="en-US" sz="1800" dirty="0" smtClean="0">
              <a:ea typeface="ＭＳ Ｐゴシック" pitchFamily="34" charset="-128"/>
            </a:endParaRPr>
          </a:p>
          <a:p>
            <a:pPr lvl="1"/>
            <a:r>
              <a:rPr lang="en-US" sz="1800" b="1" dirty="0" smtClean="0">
                <a:ea typeface="ＭＳ Ｐゴシック" pitchFamily="34" charset="-128"/>
              </a:rPr>
              <a:t>Branch callback: </a:t>
            </a:r>
            <a:r>
              <a:rPr lang="en-US" sz="1800" dirty="0" smtClean="0">
                <a:ea typeface="ＭＳ Ｐゴシック" pitchFamily="34" charset="-128"/>
              </a:rPr>
              <a:t>our new spatial branching </a:t>
            </a:r>
          </a:p>
          <a:p>
            <a:pPr lvl="1"/>
            <a:endParaRPr lang="en-US" sz="1800" i="1" dirty="0" smtClean="0">
              <a:ea typeface="ＭＳ Ｐゴシック" pitchFamily="34" charset="-128"/>
            </a:endParaRPr>
          </a:p>
          <a:p>
            <a:pPr lvl="1"/>
            <a:r>
              <a:rPr lang="en-US" sz="1800" b="1" dirty="0" smtClean="0">
                <a:ea typeface="ＭＳ Ｐゴシック" pitchFamily="34" charset="-128"/>
              </a:rPr>
              <a:t>Incumbent callback</a:t>
            </a:r>
            <a:r>
              <a:rPr lang="en-US" sz="1800" dirty="0" smtClean="0">
                <a:ea typeface="ＭＳ Ｐゴシック" pitchFamily="34" charset="-128"/>
              </a:rPr>
              <a:t>: very-last resort to kill a bilinear-infeasible integer solution (when everything else fails e.g. because of tolerances)</a:t>
            </a:r>
          </a:p>
          <a:p>
            <a:pPr lvl="1"/>
            <a:endParaRPr lang="en-US" sz="1800" b="1" dirty="0" smtClean="0">
              <a:ea typeface="ＭＳ Ｐゴシック" pitchFamily="34" charset="-128"/>
            </a:endParaRPr>
          </a:p>
          <a:p>
            <a:pPr lvl="1"/>
            <a:r>
              <a:rPr lang="en-US" sz="1800" b="1" dirty="0" smtClean="0">
                <a:ea typeface="ＭＳ Ｐゴシック" pitchFamily="34" charset="-128"/>
              </a:rPr>
              <a:t>MILP heuristics</a:t>
            </a:r>
            <a:r>
              <a:rPr lang="en-US" sz="1800" dirty="0" smtClean="0">
                <a:ea typeface="ＭＳ Ｐゴシック" pitchFamily="34" charset="-128"/>
              </a:rPr>
              <a:t> (kindly provided by the MILP solver): active at their default level</a:t>
            </a:r>
          </a:p>
          <a:p>
            <a:pPr lvl="1"/>
            <a:endParaRPr lang="en-US" sz="1800" b="1" dirty="0" smtClean="0">
              <a:ea typeface="ＭＳ Ｐゴシック" pitchFamily="34" charset="-128"/>
            </a:endParaRPr>
          </a:p>
          <a:p>
            <a:pPr lvl="1"/>
            <a:r>
              <a:rPr lang="en-US" sz="1800" b="1" dirty="0" smtClean="0">
                <a:ea typeface="ＭＳ Ｐゴシック" pitchFamily="34" charset="-128"/>
              </a:rPr>
              <a:t>MIQP-specific heuristics</a:t>
            </a:r>
            <a:r>
              <a:rPr lang="en-US" sz="1800" dirty="0" smtClean="0">
                <a:ea typeface="ＭＳ Ｐゴシック" pitchFamily="34" charset="-128"/>
              </a:rPr>
              <a:t>: not implemented yet </a:t>
            </a:r>
          </a:p>
          <a:p>
            <a:pPr lvl="1"/>
            <a:endParaRPr lang="en-US" sz="1800" dirty="0" smtClean="0">
              <a:ea typeface="ＭＳ Ｐゴシック" pitchFamily="34" charset="-128"/>
            </a:endParaRPr>
          </a:p>
          <a:p>
            <a:endParaRPr lang="en-US" b="1" dirty="0" smtClean="0">
              <a:ea typeface="ＭＳ Ｐゴシック" pitchFamily="34" charset="-128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683568" y="6237312"/>
            <a:ext cx="7272808" cy="47625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Bellairs</a:t>
            </a:r>
            <a:r>
              <a:rPr lang="en-US" dirty="0" smtClean="0"/>
              <a:t> Workshop on Discrete Optimization, April 12 - 19, 2019</a:t>
            </a:r>
            <a:endParaRPr lang="en-US" dirty="0"/>
          </a:p>
        </p:txBody>
      </p:sp>
      <p:sp>
        <p:nvSpPr>
          <p:cNvPr id="16389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3CBD7-1F64-4B7C-BE4B-C6F610866806}" type="slidenum">
              <a:rPr lang="en-US" smtClean="0">
                <a:latin typeface="Arial" charset="0"/>
              </a:rPr>
              <a:pPr>
                <a:defRPr/>
              </a:pPr>
              <a:t>12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Computational analysis</a:t>
            </a:r>
            <a:endParaRPr lang="it-IT" dirty="0" smtClean="0">
              <a:ea typeface="ＭＳ Ｐゴシック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0825" y="1052736"/>
            <a:ext cx="8686800" cy="5073427"/>
          </a:xfrm>
        </p:spPr>
        <p:txBody>
          <a:bodyPr/>
          <a:lstStyle/>
          <a:p>
            <a:r>
              <a:rPr lang="en-US" b="1" dirty="0" smtClean="0">
                <a:ea typeface="ＭＳ Ｐゴシック" pitchFamily="34" charset="-128"/>
              </a:rPr>
              <a:t>Three</a:t>
            </a:r>
            <a:r>
              <a:rPr lang="en-US" dirty="0" smtClean="0">
                <a:ea typeface="ＭＳ Ｐゴシック" pitchFamily="34" charset="-128"/>
              </a:rPr>
              <a:t> algorithms under comparison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pPr lvl="1">
              <a:buFont typeface="Wingdings" pitchFamily="2" charset="2"/>
              <a:buChar char="ü"/>
            </a:pPr>
            <a:r>
              <a:rPr lang="en-US" b="1" dirty="0" smtClean="0">
                <a:ea typeface="ＭＳ Ｐゴシック" pitchFamily="34" charset="-128"/>
              </a:rPr>
              <a:t>SCIP</a:t>
            </a:r>
            <a:r>
              <a:rPr lang="en-US" dirty="0" smtClean="0">
                <a:ea typeface="ＭＳ Ｐゴシック" pitchFamily="34" charset="-128"/>
              </a:rPr>
              <a:t>: the general-purpose solver SCIP (</a:t>
            </a:r>
            <a:r>
              <a:rPr lang="en-US" dirty="0" err="1" smtClean="0">
                <a:ea typeface="ＭＳ Ｐゴシック" pitchFamily="34" charset="-128"/>
              </a:rPr>
              <a:t>vers</a:t>
            </a:r>
            <a:r>
              <a:rPr lang="en-US" dirty="0" smtClean="0">
                <a:ea typeface="ＭＳ Ｐゴシック" pitchFamily="34" charset="-128"/>
              </a:rPr>
              <a:t>. 5.0.1 using CPLEX 12.8 as LP solver + IPOPT 3.12.9 as nonlinear solver)</a:t>
            </a:r>
          </a:p>
          <a:p>
            <a:pPr lvl="1">
              <a:buFont typeface="Wingdings" pitchFamily="2" charset="2"/>
              <a:buChar char="ü"/>
            </a:pPr>
            <a:r>
              <a:rPr lang="en-US" b="1" dirty="0" smtClean="0">
                <a:ea typeface="ＭＳ Ｐゴシック" pitchFamily="34" charset="-128"/>
              </a:rPr>
              <a:t>basic</a:t>
            </a:r>
            <a:r>
              <a:rPr lang="en-US" dirty="0" smtClean="0">
                <a:ea typeface="ＭＳ Ｐゴシック" pitchFamily="34" charset="-128"/>
              </a:rPr>
              <a:t>: our branch-and-cut algorithm </a:t>
            </a:r>
            <a:r>
              <a:rPr lang="en-US" u="sng" dirty="0" smtClean="0">
                <a:ea typeface="ＭＳ Ｐゴシック" pitchFamily="34" charset="-128"/>
              </a:rPr>
              <a:t>without</a:t>
            </a:r>
            <a:r>
              <a:rPr lang="en-US" dirty="0" smtClean="0">
                <a:ea typeface="ＭＳ Ｐゴシック" pitchFamily="34" charset="-128"/>
              </a:rPr>
              <a:t> intersection cuts </a:t>
            </a:r>
          </a:p>
          <a:p>
            <a:pPr lvl="1">
              <a:buFont typeface="Wingdings" pitchFamily="2" charset="2"/>
              <a:buChar char="ü"/>
            </a:pPr>
            <a:r>
              <a:rPr lang="en-US" b="1" dirty="0" smtClean="0">
                <a:ea typeface="ＭＳ Ｐゴシック" pitchFamily="34" charset="-128"/>
              </a:rPr>
              <a:t>with-IC</a:t>
            </a:r>
            <a:r>
              <a:rPr lang="en-US" dirty="0" smtClean="0">
                <a:ea typeface="ＭＳ Ｐゴシック" pitchFamily="34" charset="-128"/>
              </a:rPr>
              <a:t>: intersection cuts separated at each node where the LP solution is integral</a:t>
            </a:r>
          </a:p>
          <a:p>
            <a:pPr lvl="1">
              <a:buFont typeface="Wingdings" pitchFamily="2" charset="2"/>
              <a:buChar char="ü"/>
            </a:pPr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Single-thread runs (parallel runs not allowed in SCIP) with a time limit of </a:t>
            </a:r>
            <a:r>
              <a:rPr lang="en-US" b="1" dirty="0" smtClean="0">
                <a:ea typeface="ＭＳ Ｐゴシック" pitchFamily="34" charset="-128"/>
              </a:rPr>
              <a:t>1 hour </a:t>
            </a:r>
            <a:r>
              <a:rPr lang="en-US" dirty="0" smtClean="0">
                <a:ea typeface="ＭＳ Ｐゴシック" pitchFamily="34" charset="-128"/>
              </a:rPr>
              <a:t>on a standard PC Intel @ 3.10 GHz with 16 GB ram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b="1" dirty="0" err="1" smtClean="0">
                <a:ea typeface="ＭＳ Ｐゴシック" pitchFamily="34" charset="-128"/>
              </a:rPr>
              <a:t>Testbed</a:t>
            </a:r>
            <a:r>
              <a:rPr lang="en-US" dirty="0" smtClean="0">
                <a:ea typeface="ＭＳ Ｐゴシック" pitchFamily="34" charset="-128"/>
              </a:rPr>
              <a:t>: all quadratic instances in </a:t>
            </a:r>
            <a:r>
              <a:rPr lang="en-US" b="1" dirty="0" err="1" smtClean="0">
                <a:ea typeface="ＭＳ Ｐゴシック" pitchFamily="34" charset="-128"/>
              </a:rPr>
              <a:t>MINLPlib</a:t>
            </a:r>
            <a:r>
              <a:rPr lang="en-US" dirty="0" smtClean="0">
                <a:ea typeface="ＭＳ Ｐゴシック" pitchFamily="34" charset="-128"/>
              </a:rPr>
              <a:t> (700+ instances) …</a:t>
            </a:r>
          </a:p>
          <a:p>
            <a:pPr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	… but some instances removed as root LP was </a:t>
            </a:r>
            <a:r>
              <a:rPr lang="en-US" b="1" dirty="0" smtClean="0">
                <a:ea typeface="ＭＳ Ｐゴシック" pitchFamily="34" charset="-128"/>
              </a:rPr>
              <a:t>unbounded</a:t>
            </a:r>
            <a:r>
              <a:rPr lang="en-US" dirty="0" smtClean="0">
                <a:ea typeface="ＭＳ Ｐゴシック" pitchFamily="34" charset="-128"/>
              </a:rPr>
              <a:t> </a:t>
            </a:r>
          </a:p>
          <a:p>
            <a:pPr>
              <a:buFontTx/>
              <a:buNone/>
            </a:pP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	 </a:t>
            </a:r>
            <a:r>
              <a:rPr lang="en-US" b="1" dirty="0" smtClean="0">
                <a:ea typeface="ＭＳ Ｐゴシック" pitchFamily="34" charset="-128"/>
                <a:sym typeface="Wingdings" pitchFamily="2" charset="2"/>
              </a:rPr>
              <a:t>620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 instances left, </a:t>
            </a:r>
            <a:r>
              <a:rPr lang="en-US" b="1" dirty="0" smtClean="0">
                <a:ea typeface="ＭＳ Ｐゴシック" pitchFamily="34" charset="-128"/>
                <a:sym typeface="Wingdings" pitchFamily="2" charset="2"/>
              </a:rPr>
              <a:t>248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 of which solved by all methods in 1 hour</a:t>
            </a:r>
          </a:p>
          <a:p>
            <a:pPr>
              <a:buFontTx/>
              <a:buNone/>
            </a:pP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 </a:t>
            </a:r>
          </a:p>
          <a:p>
            <a:endParaRPr lang="en-US" sz="1600" dirty="0" smtClean="0">
              <a:ea typeface="ＭＳ Ｐゴシック" pitchFamily="34" charset="-128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95536" y="6245225"/>
            <a:ext cx="7632848" cy="47625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Bellairs</a:t>
            </a:r>
            <a:r>
              <a:rPr lang="en-US" dirty="0" smtClean="0"/>
              <a:t> Workshop on Discrete Optimization, April 12 - 19, 2019</a:t>
            </a:r>
            <a:endParaRPr lang="en-US" dirty="0"/>
          </a:p>
        </p:txBody>
      </p:sp>
      <p:sp>
        <p:nvSpPr>
          <p:cNvPr id="17413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1FCC2-081B-41F0-96DA-D8FD1CFF5267}" type="slidenum">
              <a:rPr lang="en-US" smtClean="0">
                <a:latin typeface="Arial" charset="0"/>
              </a:rPr>
              <a:pPr>
                <a:defRPr/>
              </a:pPr>
              <a:t>13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907704" y="6245225"/>
            <a:ext cx="5544616" cy="47625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Bellairs</a:t>
            </a:r>
            <a:r>
              <a:rPr lang="en-US" dirty="0" smtClean="0"/>
              <a:t> Workshop on Discrete Optimization, April 12 - 19, 2019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467F2-6FF8-4F2E-A658-8241012F0C3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026" name="Picture 2" descr="C:\Users\MATTEO~1\AppData\Local\Temp\vmware-Matteo Fischetti\VMwareDnD\29d42e35\Schermata 2019-03-28 alle 11.02.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030164" cy="1879697"/>
          </a:xfrm>
          <a:prstGeom prst="rect">
            <a:avLst/>
          </a:prstGeom>
          <a:noFill/>
        </p:spPr>
      </p:pic>
      <p:pic>
        <p:nvPicPr>
          <p:cNvPr id="12" name="Picture 4" descr="C:\Users\MATTEO~1\AppData\Local\Temp\vmware-Matteo Fischetti\VMwareDnD\204263ab\Schermata 2019-03-28 alle 11.22.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875835"/>
            <a:ext cx="8915858" cy="3289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statistics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475656" y="6245225"/>
            <a:ext cx="6192688" cy="47625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Bellairs</a:t>
            </a:r>
            <a:r>
              <a:rPr lang="en-US" dirty="0" smtClean="0"/>
              <a:t> Workshop on Discrete Optimization, April 12 - 19, 2019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467F2-6FF8-4F2E-A658-8241012F0C3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050" name="Picture 2" descr="C:\Users\MATTEO~1\AppData\Local\Temp\vmware-Matteo Fischetti\VMwareDnD\20c262ab\Schermata 2019-03-28 alle 11.26.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74" y="1628800"/>
            <a:ext cx="8788852" cy="3670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ICs can make a difference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Bellairs Workshop on Discrete Optimization, April 12 - 19, 2019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467F2-6FF8-4F2E-A658-8241012F0C3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3074" name="Picture 2" descr="C:\Users\MATTEO~1\AppData\Local\Temp\vmware-Matteo Fischetti\VMwareDnD\304b53d1\Schermata 2019-03-28 alle 11.28.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870" y="1628800"/>
            <a:ext cx="9082366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Thanks for your attention!</a:t>
            </a:r>
            <a:endParaRPr lang="en-US" sz="2800" smtClean="0">
              <a:ea typeface="ＭＳ Ｐゴシック" pitchFamily="34" charset="-128"/>
            </a:endParaRPr>
          </a:p>
        </p:txBody>
      </p:sp>
      <p:sp>
        <p:nvSpPr>
          <p:cNvPr id="19459" name="Segnaposto contenuto 2"/>
          <p:cNvSpPr>
            <a:spLocks noGrp="1"/>
          </p:cNvSpPr>
          <p:nvPr>
            <p:ph idx="1"/>
          </p:nvPr>
        </p:nvSpPr>
        <p:spPr>
          <a:xfrm>
            <a:off x="179388" y="2636838"/>
            <a:ext cx="8291512" cy="4713287"/>
          </a:xfrm>
        </p:spPr>
        <p:txBody>
          <a:bodyPr/>
          <a:lstStyle/>
          <a:p>
            <a:pPr>
              <a:buFontTx/>
              <a:buNone/>
            </a:pPr>
            <a:endParaRPr lang="en-US" sz="160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sz="160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sz="160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sz="160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sz="1600" smtClean="0">
                <a:ea typeface="ＭＳ Ｐゴシック" pitchFamily="34" charset="-128"/>
              </a:rPr>
              <a:t>	</a:t>
            </a:r>
            <a:r>
              <a:rPr lang="it-IT" sz="1600" smtClean="0">
                <a:ea typeface="ＭＳ Ｐゴシック" pitchFamily="34" charset="-128"/>
              </a:rPr>
              <a:t>.</a:t>
            </a:r>
            <a:r>
              <a:rPr lang="en-US" sz="1600" smtClean="0">
                <a:ea typeface="ＭＳ Ｐゴシック" pitchFamily="34" charset="-128"/>
              </a:rPr>
              <a:t>						</a:t>
            </a:r>
          </a:p>
          <a:p>
            <a:pPr algn="ctr">
              <a:buFontTx/>
              <a:buNone/>
            </a:pPr>
            <a:r>
              <a:rPr lang="en-US" sz="1800" b="1" smtClean="0">
                <a:ea typeface="ＭＳ Ｐゴシック" pitchFamily="34" charset="-128"/>
              </a:rPr>
              <a:t>					</a:t>
            </a:r>
          </a:p>
          <a:p>
            <a:pPr lvl="1">
              <a:buFontTx/>
              <a:buNone/>
            </a:pPr>
            <a:endParaRPr lang="en-US" sz="1800" smtClean="0">
              <a:ea typeface="ＭＳ Ｐゴシック" pitchFamily="34" charset="-128"/>
            </a:endParaRPr>
          </a:p>
          <a:p>
            <a:endParaRPr lang="en-US" sz="180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it-IT" smtClean="0">
              <a:ea typeface="ＭＳ Ｐゴシック" pitchFamily="34" charset="-128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899592" y="6245225"/>
            <a:ext cx="7201421" cy="47625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Bellairs</a:t>
            </a:r>
            <a:r>
              <a:rPr lang="en-US" dirty="0" smtClean="0"/>
              <a:t> Workshop on Discrete Optimization, April 12 - 19, 2019</a:t>
            </a:r>
            <a:endParaRPr lang="en-US" dirty="0"/>
          </a:p>
        </p:txBody>
      </p:sp>
      <p:sp>
        <p:nvSpPr>
          <p:cNvPr id="19461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C8BD1-848B-4598-958C-95A69C52114B}" type="slidenum">
              <a:rPr lang="en-US" smtClean="0">
                <a:latin typeface="Arial" charset="0"/>
              </a:rPr>
              <a:pPr>
                <a:defRPr/>
              </a:pPr>
              <a:t>17</a:t>
            </a:fld>
            <a:endParaRPr lang="en-US" smtClean="0">
              <a:latin typeface="Arial" charset="0"/>
            </a:endParaRPr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323850" y="692696"/>
            <a:ext cx="88201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sz="1600" dirty="0" smtClean="0"/>
              <a:t>Paper available at     </a:t>
            </a:r>
            <a:r>
              <a:rPr lang="en-US" dirty="0" smtClean="0"/>
              <a:t>	</a:t>
            </a:r>
            <a:r>
              <a:rPr lang="en-US" sz="1600" dirty="0" smtClean="0">
                <a:hlinkClick r:id="rId2"/>
              </a:rPr>
              <a:t>http://www.dei.unipd.it/~fisch/papers/</a:t>
            </a:r>
          </a:p>
          <a:p>
            <a:endParaRPr lang="en-US" sz="1600" dirty="0" smtClean="0"/>
          </a:p>
          <a:p>
            <a:r>
              <a:rPr lang="en-US" sz="1600" dirty="0" smtClean="0"/>
              <a:t>Slides available at     	</a:t>
            </a:r>
            <a:r>
              <a:rPr lang="en-US" sz="1600" dirty="0" smtClean="0">
                <a:hlinkClick r:id="rId2"/>
              </a:rPr>
              <a:t>http://www.dei.unipd.it/~fisch/papers/slides/</a:t>
            </a:r>
            <a:endParaRPr lang="en-US" sz="1600" dirty="0" smtClean="0"/>
          </a:p>
          <a:p>
            <a:r>
              <a:rPr lang="it-IT" sz="1600" dirty="0"/>
              <a:t>	</a:t>
            </a:r>
            <a:endParaRPr lang="en-US" dirty="0"/>
          </a:p>
          <a:p>
            <a:pPr lvl="1">
              <a:buFont typeface="Arial" charset="0"/>
              <a:buChar char="•"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Picture 9" descr="C:\Users\MATTEO~1\AppData\Local\Temp\vmware-Matteo Fischetti\VMwareDnD\3d490225\pesci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997460"/>
            <a:ext cx="5328592" cy="3996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86484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Non-convex MIQP</a:t>
            </a:r>
            <a:endParaRPr lang="it-IT" dirty="0" smtClean="0">
              <a:ea typeface="ＭＳ Ｐゴシック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850" y="908050"/>
            <a:ext cx="8640763" cy="521811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	</a:t>
            </a:r>
          </a:p>
          <a:p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Goal: implement a Mixed-Integer (non-convex) Quadratic solver</a:t>
            </a:r>
          </a:p>
          <a:p>
            <a:pPr>
              <a:buFontTx/>
              <a:buNone/>
            </a:pPr>
            <a:endParaRPr lang="en-US" b="1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Two approaches: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pPr lvl="1"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	1. start with a continuous QP solver and add enumeration on top of it 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 implement B&amp;B</a:t>
            </a:r>
            <a:r>
              <a:rPr lang="en-US" dirty="0" smtClean="0">
                <a:ea typeface="ＭＳ Ｐゴシック" pitchFamily="34" charset="-128"/>
              </a:rPr>
              <a:t> to handle integer </a:t>
            </a:r>
            <a:r>
              <a:rPr lang="en-US" dirty="0" err="1" smtClean="0">
                <a:ea typeface="ＭＳ Ｐゴシック" pitchFamily="34" charset="-128"/>
              </a:rPr>
              <a:t>var.s</a:t>
            </a:r>
            <a:endParaRPr lang="en-US" dirty="0" smtClean="0">
              <a:ea typeface="ＭＳ Ｐゴシック" pitchFamily="34" charset="-128"/>
            </a:endParaRPr>
          </a:p>
          <a:p>
            <a:pPr lvl="1"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lvl="1"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	2. start with a MILP solvers (B&amp;C) and customize it to handle the non-convex quadratic terms 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 add McCormick &amp; spatial branching</a:t>
            </a:r>
          </a:p>
          <a:p>
            <a:pPr lvl="1">
              <a:buFontTx/>
              <a:buNone/>
            </a:pP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			PROS: …</a:t>
            </a:r>
          </a:p>
          <a:p>
            <a:pPr lvl="1">
              <a:buFontTx/>
              <a:buNone/>
            </a:pP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			CONS: …</a:t>
            </a:r>
          </a:p>
          <a:p>
            <a:pPr lvl="1">
              <a:buFontTx/>
              <a:buNone/>
            </a:pPr>
            <a:endParaRPr lang="en-US" dirty="0" smtClean="0">
              <a:ea typeface="ＭＳ Ｐゴシック" pitchFamily="34" charset="-128"/>
              <a:sym typeface="Wingdings" pitchFamily="2" charset="2"/>
            </a:endParaRPr>
          </a:p>
          <a:p>
            <a:r>
              <a:rPr lang="en-US" dirty="0" smtClean="0">
                <a:ea typeface="ＭＳ Ｐゴシック" pitchFamily="34" charset="-128"/>
                <a:cs typeface="ＭＳ Ｐゴシック" charset="0"/>
                <a:sym typeface="Wingdings" pitchFamily="2" charset="2"/>
              </a:rPr>
              <a:t>This talk goes for 2.</a:t>
            </a:r>
          </a:p>
          <a:p>
            <a:pPr>
              <a:buFontTx/>
              <a:buNone/>
            </a:pP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	</a:t>
            </a:r>
          </a:p>
          <a:p>
            <a:pPr lvl="1"/>
            <a:endParaRPr lang="it-IT" dirty="0" smtClean="0">
              <a:ea typeface="ＭＳ Ｐゴシック" pitchFamily="34" charset="-128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51520" y="6245225"/>
            <a:ext cx="8136904" cy="47625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Bellairs</a:t>
            </a:r>
            <a:r>
              <a:rPr lang="en-US" dirty="0" smtClean="0"/>
              <a:t> Workshop on Discrete Optimization, April 12 - 19, 2019</a:t>
            </a:r>
            <a:endParaRPr lang="en-US" dirty="0"/>
          </a:p>
        </p:txBody>
      </p:sp>
      <p:sp>
        <p:nvSpPr>
          <p:cNvPr id="12293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0530-2988-4672-8D25-4B6C584AD543}" type="slidenum">
              <a:rPr lang="en-US" smtClean="0">
                <a:latin typeface="Arial" charset="0"/>
              </a:rPr>
              <a:pPr>
                <a:defRPr/>
              </a:pPr>
              <a:t>2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MIQP as a MILP with bilinear </a:t>
            </a:r>
            <a:r>
              <a:rPr lang="en-US" dirty="0" err="1" smtClean="0">
                <a:ea typeface="ＭＳ Ｐゴシック" pitchFamily="34" charset="-128"/>
              </a:rPr>
              <a:t>eq.s</a:t>
            </a:r>
            <a:endParaRPr lang="it-IT" dirty="0" smtClean="0">
              <a:ea typeface="ＭＳ Ｐゴシック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The fully-general MIQP of interest reads</a:t>
            </a: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smtClean="0">
                <a:ea typeface="ＭＳ Ｐゴシック" pitchFamily="34" charset="-128"/>
              </a:rPr>
              <a:t>	</a:t>
            </a:r>
          </a:p>
          <a:p>
            <a:pPr>
              <a:buFontTx/>
              <a:buNone/>
            </a:pPr>
            <a:r>
              <a:rPr lang="en-US" smtClean="0">
                <a:ea typeface="ＭＳ Ｐゴシック" pitchFamily="34" charset="-128"/>
              </a:rPr>
              <a:t>	and can be restated as </a:t>
            </a:r>
            <a:endParaRPr lang="it-IT" smtClean="0">
              <a:ea typeface="ＭＳ Ｐゴシック" pitchFamily="34" charset="-128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79512" y="6245225"/>
            <a:ext cx="8136904" cy="47625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Bellairs</a:t>
            </a:r>
            <a:r>
              <a:rPr lang="en-US" dirty="0" smtClean="0"/>
              <a:t> Workshop on Discrete Optimization, April 12 - 19, 2019</a:t>
            </a:r>
            <a:endParaRPr lang="en-US" dirty="0"/>
          </a:p>
        </p:txBody>
      </p:sp>
      <p:sp>
        <p:nvSpPr>
          <p:cNvPr id="1331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8AE61-751B-43BB-AFB0-EC0CFB4B7533}" type="slidenum">
              <a:rPr lang="en-US" smtClean="0">
                <a:latin typeface="Arial" charset="0"/>
              </a:rPr>
              <a:pPr>
                <a:defRPr/>
              </a:pPr>
              <a:t>3</a:t>
            </a:fld>
            <a:endParaRPr lang="en-US" smtClean="0">
              <a:latin typeface="Arial" charset="0"/>
            </a:endParaRPr>
          </a:p>
        </p:txBody>
      </p:sp>
      <p:pic>
        <p:nvPicPr>
          <p:cNvPr id="30722" name="Picture 2" descr="C:\Users\MATTEO~1\AppData\Local\Temp\vmware-Matteo Fischetti\VMwareDnD\02970d7b\Schermata 2018-06-24 alle 17.23.5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3789363"/>
            <a:ext cx="4608513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Users\MATTEO~1\AppData\Local\Temp\vmware-Matteo Fischetti\VMwareDnD\02970d7b\Schermata 2018-06-24 alle 17.23.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5825" y="1557338"/>
            <a:ext cx="4576763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McCormick inequalities</a:t>
            </a:r>
            <a:endParaRPr lang="it-IT" smtClean="0">
              <a:ea typeface="ＭＳ Ｐゴシック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0825" y="1196975"/>
            <a:ext cx="8435975" cy="46704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To simplify notation, rewrite the generic bilevel eq.                         as:</a:t>
            </a: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Obviously</a:t>
            </a:r>
            <a:r>
              <a:rPr lang="en-US" smtClean="0">
                <a:ea typeface="ＭＳ Ｐゴシック" pitchFamily="34" charset="-128"/>
                <a:sym typeface="Wingdings" pitchFamily="2" charset="2"/>
              </a:rPr>
              <a:t> </a:t>
            </a:r>
          </a:p>
          <a:p>
            <a:pPr>
              <a:buFontTx/>
              <a:buNone/>
            </a:pPr>
            <a:r>
              <a:rPr lang="en-US" smtClean="0">
                <a:ea typeface="ＭＳ Ｐゴシック" pitchFamily="34" charset="-128"/>
              </a:rPr>
              <a:t> 					      </a:t>
            </a:r>
            <a:r>
              <a:rPr lang="en-US" sz="2400" smtClean="0">
                <a:ea typeface="ＭＳ Ｐゴシック" pitchFamily="34" charset="-128"/>
                <a:sym typeface="Wingdings" pitchFamily="2" charset="2"/>
              </a:rPr>
              <a:t></a:t>
            </a:r>
          </a:p>
          <a:p>
            <a:pPr>
              <a:buFontTx/>
              <a:buNone/>
            </a:pPr>
            <a:r>
              <a:rPr lang="en-US" smtClean="0">
                <a:ea typeface="ＭＳ Ｐゴシック" pitchFamily="34" charset="-128"/>
                <a:sym typeface="Wingdings" pitchFamily="2" charset="2"/>
              </a:rPr>
              <a:t> </a:t>
            </a:r>
          </a:p>
          <a:p>
            <a:pPr>
              <a:buFontTx/>
              <a:buNone/>
            </a:pPr>
            <a:endParaRPr lang="en-US" smtClean="0">
              <a:ea typeface="ＭＳ Ｐゴシック" pitchFamily="34" charset="-128"/>
              <a:sym typeface="Wingdings" pitchFamily="2" charset="2"/>
            </a:endParaRPr>
          </a:p>
          <a:p>
            <a:pPr>
              <a:buFontTx/>
              <a:buNone/>
            </a:pPr>
            <a:r>
              <a:rPr lang="en-US" smtClean="0">
                <a:ea typeface="ＭＳ Ｐゴシック" pitchFamily="34" charset="-128"/>
                <a:sym typeface="Wingdings" pitchFamily="2" charset="2"/>
              </a:rPr>
              <a:t>			    (just replace </a:t>
            </a:r>
            <a:r>
              <a:rPr lang="en-US" i="1" smtClean="0">
                <a:ea typeface="ＭＳ Ｐゴシック" pitchFamily="34" charset="-128"/>
                <a:sym typeface="Wingdings" pitchFamily="2" charset="2"/>
              </a:rPr>
              <a:t>xy</a:t>
            </a:r>
            <a:r>
              <a:rPr lang="en-US" smtClean="0">
                <a:ea typeface="ＭＳ Ｐゴシック" pitchFamily="34" charset="-128"/>
                <a:sym typeface="Wingdings" pitchFamily="2" charset="2"/>
              </a:rPr>
              <a:t> by </a:t>
            </a:r>
            <a:r>
              <a:rPr lang="en-US" i="1" smtClean="0">
                <a:ea typeface="ＭＳ Ｐゴシック" pitchFamily="34" charset="-128"/>
                <a:sym typeface="Wingdings" pitchFamily="2" charset="2"/>
              </a:rPr>
              <a:t>z</a:t>
            </a:r>
            <a:r>
              <a:rPr lang="en-US" smtClean="0">
                <a:ea typeface="ＭＳ Ｐゴシック" pitchFamily="34" charset="-128"/>
                <a:sym typeface="Wingdings" pitchFamily="2" charset="2"/>
              </a:rPr>
              <a:t> in the products on the left)</a:t>
            </a:r>
            <a:endParaRPr lang="en-US" smtClean="0">
              <a:ea typeface="ＭＳ Ｐゴシック" pitchFamily="34" charset="-128"/>
            </a:endParaRPr>
          </a:p>
          <a:p>
            <a:pPr lvl="4">
              <a:buFontTx/>
              <a:buNone/>
            </a:pPr>
            <a:r>
              <a:rPr lang="en-US" sz="1600" smtClean="0">
                <a:ea typeface="ＭＳ Ｐゴシック" pitchFamily="34" charset="-128"/>
                <a:sym typeface="Wingdings" pitchFamily="2" charset="2"/>
              </a:rPr>
              <a:t>     </a:t>
            </a:r>
            <a:endParaRPr lang="en-US" sz="1600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Note: </a:t>
            </a:r>
            <a:r>
              <a:rPr lang="en-US" i="1" smtClean="0">
                <a:ea typeface="ＭＳ Ｐゴシック" pitchFamily="34" charset="-128"/>
              </a:rPr>
              <a:t>mc1) </a:t>
            </a:r>
            <a:r>
              <a:rPr lang="en-US" smtClean="0">
                <a:ea typeface="ＭＳ Ｐゴシック" pitchFamily="34" charset="-128"/>
              </a:rPr>
              <a:t>and </a:t>
            </a:r>
            <a:r>
              <a:rPr lang="en-US" i="1" smtClean="0">
                <a:ea typeface="ＭＳ Ｐゴシック" pitchFamily="34" charset="-128"/>
              </a:rPr>
              <a:t>mc2) </a:t>
            </a:r>
            <a:r>
              <a:rPr lang="en-US" smtClean="0">
                <a:ea typeface="ＭＳ Ｐゴシック" pitchFamily="34" charset="-128"/>
              </a:rPr>
              <a:t>can be improved in case </a:t>
            </a:r>
            <a:r>
              <a:rPr lang="en-US" i="1" smtClean="0">
                <a:ea typeface="ＭＳ Ｐゴシック" pitchFamily="34" charset="-128"/>
              </a:rPr>
              <a:t>x=y</a:t>
            </a:r>
            <a:r>
              <a:rPr lang="en-US" smtClean="0">
                <a:ea typeface="ＭＳ Ｐゴシック" pitchFamily="34" charset="-128"/>
              </a:rPr>
              <a:t> </a:t>
            </a:r>
            <a:r>
              <a:rPr lang="en-US" smtClean="0">
                <a:ea typeface="ＭＳ Ｐゴシック" pitchFamily="34" charset="-128"/>
                <a:sym typeface="Wingdings" pitchFamily="2" charset="2"/>
              </a:rPr>
              <a:t> </a:t>
            </a:r>
            <a:r>
              <a:rPr lang="en-US" b="1" smtClean="0">
                <a:ea typeface="ＭＳ Ｐゴシック" pitchFamily="34" charset="-128"/>
                <a:sym typeface="Wingdings" pitchFamily="2" charset="2"/>
              </a:rPr>
              <a:t>gradients cuts</a:t>
            </a:r>
            <a:endParaRPr lang="it-IT" b="1" smtClean="0">
              <a:ea typeface="ＭＳ Ｐゴシック" pitchFamily="34" charset="-128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23528" y="6245225"/>
            <a:ext cx="7632848" cy="47625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Bellairs</a:t>
            </a:r>
            <a:r>
              <a:rPr lang="en-US" dirty="0" smtClean="0"/>
              <a:t> Workshop on Discrete Optimization, April 12 - 19, 2019</a:t>
            </a:r>
            <a:endParaRPr lang="en-US" dirty="0"/>
          </a:p>
        </p:txBody>
      </p:sp>
      <p:sp>
        <p:nvSpPr>
          <p:cNvPr id="14341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F77E6-8C1E-4F80-80E1-E46C56AFE624}" type="slidenum">
              <a:rPr lang="en-US" smtClean="0">
                <a:latin typeface="Arial" charset="0"/>
              </a:rPr>
              <a:pPr>
                <a:defRPr/>
              </a:pPr>
              <a:t>4</a:t>
            </a:fld>
            <a:endParaRPr lang="en-US" smtClean="0">
              <a:latin typeface="Arial" charset="0"/>
            </a:endParaRPr>
          </a:p>
        </p:txBody>
      </p:sp>
      <p:pic>
        <p:nvPicPr>
          <p:cNvPr id="31749" name="Picture 5" descr="C:\Users\MATTEO~1\AppData\Local\Temp\vmware-Matteo Fischetti\VMwareDnD\5de0afe5\Schermata 2018-06-24 alle 17.28.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1628775"/>
            <a:ext cx="1584325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 descr="C:\Users\MATTEO~1\AppData\Local\Temp\vmware-Matteo Fischetti\VMwareDnD\109c332f\Schermata 2018-06-24 alle 17.33.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1260475"/>
            <a:ext cx="15843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0" descr="C:\Users\MATTEO~1\AppData\Local\Temp\vmware-Matteo Fischetti\VMwareDnD\cce11c85\Schermata 2018-06-24 alle 17.29.4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9938" y="2781300"/>
            <a:ext cx="2276475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1" descr="C:\Users\MATTEO~1\AppData\Local\Temp\vmware-Matteo Fischetti\VMwareDnD\81168152\Schermata 2018-06-24 alle 17.29.5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8400" y="2781300"/>
            <a:ext cx="32654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2" descr="C:\Users\MATTEO~1\AppData\Local\Temp\vmware-Matteo Fischetti\VMwareDnD\cc611d85\Schermata 2018-06-24 alle 17.39.3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4438" y="5373688"/>
            <a:ext cx="47513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4318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Spatial branching</a:t>
            </a:r>
            <a:endParaRPr lang="it-IT" smtClean="0">
              <a:ea typeface="ＭＳ Ｐゴシック" pitchFamily="34" charset="-128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0825" y="765175"/>
            <a:ext cx="8435975" cy="5432425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McCormick inequalities are not perfect </a:t>
            </a:r>
          </a:p>
          <a:p>
            <a:pPr>
              <a:buFontTx/>
              <a:buNone/>
            </a:pP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		 they are tight only when </a:t>
            </a:r>
            <a:r>
              <a:rPr lang="en-US" i="1" dirty="0" smtClean="0">
                <a:ea typeface="ＭＳ Ｐゴシック" pitchFamily="34" charset="-128"/>
                <a:sym typeface="Wingdings" pitchFamily="2" charset="2"/>
              </a:rPr>
              <a:t>x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 and/or </a:t>
            </a:r>
            <a:r>
              <a:rPr lang="en-US" i="1" dirty="0" smtClean="0">
                <a:ea typeface="ＭＳ Ｐゴシック" pitchFamily="34" charset="-128"/>
                <a:sym typeface="Wingdings" pitchFamily="2" charset="2"/>
              </a:rPr>
              <a:t>y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 </a:t>
            </a:r>
          </a:p>
          <a:p>
            <a:pPr>
              <a:buFontTx/>
              <a:buNone/>
            </a:pP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		    are at their lower/upper bound</a:t>
            </a:r>
            <a:endParaRPr lang="en-US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	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 </a:t>
            </a:r>
            <a:r>
              <a:rPr lang="en-US" dirty="0" smtClean="0">
                <a:ea typeface="ＭＳ Ｐゴシック" pitchFamily="34" charset="-128"/>
              </a:rPr>
              <a:t>at some B&amp;C nodes, it may happen that the current (fractional or integer) solution satisfies </a:t>
            </a:r>
            <a:r>
              <a:rPr lang="en-US" b="1" dirty="0" smtClean="0">
                <a:ea typeface="ＭＳ Ｐゴシック" pitchFamily="34" charset="-128"/>
              </a:rPr>
              <a:t>all</a:t>
            </a:r>
            <a:r>
              <a:rPr lang="en-US" dirty="0" smtClean="0">
                <a:ea typeface="ＭＳ Ｐゴシック" pitchFamily="34" charset="-128"/>
              </a:rPr>
              <a:t> MC inequalities but some bilinear </a:t>
            </a:r>
            <a:r>
              <a:rPr lang="en-US" dirty="0" err="1" smtClean="0">
                <a:ea typeface="ＭＳ Ｐゴシック" pitchFamily="34" charset="-128"/>
              </a:rPr>
              <a:t>eq.s</a:t>
            </a:r>
            <a:r>
              <a:rPr lang="en-US" dirty="0" smtClean="0">
                <a:ea typeface="ＭＳ Ｐゴシック" pitchFamily="34" charset="-128"/>
              </a:rPr>
              <a:t> </a:t>
            </a:r>
          </a:p>
          <a:p>
            <a:pPr>
              <a:buFontTx/>
              <a:buNone/>
            </a:pPr>
            <a:r>
              <a:rPr lang="en-US" i="1" dirty="0" smtClean="0">
                <a:ea typeface="ＭＳ Ｐゴシック" pitchFamily="34" charset="-128"/>
              </a:rPr>
              <a:t>	z = </a:t>
            </a:r>
            <a:r>
              <a:rPr lang="en-US" i="1" dirty="0" err="1" smtClean="0">
                <a:ea typeface="ＭＳ Ｐゴシック" pitchFamily="34" charset="-128"/>
              </a:rPr>
              <a:t>xy</a:t>
            </a:r>
            <a:r>
              <a:rPr lang="en-US" i="1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are still violated  (we call this 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#</a:t>
            </a:r>
            <a:r>
              <a:rPr lang="en-US" b="1" dirty="0" err="1" smtClean="0">
                <a:solidFill>
                  <a:srgbClr val="FF0000"/>
                </a:solidFill>
                <a:ea typeface="ＭＳ Ｐゴシック" pitchFamily="34" charset="-128"/>
              </a:rPr>
              <a:t>bilinear_infeasibility</a:t>
            </a:r>
            <a:r>
              <a:rPr lang="en-US" dirty="0" smtClean="0">
                <a:ea typeface="ＭＳ Ｐゴシック" pitchFamily="34" charset="-128"/>
              </a:rPr>
              <a:t>)</a:t>
            </a:r>
          </a:p>
          <a:p>
            <a:pPr>
              <a:buFontTx/>
              <a:buNone/>
            </a:pPr>
            <a:endParaRPr lang="en-US" b="1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	 we need a </a:t>
            </a:r>
            <a:r>
              <a:rPr lang="en-US" b="1" dirty="0" smtClean="0">
                <a:ea typeface="ＭＳ Ｐゴシック" pitchFamily="34" charset="-128"/>
                <a:sym typeface="Wingdings" pitchFamily="2" charset="2"/>
              </a:rPr>
              <a:t>bilinear-specific branching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 (the usual MILP branching on integrality does not work if all </a:t>
            </a:r>
            <a:r>
              <a:rPr lang="en-US" dirty="0" err="1" smtClean="0">
                <a:ea typeface="ＭＳ Ｐゴシック" pitchFamily="34" charset="-128"/>
                <a:sym typeface="Wingdings" pitchFamily="2" charset="2"/>
              </a:rPr>
              <a:t>var.s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 are integer already) </a:t>
            </a:r>
            <a:r>
              <a:rPr lang="en-US" dirty="0" smtClean="0">
                <a:ea typeface="ＭＳ Ｐゴシック" pitchFamily="34" charset="-128"/>
              </a:rPr>
              <a:t> </a:t>
            </a:r>
          </a:p>
          <a:p>
            <a:pPr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  <a:p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Standard Spatial Branching</a:t>
            </a:r>
            <a:r>
              <a:rPr lang="en-US" dirty="0" smtClean="0">
                <a:ea typeface="ＭＳ Ｐゴシック" pitchFamily="34" charset="-128"/>
              </a:rPr>
              <a:t>: if </a:t>
            </a:r>
            <a:r>
              <a:rPr lang="en-US" i="1" dirty="0" smtClean="0">
                <a:ea typeface="ＭＳ Ｐゴシック" pitchFamily="34" charset="-128"/>
              </a:rPr>
              <a:t>z* = x* y* </a:t>
            </a:r>
            <a:r>
              <a:rPr lang="en-US" dirty="0" smtClean="0">
                <a:ea typeface="ＭＳ Ｐゴシック" pitchFamily="34" charset="-128"/>
              </a:rPr>
              <a:t>is violated, branch on</a:t>
            </a:r>
          </a:p>
          <a:p>
            <a:pPr lvl="1"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				    </a:t>
            </a:r>
            <a:r>
              <a:rPr lang="en-US" b="1" i="1" dirty="0" smtClean="0">
                <a:solidFill>
                  <a:srgbClr val="FF0000"/>
                </a:solidFill>
                <a:ea typeface="ＭＳ Ｐゴシック" pitchFamily="34" charset="-128"/>
              </a:rPr>
              <a:t>(x ≤ x*) OR (x ≥ x*)</a:t>
            </a:r>
          </a:p>
          <a:p>
            <a:pPr lvl="1"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to make the upper (resp. lower) bound on </a:t>
            </a:r>
            <a:r>
              <a:rPr lang="en-US" i="1" dirty="0" smtClean="0">
                <a:ea typeface="ＭＳ Ｐゴシック" pitchFamily="34" charset="-128"/>
              </a:rPr>
              <a:t>x</a:t>
            </a:r>
            <a:r>
              <a:rPr lang="en-US" dirty="0" smtClean="0">
                <a:ea typeface="ＭＳ Ｐゴシック" pitchFamily="34" charset="-128"/>
              </a:rPr>
              <a:t> tight at the left  (resp.</a:t>
            </a:r>
          </a:p>
          <a:p>
            <a:pPr lvl="1"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right) child node – thus improving the corresponding MC inequality</a:t>
            </a:r>
          </a:p>
          <a:p>
            <a:pPr lvl="1"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 </a:t>
            </a:r>
            <a:endParaRPr lang="it-IT" dirty="0" smtClean="0">
              <a:ea typeface="ＭＳ Ｐゴシック" pitchFamily="34" charset="-128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23528" y="6245225"/>
            <a:ext cx="7848872" cy="47625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Bellairs</a:t>
            </a:r>
            <a:r>
              <a:rPr lang="en-US" dirty="0" smtClean="0"/>
              <a:t> Workshop on Discrete Optimization, April 12 - 19, 2019</a:t>
            </a:r>
            <a:endParaRPr lang="en-US" dirty="0"/>
          </a:p>
        </p:txBody>
      </p:sp>
      <p:sp>
        <p:nvSpPr>
          <p:cNvPr id="1536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07F7D-9DC8-4972-A24F-917E0AF5F8FD}" type="slidenum">
              <a:rPr lang="en-US" smtClean="0">
                <a:latin typeface="Arial" charset="0"/>
              </a:rPr>
              <a:pPr>
                <a:defRPr/>
              </a:pPr>
              <a:t>5</a:t>
            </a:fld>
            <a:endParaRPr lang="en-US" smtClean="0">
              <a:latin typeface="Arial" charset="0"/>
            </a:endParaRPr>
          </a:p>
        </p:txBody>
      </p:sp>
      <p:pic>
        <p:nvPicPr>
          <p:cNvPr id="6" name="Picture 10" descr="C:\Users\MATTEO~1\AppData\Local\Temp\vmware-Matteo Fischetti\VMwareDnD\cce11c85\Schermata 2018-06-24 alle 17.29.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765175"/>
            <a:ext cx="2047875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en-US" dirty="0" smtClean="0"/>
              <a:t>A new branching rule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Shifted Spatial Branching</a:t>
            </a:r>
            <a:r>
              <a:rPr lang="en-US" dirty="0" smtClean="0">
                <a:ea typeface="ＭＳ Ｐゴシック" pitchFamily="34" charset="-128"/>
              </a:rPr>
              <a:t>:  let </a:t>
            </a:r>
            <a:r>
              <a:rPr lang="el-GR" i="1" dirty="0" smtClean="0">
                <a:ea typeface="ＭＳ Ｐゴシック" pitchFamily="34" charset="-128"/>
              </a:rPr>
              <a:t>ρ</a:t>
            </a:r>
            <a:r>
              <a:rPr lang="en-US" i="1" dirty="0" smtClean="0">
                <a:ea typeface="ＭＳ Ｐゴシック" pitchFamily="34" charset="-128"/>
              </a:rPr>
              <a:t>* := z* - x* y* ; if </a:t>
            </a:r>
            <a:r>
              <a:rPr lang="el-GR" i="1" dirty="0" smtClean="0">
                <a:ea typeface="ＭＳ Ｐゴシック" pitchFamily="34" charset="-128"/>
              </a:rPr>
              <a:t>ρ</a:t>
            </a:r>
            <a:r>
              <a:rPr lang="en-US" i="1" dirty="0" smtClean="0">
                <a:ea typeface="ＭＳ Ｐゴシック" pitchFamily="34" charset="-128"/>
              </a:rPr>
              <a:t>* &gt; 0</a:t>
            </a:r>
            <a:r>
              <a:rPr lang="en-US" dirty="0" smtClean="0">
                <a:ea typeface="ＭＳ Ｐゴシック" pitchFamily="34" charset="-128"/>
              </a:rPr>
              <a:t>, branch on</a:t>
            </a:r>
          </a:p>
          <a:p>
            <a:pPr lvl="1"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			</a:t>
            </a:r>
          </a:p>
          <a:p>
            <a:pPr lvl="1"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			            </a:t>
            </a:r>
            <a:r>
              <a:rPr lang="en-US" b="1" i="1" dirty="0" smtClean="0">
                <a:solidFill>
                  <a:srgbClr val="FF0000"/>
                </a:solidFill>
                <a:ea typeface="ＭＳ Ｐゴシック" pitchFamily="34" charset="-128"/>
              </a:rPr>
              <a:t>(x ≤ x* - </a:t>
            </a:r>
            <a:r>
              <a:rPr lang="el-GR" b="1" i="1" dirty="0" smtClean="0">
                <a:solidFill>
                  <a:srgbClr val="FF0000"/>
                </a:solidFill>
                <a:ea typeface="ＭＳ Ｐゴシック" pitchFamily="34" charset="-128"/>
              </a:rPr>
              <a:t>δ</a:t>
            </a:r>
            <a:r>
              <a:rPr lang="en-US" b="1" i="1" dirty="0" smtClean="0">
                <a:solidFill>
                  <a:srgbClr val="FF0000"/>
                </a:solidFill>
                <a:ea typeface="ＭＳ Ｐゴシック" pitchFamily="34" charset="-128"/>
              </a:rPr>
              <a:t> ) OR  (x ≥ x* - </a:t>
            </a:r>
            <a:r>
              <a:rPr lang="el-GR" b="1" i="1" dirty="0" smtClean="0">
                <a:solidFill>
                  <a:srgbClr val="FF0000"/>
                </a:solidFill>
                <a:ea typeface="ＭＳ Ｐゴシック" pitchFamily="34" charset="-128"/>
              </a:rPr>
              <a:t>δ</a:t>
            </a:r>
            <a:r>
              <a:rPr lang="en-US" b="1" i="1" dirty="0" smtClean="0">
                <a:solidFill>
                  <a:srgbClr val="FF0000"/>
                </a:solidFill>
                <a:ea typeface="ＭＳ Ｐゴシック" pitchFamily="34" charset="-128"/>
              </a:rPr>
              <a:t> )</a:t>
            </a:r>
          </a:p>
          <a:p>
            <a:pPr lvl="1">
              <a:buFontTx/>
              <a:buNone/>
            </a:pPr>
            <a:endParaRPr lang="en-US" b="1" i="1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buNone/>
            </a:pPr>
            <a:r>
              <a:rPr lang="en-US" dirty="0" smtClean="0"/>
              <a:t>	where</a:t>
            </a:r>
            <a:r>
              <a:rPr lang="en-US" sz="2400" dirty="0" smtClean="0"/>
              <a:t> </a:t>
            </a:r>
            <a:r>
              <a:rPr lang="el-GR" sz="2400" b="1" i="1" dirty="0" smtClean="0">
                <a:solidFill>
                  <a:srgbClr val="FF0000"/>
                </a:solidFill>
                <a:ea typeface="ＭＳ Ｐゴシック" pitchFamily="34" charset="-128"/>
              </a:rPr>
              <a:t>δ</a:t>
            </a:r>
            <a:r>
              <a:rPr lang="en-US" sz="2400" b="1" i="1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is defined so as to </a:t>
            </a:r>
            <a:r>
              <a:rPr lang="en-US" b="1" dirty="0" smtClean="0">
                <a:ea typeface="ＭＳ Ｐゴシック" pitchFamily="34" charset="-128"/>
              </a:rPr>
              <a:t>balance</a:t>
            </a:r>
            <a:r>
              <a:rPr lang="en-US" dirty="0" smtClean="0">
                <a:ea typeface="ＭＳ Ｐゴシック" pitchFamily="34" charset="-128"/>
              </a:rPr>
              <a:t> the violation of the two child nodes (case </a:t>
            </a:r>
            <a:r>
              <a:rPr lang="el-GR" i="1" dirty="0" smtClean="0">
                <a:ea typeface="ＭＳ Ｐゴシック" pitchFamily="34" charset="-128"/>
              </a:rPr>
              <a:t>ρ</a:t>
            </a:r>
            <a:r>
              <a:rPr lang="en-US" i="1" dirty="0" smtClean="0">
                <a:ea typeface="ＭＳ Ｐゴシック" pitchFamily="34" charset="-128"/>
              </a:rPr>
              <a:t>* &lt; 0 </a:t>
            </a:r>
            <a:r>
              <a:rPr lang="en-US" dirty="0" smtClean="0">
                <a:ea typeface="ＭＳ Ｐゴシック" pitchFamily="34" charset="-128"/>
              </a:rPr>
              <a:t>is similar) </a:t>
            </a:r>
            <a:endParaRPr lang="en-US" dirty="0" smtClean="0"/>
          </a:p>
          <a:p>
            <a:r>
              <a:rPr lang="en-US" b="1" dirty="0" smtClean="0"/>
              <a:t>Left branch </a:t>
            </a:r>
            <a:r>
              <a:rPr lang="en-US" i="1" dirty="0" smtClean="0">
                <a:ea typeface="ＭＳ Ｐゴシック" pitchFamily="34" charset="-128"/>
              </a:rPr>
              <a:t>(</a:t>
            </a:r>
            <a:r>
              <a:rPr lang="en-US" i="1" dirty="0" err="1" smtClean="0">
                <a:ea typeface="ＭＳ Ｐゴシック" pitchFamily="34" charset="-128"/>
              </a:rPr>
              <a:t>u</a:t>
            </a:r>
            <a:r>
              <a:rPr lang="en-US" i="1" baseline="-25000" dirty="0" err="1" smtClean="0">
                <a:ea typeface="ＭＳ Ｐゴシック" pitchFamily="34" charset="-128"/>
              </a:rPr>
              <a:t>x</a:t>
            </a:r>
            <a:r>
              <a:rPr lang="en-US" i="1" baseline="-25000" dirty="0" smtClean="0">
                <a:ea typeface="ＭＳ Ｐゴシック" pitchFamily="34" charset="-128"/>
              </a:rPr>
              <a:t> </a:t>
            </a:r>
            <a:r>
              <a:rPr lang="en-US" i="1" dirty="0" smtClean="0">
                <a:ea typeface="ＭＳ Ｐゴシック" pitchFamily="34" charset="-128"/>
              </a:rPr>
              <a:t>= x* - </a:t>
            </a:r>
            <a:r>
              <a:rPr lang="el-GR" i="1" dirty="0" smtClean="0">
                <a:ea typeface="ＭＳ Ｐゴシック" pitchFamily="34" charset="-128"/>
              </a:rPr>
              <a:t>δ</a:t>
            </a:r>
            <a:r>
              <a:rPr lang="en-US" i="1" dirty="0" smtClean="0">
                <a:ea typeface="ＭＳ Ｐゴシック" pitchFamily="34" charset="-128"/>
              </a:rPr>
              <a:t> ) </a:t>
            </a:r>
            <a:r>
              <a:rPr lang="en-US" i="1" dirty="0" smtClean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i="1" dirty="0" smtClean="0">
                <a:ea typeface="ＭＳ Ｐゴシック" pitchFamily="34" charset="-128"/>
              </a:rPr>
              <a:t>  violation of  </a:t>
            </a:r>
            <a:r>
              <a:rPr lang="el-GR" sz="2400" b="1" i="1" dirty="0" smtClean="0">
                <a:ea typeface="ＭＳ Ｐゴシック" pitchFamily="34" charset="-128"/>
              </a:rPr>
              <a:t>δ</a:t>
            </a:r>
            <a:r>
              <a:rPr lang="el-GR" i="1" dirty="0" smtClean="0">
                <a:ea typeface="ＭＳ Ｐゴシック" pitchFamily="34" charset="-128"/>
              </a:rPr>
              <a:t> </a:t>
            </a:r>
            <a:r>
              <a:rPr lang="en-US" i="1" dirty="0" smtClean="0">
                <a:ea typeface="ＭＳ Ｐゴシック" pitchFamily="34" charset="-128"/>
              </a:rPr>
              <a:t>of the upper bound </a:t>
            </a:r>
            <a:r>
              <a:rPr lang="en-US" i="1" dirty="0" err="1" smtClean="0">
                <a:ea typeface="ＭＳ Ｐゴシック" pitchFamily="34" charset="-128"/>
              </a:rPr>
              <a:t>u</a:t>
            </a:r>
            <a:r>
              <a:rPr lang="en-US" i="1" baseline="-25000" dirty="0" err="1" smtClean="0">
                <a:ea typeface="ＭＳ Ｐゴシック" pitchFamily="34" charset="-128"/>
              </a:rPr>
              <a:t>x</a:t>
            </a:r>
            <a:endParaRPr lang="en-US" i="1" dirty="0" smtClean="0">
              <a:ea typeface="ＭＳ Ｐゴシック" pitchFamily="34" charset="-128"/>
            </a:endParaRPr>
          </a:p>
          <a:p>
            <a:endParaRPr lang="en-US" b="1" i="1" baseline="-25000" dirty="0" smtClean="0">
              <a:ea typeface="ＭＳ Ｐゴシック" pitchFamily="34" charset="-128"/>
            </a:endParaRPr>
          </a:p>
          <a:p>
            <a:r>
              <a:rPr lang="en-US" b="1" dirty="0" smtClean="0"/>
              <a:t>Right branch </a:t>
            </a:r>
            <a:r>
              <a:rPr lang="en-US" i="1" dirty="0" smtClean="0">
                <a:ea typeface="ＭＳ Ｐゴシック" pitchFamily="34" charset="-128"/>
              </a:rPr>
              <a:t>(l</a:t>
            </a:r>
            <a:r>
              <a:rPr lang="en-US" i="1" baseline="-25000" dirty="0" smtClean="0">
                <a:ea typeface="ＭＳ Ｐゴシック" pitchFamily="34" charset="-128"/>
              </a:rPr>
              <a:t>x  </a:t>
            </a:r>
            <a:r>
              <a:rPr lang="en-US" i="1" smtClean="0">
                <a:ea typeface="ＭＳ Ｐゴシック" pitchFamily="34" charset="-128"/>
              </a:rPr>
              <a:t>= x* </a:t>
            </a:r>
            <a:r>
              <a:rPr lang="en-US" i="1" dirty="0" smtClean="0">
                <a:ea typeface="ＭＳ Ｐゴシック" pitchFamily="34" charset="-128"/>
              </a:rPr>
              <a:t>- </a:t>
            </a:r>
            <a:r>
              <a:rPr lang="el-GR" i="1" dirty="0" smtClean="0">
                <a:ea typeface="ＭＳ Ｐゴシック" pitchFamily="34" charset="-128"/>
              </a:rPr>
              <a:t>δ</a:t>
            </a:r>
            <a:r>
              <a:rPr lang="en-US" i="1" dirty="0" smtClean="0">
                <a:ea typeface="ＭＳ Ｐゴシック" pitchFamily="34" charset="-128"/>
              </a:rPr>
              <a:t> ) </a:t>
            </a:r>
            <a:r>
              <a:rPr lang="en-US" i="1" dirty="0" smtClean="0">
                <a:ea typeface="ＭＳ Ｐゴシック" pitchFamily="34" charset="-128"/>
                <a:sym typeface="Wingdings" pitchFamily="2" charset="2"/>
              </a:rPr>
              <a:t> </a:t>
            </a:r>
            <a:r>
              <a:rPr lang="en-US" i="1" dirty="0" smtClean="0">
                <a:ea typeface="ＭＳ Ｐゴシック" pitchFamily="34" charset="-128"/>
              </a:rPr>
              <a:t>violation of  </a:t>
            </a:r>
            <a:r>
              <a:rPr lang="el-GR" sz="2400" b="1" i="1" dirty="0" smtClean="0">
                <a:ea typeface="ＭＳ Ｐゴシック" pitchFamily="34" charset="-128"/>
              </a:rPr>
              <a:t>δ</a:t>
            </a:r>
            <a:r>
              <a:rPr lang="en-US" i="1" dirty="0" smtClean="0">
                <a:ea typeface="ＭＳ Ｐゴシック" pitchFamily="34" charset="-128"/>
              </a:rPr>
              <a:t>  for the MC </a:t>
            </a:r>
            <a:r>
              <a:rPr lang="en-US" i="1" dirty="0" err="1" smtClean="0">
                <a:ea typeface="ＭＳ Ｐゴシック" pitchFamily="34" charset="-128"/>
              </a:rPr>
              <a:t>ineq</a:t>
            </a:r>
            <a:r>
              <a:rPr lang="en-US" i="1" dirty="0" smtClean="0">
                <a:ea typeface="ＭＳ Ｐゴシック" pitchFamily="34" charset="-128"/>
              </a:rPr>
              <a:t>.   </a:t>
            </a:r>
          </a:p>
          <a:p>
            <a:pPr>
              <a:buNone/>
            </a:pPr>
            <a:r>
              <a:rPr lang="en-US" i="1" dirty="0" smtClean="0">
                <a:ea typeface="ＭＳ Ｐゴシック" pitchFamily="34" charset="-128"/>
              </a:rPr>
              <a:t>                                                   </a:t>
            </a:r>
            <a:r>
              <a:rPr lang="en-US" dirty="0" smtClean="0">
                <a:ea typeface="ＭＳ Ｐゴシック" pitchFamily="34" charset="-128"/>
              </a:rPr>
              <a:t>by choosing   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New Branching Rule</a:t>
            </a:r>
            <a:r>
              <a:rPr lang="en-US" dirty="0" smtClean="0">
                <a:ea typeface="ＭＳ Ｐゴシック" pitchFamily="34" charset="-128"/>
              </a:rPr>
              <a:t>: among all violated z* = x* y*, select the one maximizing the balanced violation </a:t>
            </a:r>
            <a:r>
              <a:rPr lang="el-GR" sz="2400" b="1" i="1" dirty="0" smtClean="0">
                <a:ea typeface="ＭＳ Ｐゴシック" pitchFamily="34" charset="-128"/>
              </a:rPr>
              <a:t>δ</a:t>
            </a:r>
            <a:r>
              <a:rPr lang="en-US" dirty="0" smtClean="0">
                <a:ea typeface="ＭＳ Ｐゴシック" pitchFamily="34" charset="-128"/>
              </a:rPr>
              <a:t>   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907704" y="6245225"/>
            <a:ext cx="5832648" cy="47625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Bellairs</a:t>
            </a:r>
            <a:r>
              <a:rPr lang="en-US" dirty="0" smtClean="0"/>
              <a:t> Workshop on Discrete Optimization, April 12 - 19, 2019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467F2-6FF8-4F2E-A658-8241012F0C3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123" name="Picture 3" descr="C:\Users\MATTEO~1\AppData\Local\Temp\vmware-Matteo Fischetti\VMwareDnD\7fb5c8b8\Schermata 2019-03-28 alle 11.50.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311570"/>
            <a:ext cx="3312368" cy="485582"/>
          </a:xfrm>
          <a:prstGeom prst="rect">
            <a:avLst/>
          </a:prstGeom>
          <a:noFill/>
        </p:spPr>
      </p:pic>
      <p:pic>
        <p:nvPicPr>
          <p:cNvPr id="5124" name="Picture 4" descr="C:\Users\MATTEO~1\AppData\Local\Temp\vmware-Matteo Fischetti\VMwareDnD\204263a6\Schermata 2019-03-28 alle 11.52.4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275778"/>
            <a:ext cx="3024336" cy="593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US" dirty="0" smtClean="0"/>
              <a:t>The branching procedure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763688" y="6245225"/>
            <a:ext cx="6192688" cy="47625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Bellairs</a:t>
            </a:r>
            <a:r>
              <a:rPr lang="en-US" dirty="0" smtClean="0"/>
              <a:t> Workshop on Discrete Optimization, April 12 - 19, 2019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467F2-6FF8-4F2E-A658-8241012F0C3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2" descr="C:\Users\MATTEO~1\AppData\Local\Temp\vmware-Matteo Fischetti\VMwareDnD\feb74b30\Schermata 2019-03-28 alle 11.29.3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8441" y="1078689"/>
            <a:ext cx="5387895" cy="5158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Intersection Cuts (ICs)</a:t>
            </a:r>
            <a:endParaRPr lang="it-IT" smtClean="0">
              <a:ea typeface="ＭＳ Ｐゴシック" pitchFamily="34" charset="-128"/>
            </a:endParaRPr>
          </a:p>
        </p:txBody>
      </p:sp>
      <p:sp>
        <p:nvSpPr>
          <p:cNvPr id="8195" name="Segnaposto contenuto 2"/>
          <p:cNvSpPr>
            <a:spLocks noGrp="1"/>
          </p:cNvSpPr>
          <p:nvPr>
            <p:ph idx="1"/>
          </p:nvPr>
        </p:nvSpPr>
        <p:spPr>
          <a:xfrm>
            <a:off x="250825" y="908050"/>
            <a:ext cx="8785225" cy="5218113"/>
          </a:xfrm>
        </p:spPr>
        <p:txBody>
          <a:bodyPr/>
          <a:lstStyle/>
          <a:p>
            <a:r>
              <a:rPr lang="en-US" b="1" dirty="0" smtClean="0">
                <a:ea typeface="ＭＳ Ｐゴシック" pitchFamily="34" charset="-128"/>
              </a:rPr>
              <a:t>Intersection cuts </a:t>
            </a:r>
            <a:r>
              <a:rPr lang="en-US" dirty="0" smtClean="0">
                <a:ea typeface="ＭＳ Ｐゴシック" pitchFamily="34" charset="-128"/>
              </a:rPr>
              <a:t>(</a:t>
            </a:r>
            <a:r>
              <a:rPr lang="en-US" dirty="0" err="1" smtClean="0">
                <a:ea typeface="ＭＳ Ｐゴシック" pitchFamily="34" charset="-128"/>
              </a:rPr>
              <a:t>Balas</a:t>
            </a:r>
            <a:r>
              <a:rPr lang="en-US" dirty="0" smtClean="0">
                <a:ea typeface="ＭＳ Ｐゴシック" pitchFamily="34" charset="-128"/>
              </a:rPr>
              <a:t>, 1971): a powerful tool to separate a point </a:t>
            </a:r>
            <a:r>
              <a:rPr lang="en-US" b="1" dirty="0" smtClean="0">
                <a:ea typeface="ＭＳ Ｐゴシック" pitchFamily="34" charset="-128"/>
              </a:rPr>
              <a:t>x* </a:t>
            </a:r>
            <a:r>
              <a:rPr lang="en-US" dirty="0" smtClean="0">
                <a:ea typeface="ＭＳ Ｐゴシック" pitchFamily="34" charset="-128"/>
              </a:rPr>
              <a:t>from a set </a:t>
            </a:r>
            <a:r>
              <a:rPr lang="en-US" b="1" dirty="0" smtClean="0">
                <a:ea typeface="ＭＳ Ｐゴシック" pitchFamily="34" charset="-128"/>
              </a:rPr>
              <a:t>X </a:t>
            </a:r>
            <a:r>
              <a:rPr lang="en-US" dirty="0" smtClean="0">
                <a:ea typeface="ＭＳ Ｐゴシック" pitchFamily="34" charset="-128"/>
              </a:rPr>
              <a:t>by a liner cut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All you need is (love, but also)  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a </a:t>
            </a:r>
            <a:r>
              <a:rPr lang="en-US" b="1" dirty="0" smtClean="0">
                <a:solidFill>
                  <a:srgbClr val="00B050"/>
                </a:solidFill>
                <a:ea typeface="ＭＳ Ｐゴシック" pitchFamily="34" charset="-128"/>
              </a:rPr>
              <a:t>cone</a:t>
            </a:r>
            <a:r>
              <a:rPr lang="en-US" dirty="0" smtClean="0">
                <a:ea typeface="ＭＳ Ｐゴシック" pitchFamily="34" charset="-128"/>
              </a:rPr>
              <a:t> pointed at </a:t>
            </a:r>
            <a:r>
              <a:rPr lang="en-US" b="1" dirty="0" smtClean="0">
                <a:ea typeface="ＭＳ Ｐゴシック" pitchFamily="34" charset="-128"/>
              </a:rPr>
              <a:t>x*</a:t>
            </a:r>
            <a:r>
              <a:rPr lang="en-US" dirty="0" smtClean="0">
                <a:ea typeface="ＭＳ Ｐゴシック" pitchFamily="34" charset="-128"/>
              </a:rPr>
              <a:t> containing all </a:t>
            </a:r>
            <a:r>
              <a:rPr lang="en-US" b="1" dirty="0" smtClean="0">
                <a:ea typeface="ＭＳ Ｐゴシック" pitchFamily="34" charset="-128"/>
              </a:rPr>
              <a:t>x </a:t>
            </a:r>
            <a:r>
              <a:rPr lang="el-GR" b="1" dirty="0" smtClean="0">
                <a:ea typeface="ＭＳ Ｐゴシック" pitchFamily="34" charset="-128"/>
              </a:rPr>
              <a:t>ε</a:t>
            </a:r>
            <a:r>
              <a:rPr lang="en-US" b="1" dirty="0" smtClean="0">
                <a:ea typeface="ＭＳ Ｐゴシック" pitchFamily="34" charset="-128"/>
              </a:rPr>
              <a:t> X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a 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convex set S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with x* (but no </a:t>
            </a:r>
            <a:r>
              <a:rPr lang="en-US" b="1" dirty="0" smtClean="0">
                <a:ea typeface="ＭＳ Ｐゴシック" pitchFamily="34" charset="-128"/>
              </a:rPr>
              <a:t>x </a:t>
            </a:r>
            <a:r>
              <a:rPr lang="el-GR" b="1" dirty="0" smtClean="0">
                <a:ea typeface="ＭＳ Ｐゴシック" pitchFamily="34" charset="-128"/>
              </a:rPr>
              <a:t>ε</a:t>
            </a:r>
            <a:r>
              <a:rPr lang="en-US" b="1" dirty="0" smtClean="0">
                <a:ea typeface="ＭＳ Ｐゴシック" pitchFamily="34" charset="-128"/>
              </a:rPr>
              <a:t> X</a:t>
            </a:r>
            <a:r>
              <a:rPr lang="en-US" dirty="0" smtClean="0">
                <a:ea typeface="ＭＳ Ｐゴシック" pitchFamily="34" charset="-128"/>
              </a:rPr>
              <a:t>) in its </a:t>
            </a:r>
            <a:r>
              <a:rPr lang="en-US" b="1" u="sng" dirty="0" smtClean="0">
                <a:ea typeface="ＭＳ Ｐゴシック" pitchFamily="34" charset="-128"/>
              </a:rPr>
              <a:t>interior</a:t>
            </a:r>
          </a:p>
          <a:p>
            <a:r>
              <a:rPr lang="en-US" dirty="0" smtClean="0">
                <a:ea typeface="ＭＳ Ｐゴシック" pitchFamily="34" charset="-128"/>
              </a:rPr>
              <a:t>If x* </a:t>
            </a:r>
            <a:r>
              <a:rPr lang="en-US" b="1" dirty="0" smtClean="0">
                <a:ea typeface="ＭＳ Ｐゴシック" pitchFamily="34" charset="-128"/>
              </a:rPr>
              <a:t>vertex</a:t>
            </a:r>
            <a:r>
              <a:rPr lang="en-US" dirty="0" smtClean="0">
                <a:ea typeface="ＭＳ Ｐゴシック" pitchFamily="34" charset="-128"/>
              </a:rPr>
              <a:t> of an LP relaxation, a suitable cone comes for the </a:t>
            </a:r>
            <a:r>
              <a:rPr lang="en-US" b="1" dirty="0" smtClean="0">
                <a:ea typeface="ＭＳ Ｐゴシック" pitchFamily="34" charset="-128"/>
              </a:rPr>
              <a:t>LP basis</a:t>
            </a:r>
          </a:p>
          <a:p>
            <a:pPr lvl="1"/>
            <a:endParaRPr lang="en-US" b="1" u="sng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	</a:t>
            </a:r>
          </a:p>
          <a:p>
            <a:pPr>
              <a:buFontTx/>
              <a:buNone/>
            </a:pPr>
            <a:endParaRPr lang="it-IT" i="1" dirty="0" smtClean="0">
              <a:ea typeface="ＭＳ Ｐゴシック" pitchFamily="34" charset="-128"/>
            </a:endParaRPr>
          </a:p>
          <a:p>
            <a:endParaRPr lang="en-US" i="1" dirty="0" smtClean="0">
              <a:ea typeface="ＭＳ Ｐゴシック" pitchFamily="34" charset="-128"/>
            </a:endParaRPr>
          </a:p>
          <a:p>
            <a:endParaRPr lang="it-IT" i="1" dirty="0" smtClean="0">
              <a:ea typeface="ＭＳ Ｐゴシック" pitchFamily="34" charset="-128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23850" y="6245225"/>
            <a:ext cx="7920038" cy="47625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Bellairs</a:t>
            </a:r>
            <a:r>
              <a:rPr lang="en-US" dirty="0" smtClean="0"/>
              <a:t> Workshop on Discrete Optimization, April 12 - 19, 2019</a:t>
            </a:r>
            <a:endParaRPr lang="en-US" dirty="0"/>
          </a:p>
        </p:txBody>
      </p:sp>
      <p:sp>
        <p:nvSpPr>
          <p:cNvPr id="1331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7505D-B534-4555-AE8B-141B324E04D2}" type="slidenum">
              <a:rPr lang="en-US" smtClean="0">
                <a:latin typeface="Arial" charset="0"/>
              </a:rPr>
              <a:pPr>
                <a:defRPr/>
              </a:pPr>
              <a:t>8</a:t>
            </a:fld>
            <a:endParaRPr lang="en-US" smtClean="0">
              <a:latin typeface="Arial" charset="0"/>
            </a:endParaRPr>
          </a:p>
        </p:txBody>
      </p:sp>
      <p:pic>
        <p:nvPicPr>
          <p:cNvPr id="10248" name="Picture 8" descr="C:\Users\MATTEO~1\AppData\Local\Temp\vmware-Matteo Fischetti\VMwareDnD\b650d5f6\Schermata 2015-12-28 alle 16.48.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916113"/>
            <a:ext cx="3384550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C:\Users\MATTEO~1\AppData\Local\Temp\vmware-Matteo Fischetti\VMwareDnD\fbad483f\Schermata 2015-12-28 alle 16.48.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28775"/>
            <a:ext cx="401478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576064"/>
          </a:xfrm>
        </p:spPr>
        <p:txBody>
          <a:bodyPr/>
          <a:lstStyle/>
          <a:p>
            <a:r>
              <a:rPr lang="en-US" dirty="0" smtClean="0"/>
              <a:t>Bilinear-free sets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5217443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b="1" dirty="0" smtClean="0"/>
              <a:t>Observation</a:t>
            </a:r>
            <a:r>
              <a:rPr lang="en-US" dirty="0" smtClean="0"/>
              <a:t>: given an infeasible point x*, any branching disjunction violated by x*  implicitly defines </a:t>
            </a:r>
            <a:r>
              <a:rPr lang="en-US" dirty="0" smtClean="0">
                <a:ea typeface="ＭＳ Ｐゴシック" pitchFamily="34" charset="-128"/>
              </a:rPr>
              <a:t>a 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convex set S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with x* (but no feasible x) in its </a:t>
            </a:r>
            <a:r>
              <a:rPr lang="en-US" b="1" u="sng" dirty="0" smtClean="0">
                <a:ea typeface="ＭＳ Ｐゴシック" pitchFamily="34" charset="-128"/>
              </a:rPr>
              <a:t>interior</a:t>
            </a:r>
          </a:p>
          <a:p>
            <a:pPr marL="342900" lvl="1" indent="-342900">
              <a:buNone/>
            </a:pPr>
            <a:endParaRPr lang="en-US" b="1" dirty="0" smtClean="0">
              <a:ea typeface="ＭＳ Ｐゴシック" pitchFamily="34" charset="-128"/>
            </a:endParaRPr>
          </a:p>
          <a:p>
            <a:pPr marL="342900" lvl="1" indent="-342900">
              <a:buNone/>
            </a:pPr>
            <a:r>
              <a:rPr lang="en-US" b="1" dirty="0" smtClean="0">
                <a:ea typeface="ＭＳ Ｐゴシック" pitchFamily="34" charset="-128"/>
              </a:rPr>
              <a:t>                                         </a:t>
            </a:r>
            <a:r>
              <a:rPr lang="en-US" b="1" dirty="0" smtClean="0">
                <a:ea typeface="ＭＳ Ｐゴシック" pitchFamily="34" charset="-128"/>
                <a:sym typeface="Wingdings" pitchFamily="2" charset="2"/>
              </a:rPr>
              <a:t></a:t>
            </a:r>
          </a:p>
          <a:p>
            <a:pPr marL="342900" lvl="1" indent="-342900">
              <a:buNone/>
            </a:pPr>
            <a:endParaRPr lang="en-US" b="1" dirty="0" smtClean="0">
              <a:ea typeface="ＭＳ Ｐゴシック" pitchFamily="34" charset="-128"/>
              <a:sym typeface="Wingdings" pitchFamily="2" charset="2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Thus, </a:t>
            </a:r>
            <a:r>
              <a:rPr lang="en-US" b="1" dirty="0" smtClean="0">
                <a:ea typeface="ＭＳ Ｐゴシック" pitchFamily="34" charset="-128"/>
                <a:sym typeface="Wingdings" pitchFamily="2" charset="2"/>
              </a:rPr>
              <a:t>in principle, 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one could  always generate an IC instead of branching  not always advisable because of numerical issues, slow convergence, tailing off, cut saturation, etc.  </a:t>
            </a:r>
            <a:r>
              <a:rPr lang="en-US" b="1" dirty="0" smtClean="0">
                <a:solidFill>
                  <a:srgbClr val="00B050"/>
                </a:solidFill>
                <a:ea typeface="ＭＳ Ｐゴシック" pitchFamily="34" charset="-128"/>
                <a:sym typeface="Wingdings" pitchFamily="2" charset="2"/>
              </a:rPr>
              <a:t>#</a:t>
            </a:r>
            <a:r>
              <a:rPr lang="en-US" b="1" dirty="0" err="1" smtClean="0">
                <a:solidFill>
                  <a:srgbClr val="00B050"/>
                </a:solidFill>
                <a:ea typeface="ＭＳ Ｐゴシック" pitchFamily="34" charset="-128"/>
                <a:sym typeface="Wingdings" pitchFamily="2" charset="2"/>
              </a:rPr>
              <a:t>LikeGomoryCuts</a:t>
            </a:r>
            <a:endParaRPr lang="en-US" b="1" dirty="0" smtClean="0">
              <a:solidFill>
                <a:srgbClr val="00B050"/>
              </a:solidFill>
              <a:ea typeface="ＭＳ Ｐゴシック" pitchFamily="34" charset="-128"/>
              <a:sym typeface="Wingdings" pitchFamily="2" charset="2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b="1" dirty="0" smtClean="0">
              <a:solidFill>
                <a:srgbClr val="00B050"/>
              </a:solidFill>
              <a:ea typeface="ＭＳ Ｐゴシック" pitchFamily="34" charset="-128"/>
              <a:sym typeface="Wingdings" pitchFamily="2" charset="2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  <a:ea typeface="ＭＳ Ｐゴシック" pitchFamily="34" charset="-128"/>
                <a:sym typeface="Wingdings" pitchFamily="2" charset="2"/>
              </a:rPr>
              <a:t>Candidate branching disjunctions 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(supplemented by MC cuts) are the 1- and 2-level (possibly shifted) spatial branching conditions:</a:t>
            </a:r>
          </a:p>
          <a:p>
            <a:pPr marL="342900" lvl="1" indent="-342900">
              <a:buNone/>
            </a:pPr>
            <a:endParaRPr lang="en-US" dirty="0" smtClean="0">
              <a:ea typeface="ＭＳ Ｐゴシック" pitchFamily="34" charset="-128"/>
              <a:sym typeface="Wingdings" pitchFamily="2" charset="2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b="1" dirty="0" smtClean="0">
              <a:solidFill>
                <a:srgbClr val="00B050"/>
              </a:solidFill>
              <a:ea typeface="ＭＳ Ｐゴシック" pitchFamily="34" charset="-128"/>
              <a:sym typeface="Wingdings" pitchFamily="2" charset="2"/>
            </a:endParaRPr>
          </a:p>
          <a:p>
            <a:pPr marL="342900" lvl="1" indent="-342900">
              <a:buNone/>
            </a:pPr>
            <a:endParaRPr lang="en-US" b="1" dirty="0" smtClean="0">
              <a:solidFill>
                <a:srgbClr val="00B050"/>
              </a:solidFill>
              <a:ea typeface="ＭＳ Ｐゴシック" pitchFamily="34" charset="-128"/>
              <a:sym typeface="Wingdings" pitchFamily="2" charset="2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b="1" dirty="0" smtClean="0">
              <a:ea typeface="ＭＳ Ｐゴシック" pitchFamily="34" charset="-128"/>
              <a:sym typeface="Wingdings" pitchFamily="2" charset="2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b="1" dirty="0" smtClean="0">
              <a:ea typeface="ＭＳ Ｐゴシック" pitchFamily="34" charset="-128"/>
            </a:endParaRPr>
          </a:p>
          <a:p>
            <a:endParaRPr lang="en-US" dirty="0" smtClean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67544" y="6245225"/>
            <a:ext cx="7560840" cy="47625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Bellairs</a:t>
            </a:r>
            <a:r>
              <a:rPr lang="en-US" dirty="0" smtClean="0"/>
              <a:t> Workshop on Discrete Optimization, April 12 - 19, 2019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467F2-6FF8-4F2E-A658-8241012F0C3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26" name="Picture 2" descr="C:\Users\MATTEO~1\AppData\Local\Temp\vmware-Matteo Fischetti\VMwareDnD\b1d99189\Schermata 2019-03-28 alle 16.15.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2117036" cy="1000174"/>
          </a:xfrm>
          <a:prstGeom prst="rect">
            <a:avLst/>
          </a:prstGeom>
          <a:noFill/>
        </p:spPr>
      </p:pic>
      <p:pic>
        <p:nvPicPr>
          <p:cNvPr id="1027" name="Picture 3" descr="C:\Users\MATTEO~1\AppData\Local\Temp\vmware-Matteo Fischetti\VMwareDnD\b1d99189\Schermata 2019-03-28 alle 16.15.5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9" y="2072017"/>
            <a:ext cx="4464496" cy="564895"/>
          </a:xfrm>
          <a:prstGeom prst="rect">
            <a:avLst/>
          </a:prstGeom>
          <a:noFill/>
        </p:spPr>
      </p:pic>
      <p:pic>
        <p:nvPicPr>
          <p:cNvPr id="1028" name="Picture 4" descr="C:\Users\MATTEO~1\AppData\Local\Temp\vmware-Matteo Fischetti\VMwareDnD\20582368\Schermata 2019-03-28 alle 16.23.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589240"/>
            <a:ext cx="8522148" cy="648072"/>
          </a:xfrm>
          <a:prstGeom prst="rect">
            <a:avLst/>
          </a:prstGeom>
          <a:noFill/>
        </p:spPr>
      </p:pic>
      <p:pic>
        <p:nvPicPr>
          <p:cNvPr id="1031" name="Picture 7" descr="C:\Users\MATTEO~1\AppData\Local\Temp\vmware-Matteo Fischetti\VMwareDnD\20d02af1\Schermata 2019-03-28 alle 16.23.0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5057566"/>
            <a:ext cx="2448272" cy="603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10419</TotalTime>
  <Words>813</Words>
  <Application>Microsoft Office PowerPoint</Application>
  <PresentationFormat>Presentazione su schermo (4:3)</PresentationFormat>
  <Paragraphs>199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Struttura predefinita</vt:lpstr>
      <vt:lpstr>Intersection Cuts  from Bilinear Disjunctions </vt:lpstr>
      <vt:lpstr>Non-convex MIQP</vt:lpstr>
      <vt:lpstr>MIQP as a MILP with bilinear eq.s</vt:lpstr>
      <vt:lpstr>McCormick inequalities</vt:lpstr>
      <vt:lpstr>Spatial branching</vt:lpstr>
      <vt:lpstr>A new branching rule</vt:lpstr>
      <vt:lpstr>The branching procedure</vt:lpstr>
      <vt:lpstr>Intersection Cuts (ICs)</vt:lpstr>
      <vt:lpstr>Bilinear-free sets</vt:lpstr>
      <vt:lpstr>IC separation issues</vt:lpstr>
      <vt:lpstr>Numerically safe ICs</vt:lpstr>
      <vt:lpstr>B&amp;C implementation</vt:lpstr>
      <vt:lpstr>Computational analysis</vt:lpstr>
      <vt:lpstr>Results</vt:lpstr>
      <vt:lpstr>More statistics</vt:lpstr>
      <vt:lpstr>ICs can make a difference</vt:lpstr>
      <vt:lpstr>Thanks for your attention!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-</dc:creator>
  <cp:lastModifiedBy>Utente Windows</cp:lastModifiedBy>
  <cp:revision>664</cp:revision>
  <dcterms:created xsi:type="dcterms:W3CDTF">2009-11-25T09:39:00Z</dcterms:created>
  <dcterms:modified xsi:type="dcterms:W3CDTF">2019-03-29T10:54:30Z</dcterms:modified>
</cp:coreProperties>
</file>