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4" r:id="rId2"/>
    <p:sldId id="344" r:id="rId3"/>
    <p:sldId id="345" r:id="rId4"/>
    <p:sldId id="346" r:id="rId5"/>
    <p:sldId id="347" r:id="rId6"/>
    <p:sldId id="371" r:id="rId7"/>
    <p:sldId id="357" r:id="rId8"/>
    <p:sldId id="366" r:id="rId9"/>
    <p:sldId id="364" r:id="rId10"/>
    <p:sldId id="373" r:id="rId11"/>
    <p:sldId id="348" r:id="rId12"/>
    <p:sldId id="351" r:id="rId13"/>
    <p:sldId id="367" r:id="rId14"/>
    <p:sldId id="375" r:id="rId15"/>
    <p:sldId id="368" r:id="rId16"/>
    <p:sldId id="271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0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A00897-3FD3-4F3E-A9FC-E6C8797993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2B875-2192-407F-90B6-22B581FF114F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ODS 2019, Genova, September 4-7,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68F0-0A3D-4F87-BAE9-8C0476D629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ODS 2019, Genova, September 4-7,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7F2-6FF8-4F2E-A658-8241012F0C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aaaaa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aaaaa</a:t>
            </a:r>
          </a:p>
          <a:p>
            <a:pPr lvl="1"/>
            <a:r>
              <a:rPr lang="en-US" smtClean="0"/>
              <a:t>bbbb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a-DK" smtClean="0"/>
              <a:t>ODS 2019, Genova, September 4-7, 2019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4AD532-555C-4D74-9323-163FE309FC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7920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Intersection Cuts for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Quadratic Mixed-Integer Optimization</a:t>
            </a:r>
            <a:br>
              <a:rPr lang="en-US" dirty="0" smtClean="0">
                <a:ea typeface="ＭＳ Ｐゴシック" pitchFamily="34" charset="-128"/>
              </a:rPr>
            </a:b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205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6064A-D417-4E43-AB25-214899A5F6F9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827584" y="1628800"/>
            <a:ext cx="7272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dirty="0" err="1"/>
              <a:t>Matteo</a:t>
            </a:r>
            <a:r>
              <a:rPr lang="en-US" dirty="0"/>
              <a:t> </a:t>
            </a:r>
            <a:r>
              <a:rPr lang="en-US" dirty="0" err="1"/>
              <a:t>Fischetti</a:t>
            </a:r>
            <a:r>
              <a:rPr lang="en-US" dirty="0"/>
              <a:t>, University of </a:t>
            </a:r>
            <a:r>
              <a:rPr lang="en-US" dirty="0" err="1" smtClean="0"/>
              <a:t>Padova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Michele </a:t>
            </a:r>
            <a:r>
              <a:rPr lang="en-US" dirty="0" err="1" smtClean="0"/>
              <a:t>Monaci</a:t>
            </a:r>
            <a:r>
              <a:rPr lang="en-US" dirty="0" smtClean="0"/>
              <a:t>, University of Bologna</a:t>
            </a:r>
            <a:endParaRPr lang="en-US" dirty="0"/>
          </a:p>
          <a:p>
            <a:pPr algn="ctr"/>
            <a:endParaRPr lang="en-US" b="1" dirty="0"/>
          </a:p>
        </p:txBody>
      </p:sp>
      <p:pic>
        <p:nvPicPr>
          <p:cNvPr id="1026" name="Picture 2" descr="C:\Users\MATTEO~1\AppData\Local\Temp\vmware-Matteo Fischetti\VMwareDnD\23d769e0\Schermata 2019-09-01 alle 08.44.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45048"/>
            <a:ext cx="4517349" cy="336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Numerically safe ICs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403648" y="6245225"/>
            <a:ext cx="5976664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2150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8E860D-01DB-49CD-859B-73AA5543F7BB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pic>
        <p:nvPicPr>
          <p:cNvPr id="21512" name="Picture 8" descr="C:\Users\MATTEO~1\AppData\Local\Temp\vmware-Matteo Fischetti\VMwareDnD\e5362528\Schermata 2017-08-31 alle 21.27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71135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95288" y="981075"/>
            <a:ext cx="84978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 </a:t>
            </a:r>
            <a:r>
              <a:rPr lang="en-US" sz="2000" b="1"/>
              <a:t>single</a:t>
            </a:r>
            <a:r>
              <a:rPr lang="en-US" sz="2000"/>
              <a:t> valid inequality can be obtained by </a:t>
            </a:r>
          </a:p>
          <a:p>
            <a:r>
              <a:rPr lang="en-US" sz="2000"/>
              <a:t>taking, for each variable, the worst LHS </a:t>
            </a:r>
          </a:p>
          <a:p>
            <a:r>
              <a:rPr lang="en-US" sz="2000"/>
              <a:t>Coefficient (and RHS) in each disjunction </a:t>
            </a:r>
          </a:p>
          <a:p>
            <a:endParaRPr lang="en-US" sz="2000" b="1"/>
          </a:p>
          <a:p>
            <a:r>
              <a:rPr lang="en-US" sz="2000"/>
              <a:t>To be applied to a</a:t>
            </a:r>
            <a:r>
              <a:rPr lang="en-US" sz="2000" b="1"/>
              <a:t> reduced form </a:t>
            </a:r>
            <a:r>
              <a:rPr lang="en-US" sz="2000"/>
              <a:t>of each </a:t>
            </a:r>
          </a:p>
          <a:p>
            <a:r>
              <a:rPr lang="en-US" sz="2000"/>
              <a:t>disjunction where the coefficient of all basic </a:t>
            </a:r>
          </a:p>
          <a:p>
            <a:r>
              <a:rPr lang="en-US" sz="2000"/>
              <a:t>variables is zero (kind of LP reduced costs)</a:t>
            </a:r>
            <a:endParaRPr lang="it-IT" sz="2000"/>
          </a:p>
        </p:txBody>
      </p:sp>
      <p:pic>
        <p:nvPicPr>
          <p:cNvPr id="10" name="Picture 3" descr="C:\Users\MATTEO~1\AppData\Local\Temp\vmware-Matteo Fischetti\VMwareDnD\abe2adbb\Schermata 2017-01-14 alle 16.40.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17513"/>
            <a:ext cx="1549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MATTEO~1\AppData\Local\Temp\vmware-Matteo Fischetti\VMwareDnD\39400a32\Schermata 2017-08-31 alle 21.42.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290638"/>
            <a:ext cx="16573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MATTEO~1\AppData\Local\Temp\vmware-Matteo Fischetti\VMwareDnD\39400a32\Schermata 2017-08-31 alle 21.42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925" y="2317750"/>
            <a:ext cx="1409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507413" cy="5762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B&amp;C implementation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836712"/>
            <a:ext cx="9036050" cy="528945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Implementation using</a:t>
            </a:r>
            <a:r>
              <a:rPr lang="en-US" b="1" dirty="0" smtClean="0">
                <a:ea typeface="ＭＳ Ｐゴシック" pitchFamily="34" charset="-128"/>
              </a:rPr>
              <a:t> IBM ILOG </a:t>
            </a:r>
            <a:r>
              <a:rPr lang="en-US" b="1" dirty="0" err="1" smtClean="0">
                <a:ea typeface="ＭＳ Ｐゴシック" pitchFamily="34" charset="-128"/>
              </a:rPr>
              <a:t>Cplex</a:t>
            </a:r>
            <a:r>
              <a:rPr lang="en-US" b="1" dirty="0" smtClean="0">
                <a:ea typeface="ＭＳ Ｐゴシック" pitchFamily="34" charset="-128"/>
              </a:rPr>
              <a:t> 12.8 </a:t>
            </a:r>
            <a:r>
              <a:rPr lang="en-US" dirty="0" smtClean="0">
                <a:ea typeface="ＭＳ Ｐゴシック" pitchFamily="34" charset="-128"/>
              </a:rPr>
              <a:t>using callbacks: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Lazy constraint callback</a:t>
            </a:r>
            <a:r>
              <a:rPr lang="en-US" sz="1800" dirty="0" smtClean="0">
                <a:ea typeface="ＭＳ Ｐゴシック" pitchFamily="34" charset="-128"/>
              </a:rPr>
              <a:t>: separation of MC inequalities for integer </a:t>
            </a:r>
            <a:r>
              <a:rPr lang="en-US" sz="1800" dirty="0" err="1" smtClean="0">
                <a:ea typeface="ＭＳ Ｐゴシック" pitchFamily="34" charset="-128"/>
              </a:rPr>
              <a:t>sol.s</a:t>
            </a:r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err="1" smtClean="0">
                <a:ea typeface="ＭＳ Ｐゴシック" pitchFamily="34" charset="-128"/>
              </a:rPr>
              <a:t>Usercut</a:t>
            </a:r>
            <a:r>
              <a:rPr lang="en-US" sz="1800" b="1" dirty="0" smtClean="0">
                <a:ea typeface="ＭＳ Ｐゴシック" pitchFamily="34" charset="-128"/>
              </a:rPr>
              <a:t> callback</a:t>
            </a:r>
            <a:r>
              <a:rPr lang="en-US" sz="1800" dirty="0" smtClean="0">
                <a:ea typeface="ＭＳ Ｐゴシック" pitchFamily="34" charset="-128"/>
              </a:rPr>
              <a:t>: </a:t>
            </a:r>
            <a:r>
              <a:rPr lang="en-US" sz="1800" dirty="0" smtClean="0">
                <a:ea typeface="ＭＳ Ｐゴシック" pitchFamily="34" charset="-128"/>
              </a:rPr>
              <a:t>separation of fractional </a:t>
            </a:r>
            <a:r>
              <a:rPr lang="en-US" sz="1800" dirty="0" err="1" smtClean="0">
                <a:ea typeface="ＭＳ Ｐゴシック" pitchFamily="34" charset="-128"/>
              </a:rPr>
              <a:t>sol.s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1800" dirty="0" smtClean="0">
                <a:ea typeface="ＭＳ Ｐゴシック" pitchFamily="34" charset="-128"/>
              </a:rPr>
              <a:t>not mandatory (and </a:t>
            </a:r>
            <a:r>
              <a:rPr lang="en-US" sz="1800" dirty="0" smtClean="0">
                <a:ea typeface="ＭＳ Ｐゴシック" pitchFamily="34" charset="-128"/>
              </a:rPr>
              <a:t>sometimes </a:t>
            </a:r>
            <a:r>
              <a:rPr lang="en-US" sz="1800" dirty="0" smtClean="0">
                <a:ea typeface="ＭＳ Ｐゴシック" pitchFamily="34" charset="-128"/>
              </a:rPr>
              <a:t>even detrimental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Branch callback: </a:t>
            </a:r>
            <a:r>
              <a:rPr lang="en-US" sz="1800" dirty="0" smtClean="0">
                <a:ea typeface="ＭＳ Ｐゴシック" pitchFamily="34" charset="-128"/>
              </a:rPr>
              <a:t>spatial </a:t>
            </a:r>
            <a:r>
              <a:rPr lang="en-US" sz="1800" dirty="0" smtClean="0">
                <a:ea typeface="ＭＳ Ｐゴシック" pitchFamily="34" charset="-128"/>
              </a:rPr>
              <a:t>branching </a:t>
            </a:r>
            <a:r>
              <a:rPr lang="en-US" sz="1800" dirty="0" smtClean="0">
                <a:ea typeface="ＭＳ Ｐゴシック" pitchFamily="34" charset="-128"/>
              </a:rPr>
              <a:t>(in a new variants)</a:t>
            </a:r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1800" i="1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Incumbent callback</a:t>
            </a:r>
            <a:r>
              <a:rPr lang="en-US" sz="1800" dirty="0" smtClean="0">
                <a:ea typeface="ＭＳ Ｐゴシック" pitchFamily="34" charset="-128"/>
              </a:rPr>
              <a:t>: very-last resort to kill a bilinear-infeasible integer solution (when everything else fails e.g. because of tolerances)</a:t>
            </a:r>
          </a:p>
          <a:p>
            <a:pPr lvl="1"/>
            <a:endParaRPr lang="en-US" sz="1800" b="1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MILP heuristics</a:t>
            </a:r>
            <a:r>
              <a:rPr lang="en-US" sz="1800" dirty="0" smtClean="0">
                <a:ea typeface="ＭＳ Ｐゴシック" pitchFamily="34" charset="-128"/>
              </a:rPr>
              <a:t> (kindly provided by the MILP solver): active at their default level</a:t>
            </a:r>
          </a:p>
          <a:p>
            <a:pPr lvl="1"/>
            <a:endParaRPr lang="en-US" sz="1800" b="1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MIQP-specific heuristics</a:t>
            </a:r>
            <a:r>
              <a:rPr lang="en-US" sz="1800" dirty="0" smtClean="0">
                <a:ea typeface="ＭＳ Ｐゴシック" pitchFamily="34" charset="-128"/>
              </a:rPr>
              <a:t>: </a:t>
            </a:r>
            <a:r>
              <a:rPr lang="en-US" sz="1800" dirty="0" smtClean="0">
                <a:ea typeface="ＭＳ Ｐゴシック" pitchFamily="34" charset="-128"/>
              </a:rPr>
              <a:t>could </a:t>
            </a:r>
            <a:r>
              <a:rPr lang="en-US" sz="1800" smtClean="0">
                <a:ea typeface="ＭＳ Ｐゴシック" pitchFamily="34" charset="-128"/>
              </a:rPr>
              <a:t>be very useful</a:t>
            </a:r>
            <a:r>
              <a:rPr lang="en-US" sz="1800" dirty="0" smtClean="0">
                <a:ea typeface="ＭＳ Ｐゴシック" pitchFamily="34" charset="-128"/>
              </a:rPr>
              <a:t>, but not </a:t>
            </a:r>
            <a:r>
              <a:rPr lang="en-US" sz="1800" dirty="0" smtClean="0">
                <a:ea typeface="ＭＳ Ｐゴシック" pitchFamily="34" charset="-128"/>
              </a:rPr>
              <a:t>implemented yet 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272808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638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3CBD7-1F64-4B7C-BE4B-C6F610866806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Computational analysis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052736"/>
            <a:ext cx="8686800" cy="5073427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Three</a:t>
            </a:r>
            <a:r>
              <a:rPr lang="en-US" dirty="0" smtClean="0">
                <a:ea typeface="ＭＳ Ｐゴシック" pitchFamily="34" charset="-128"/>
              </a:rPr>
              <a:t> algorithms under comparison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ea typeface="ＭＳ Ｐゴシック" pitchFamily="34" charset="-128"/>
              </a:rPr>
              <a:t>SCIP</a:t>
            </a:r>
            <a:r>
              <a:rPr lang="en-US" dirty="0" smtClean="0">
                <a:ea typeface="ＭＳ Ｐゴシック" pitchFamily="34" charset="-128"/>
              </a:rPr>
              <a:t>: the general-purpose solver SCIP (</a:t>
            </a:r>
            <a:r>
              <a:rPr lang="en-US" dirty="0" err="1" smtClean="0">
                <a:ea typeface="ＭＳ Ｐゴシック" pitchFamily="34" charset="-128"/>
              </a:rPr>
              <a:t>vers</a:t>
            </a:r>
            <a:r>
              <a:rPr lang="en-US" dirty="0" smtClean="0">
                <a:ea typeface="ＭＳ Ｐゴシック" pitchFamily="34" charset="-128"/>
              </a:rPr>
              <a:t>. 5.0.1 using CPLEX 12.8 as LP solver + IPOPT 3.12.9 as nonlinear solver)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ea typeface="ＭＳ Ｐゴシック" pitchFamily="34" charset="-128"/>
              </a:rPr>
              <a:t>basic</a:t>
            </a:r>
            <a:r>
              <a:rPr lang="en-US" dirty="0" smtClean="0">
                <a:ea typeface="ＭＳ Ｐゴシック" pitchFamily="34" charset="-128"/>
              </a:rPr>
              <a:t>: our branch-and-cut algorithm </a:t>
            </a:r>
            <a:r>
              <a:rPr lang="en-US" u="sng" dirty="0" smtClean="0">
                <a:ea typeface="ＭＳ Ｐゴシック" pitchFamily="34" charset="-128"/>
              </a:rPr>
              <a:t>without</a:t>
            </a:r>
            <a:r>
              <a:rPr lang="en-US" dirty="0" smtClean="0">
                <a:ea typeface="ＭＳ Ｐゴシック" pitchFamily="34" charset="-128"/>
              </a:rPr>
              <a:t> intersection cuts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ea typeface="ＭＳ Ｐゴシック" pitchFamily="34" charset="-128"/>
              </a:rPr>
              <a:t>with-IC</a:t>
            </a:r>
            <a:r>
              <a:rPr lang="en-US" dirty="0" smtClean="0">
                <a:ea typeface="ＭＳ Ｐゴシック" pitchFamily="34" charset="-128"/>
              </a:rPr>
              <a:t>: intersection cuts separated at each node where the LP solution is integral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Single-thread runs (parallel runs not allowed in SCIP) with a time limit of </a:t>
            </a:r>
            <a:r>
              <a:rPr lang="en-US" b="1" dirty="0" smtClean="0">
                <a:ea typeface="ＭＳ Ｐゴシック" pitchFamily="34" charset="-128"/>
              </a:rPr>
              <a:t>1 hour </a:t>
            </a:r>
            <a:r>
              <a:rPr lang="en-US" dirty="0" smtClean="0">
                <a:ea typeface="ＭＳ Ｐゴシック" pitchFamily="34" charset="-128"/>
              </a:rPr>
              <a:t>on a standard PC Intel @ 3.10 GHz with 16 GB ram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err="1" smtClean="0">
                <a:ea typeface="ＭＳ Ｐゴシック" pitchFamily="34" charset="-128"/>
              </a:rPr>
              <a:t>Testbed</a:t>
            </a:r>
            <a:r>
              <a:rPr lang="en-US" dirty="0" smtClean="0">
                <a:ea typeface="ＭＳ Ｐゴシック" pitchFamily="34" charset="-128"/>
              </a:rPr>
              <a:t>: all quadratic instances in </a:t>
            </a:r>
            <a:r>
              <a:rPr lang="en-US" b="1" dirty="0" err="1" smtClean="0">
                <a:ea typeface="ＭＳ Ｐゴシック" pitchFamily="34" charset="-128"/>
              </a:rPr>
              <a:t>MINLPlib</a:t>
            </a:r>
            <a:r>
              <a:rPr lang="en-US" dirty="0" smtClean="0">
                <a:ea typeface="ＭＳ Ｐゴシック" pitchFamily="34" charset="-128"/>
              </a:rPr>
              <a:t> (700+ instances) …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… but some instances removed as root LP was </a:t>
            </a:r>
            <a:r>
              <a:rPr lang="en-US" b="1" dirty="0" smtClean="0">
                <a:ea typeface="ＭＳ Ｐゴシック" pitchFamily="34" charset="-128"/>
              </a:rPr>
              <a:t>unbounded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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620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instances left,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408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of which solved by all methods in 1 hour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741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FCC2-081B-41F0-96DA-D8FD1CFF5267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5544616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C:\Users\MATTEO~1\AppData\Local\Temp\vmware-Matteo Fischetti\VMwareDnD\ef2a770b\Schermata 2019-09-01 alle 08.52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72" y="765057"/>
            <a:ext cx="7969876" cy="554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without small instances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67744" y="6245225"/>
            <a:ext cx="4392488" cy="47625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ODS 2019, Genova, September 4-7,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1" name="Picture 3" descr="C:\Users\MATTEO~1\AppData\Local\Temp\vmware-Matteo Fischetti\VMwareDnD\a0deecd1\Schermata 2019-09-01 alle 08.54.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01122"/>
            <a:ext cx="9001000" cy="4160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can make a difference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5832648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 descr="C:\Users\MATTEO~1\AppData\Local\Temp\vmware-Matteo Fischetti\VMwareDnD\304b53d1\Schermata 2019-03-28 alle 11.28.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870" y="1628800"/>
            <a:ext cx="908236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Thanks for your attention!</a:t>
            </a: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8" y="2636838"/>
            <a:ext cx="8291512" cy="4713287"/>
          </a:xfrm>
        </p:spPr>
        <p:txBody>
          <a:bodyPr/>
          <a:lstStyle/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	</a:t>
            </a:r>
            <a:r>
              <a:rPr lang="it-IT" sz="1600" smtClean="0">
                <a:ea typeface="ＭＳ Ｐゴシック" pitchFamily="34" charset="-128"/>
              </a:rPr>
              <a:t>.</a:t>
            </a:r>
            <a:r>
              <a:rPr lang="en-US" sz="1600" smtClean="0">
                <a:ea typeface="ＭＳ Ｐゴシック" pitchFamily="34" charset="-128"/>
              </a:rPr>
              <a:t>						</a:t>
            </a:r>
          </a:p>
          <a:p>
            <a:pPr algn="ctr">
              <a:buFontTx/>
              <a:buNone/>
            </a:pPr>
            <a:r>
              <a:rPr lang="en-US" sz="1800" b="1" smtClean="0">
                <a:ea typeface="ＭＳ Ｐゴシック" pitchFamily="34" charset="-128"/>
              </a:rPr>
              <a:t>					</a:t>
            </a:r>
          </a:p>
          <a:p>
            <a:pPr lvl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  <a:p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99592" y="6245225"/>
            <a:ext cx="7201421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946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C8BD1-848B-4598-958C-95A69C52114B}" type="slidenum">
              <a:rPr lang="en-US" smtClean="0">
                <a:latin typeface="Arial" charset="0"/>
              </a:rPr>
              <a:pPr>
                <a:defRPr/>
              </a:pPr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850" y="692696"/>
            <a:ext cx="8820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600" dirty="0" smtClean="0"/>
              <a:t>	Paper available at     </a:t>
            </a:r>
            <a:r>
              <a:rPr lang="en-US" dirty="0" smtClean="0"/>
              <a:t>	</a:t>
            </a:r>
            <a:r>
              <a:rPr lang="en-US" sz="1600" dirty="0" smtClean="0">
                <a:hlinkClick r:id="rId2"/>
              </a:rPr>
              <a:t>http://www.dei.unipd.it/~fisch/papers/</a:t>
            </a:r>
          </a:p>
          <a:p>
            <a:endParaRPr lang="en-US" sz="1600" dirty="0" smtClean="0"/>
          </a:p>
          <a:p>
            <a:r>
              <a:rPr lang="en-US" sz="1600" dirty="0" smtClean="0"/>
              <a:t>	Slides available at     	</a:t>
            </a:r>
            <a:r>
              <a:rPr lang="en-US" sz="1600" dirty="0" smtClean="0">
                <a:hlinkClick r:id="rId2"/>
              </a:rPr>
              <a:t>http://www.dei.unipd.it/~fisch/papers/slides/</a:t>
            </a:r>
            <a:endParaRPr lang="en-US" sz="1600" dirty="0" smtClean="0"/>
          </a:p>
          <a:p>
            <a:r>
              <a:rPr lang="it-IT" sz="1600" dirty="0"/>
              <a:t>	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C:\Users\MATTEO~1\AppData\Local\Temp\vmware-Matteo Fischetti\VMwareDnD\efaa760b\Schermata 2019-09-01 alle 08.57.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932" y="2132856"/>
            <a:ext cx="470832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484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Non-convex MIQP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908050"/>
            <a:ext cx="8640763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Goal: implement a Mixed-Integer (non-convex) Quadratic solver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Two approaches: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1. start with a continuous QP solver and add enumeration on top of it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implement B&amp;B</a:t>
            </a:r>
            <a:r>
              <a:rPr lang="en-US" dirty="0" smtClean="0">
                <a:ea typeface="ＭＳ Ｐゴシック" pitchFamily="34" charset="-128"/>
              </a:rPr>
              <a:t> to handle integer </a:t>
            </a:r>
            <a:r>
              <a:rPr lang="en-US" dirty="0" err="1" smtClean="0">
                <a:ea typeface="ＭＳ Ｐゴシック" pitchFamily="34" charset="-128"/>
              </a:rPr>
              <a:t>var.s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2. start with a MILP solvers (B&amp;C) and customize it to handle the non-convex quadratic terms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add McCormick &amp; spatial branching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PROS: …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CONS: …</a:t>
            </a:r>
          </a:p>
          <a:p>
            <a:pPr lvl="1">
              <a:buFontTx/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smtClean="0">
                <a:ea typeface="ＭＳ Ｐゴシック" pitchFamily="34" charset="-128"/>
                <a:cs typeface="ＭＳ Ｐゴシック" charset="0"/>
                <a:sym typeface="Wingdings" pitchFamily="2" charset="2"/>
              </a:rPr>
              <a:t>This talk goes for 2.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</a:t>
            </a:r>
          </a:p>
          <a:p>
            <a:pPr lvl="1"/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ODS 2019, Genova, September 4-7, 2019</a:t>
            </a:r>
            <a:endParaRPr lang="en-US" dirty="0"/>
          </a:p>
        </p:txBody>
      </p:sp>
      <p:sp>
        <p:nvSpPr>
          <p:cNvPr id="1229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0530-2988-4672-8D25-4B6C584AD543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MIQP as a MILP with bilinear </a:t>
            </a:r>
            <a:r>
              <a:rPr lang="en-US" dirty="0" err="1" smtClean="0">
                <a:ea typeface="ＭＳ Ｐゴシック" pitchFamily="34" charset="-128"/>
              </a:rPr>
              <a:t>eq.s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fully-general MIQP of interest reads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	and can be restated as 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9512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AE61-751B-43BB-AFB0-EC0CFB4B7533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pic>
        <p:nvPicPr>
          <p:cNvPr id="30722" name="Picture 2" descr="C:\Users\MATTEO~1\AppData\Local\Temp\vmware-Matteo Fischetti\VMwareDnD\02970d7b\Schermata 2018-06-24 alle 17.23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46085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MATTEO~1\AppData\Local\Temp\vmware-Matteo Fischetti\VMwareDnD\02970d7b\Schermata 2018-06-24 alle 17.23.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825" y="1557338"/>
            <a:ext cx="45767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McCormick inequalities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4670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 simplify notation, rewrite the generic bilevel eq.                         as: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Obviously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 					      </a:t>
            </a:r>
            <a:r>
              <a:rPr lang="en-US" sz="2400" smtClean="0">
                <a:ea typeface="ＭＳ Ｐゴシック" pitchFamily="34" charset="-128"/>
                <a:sym typeface="Wingdings" pitchFamily="2" charset="2"/>
              </a:rPr>
              <a:t>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  <a:sym typeface="Wingdings" pitchFamily="2" charset="2"/>
              </a:rPr>
              <a:t>			    (just replace </a:t>
            </a:r>
            <a:r>
              <a:rPr lang="en-US" i="1" smtClean="0">
                <a:ea typeface="ＭＳ Ｐゴシック" pitchFamily="34" charset="-128"/>
                <a:sym typeface="Wingdings" pitchFamily="2" charset="2"/>
              </a:rPr>
              <a:t>xy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by </a:t>
            </a:r>
            <a:r>
              <a:rPr lang="en-US" i="1" smtClean="0">
                <a:ea typeface="ＭＳ Ｐゴシック" pitchFamily="34" charset="-128"/>
                <a:sym typeface="Wingdings" pitchFamily="2" charset="2"/>
              </a:rPr>
              <a:t>z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in the products on the left)</a:t>
            </a:r>
            <a:endParaRPr lang="en-US" smtClean="0">
              <a:ea typeface="ＭＳ Ｐゴシック" pitchFamily="34" charset="-128"/>
            </a:endParaRPr>
          </a:p>
          <a:p>
            <a:pPr lvl="4">
              <a:buFontTx/>
              <a:buNone/>
            </a:pPr>
            <a:r>
              <a:rPr lang="en-US" sz="1600" smtClean="0">
                <a:ea typeface="ＭＳ Ｐゴシック" pitchFamily="34" charset="-128"/>
                <a:sym typeface="Wingdings" pitchFamily="2" charset="2"/>
              </a:rPr>
              <a:t>     </a:t>
            </a:r>
            <a:endParaRPr lang="en-US" sz="16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Note: </a:t>
            </a:r>
            <a:r>
              <a:rPr lang="en-US" i="1" smtClean="0">
                <a:ea typeface="ＭＳ Ｐゴシック" pitchFamily="34" charset="-128"/>
              </a:rPr>
              <a:t>mc1) </a:t>
            </a:r>
            <a:r>
              <a:rPr lang="en-US" smtClean="0">
                <a:ea typeface="ＭＳ Ｐゴシック" pitchFamily="34" charset="-128"/>
              </a:rPr>
              <a:t>and </a:t>
            </a:r>
            <a:r>
              <a:rPr lang="en-US" i="1" smtClean="0">
                <a:ea typeface="ＭＳ Ｐゴシック" pitchFamily="34" charset="-128"/>
              </a:rPr>
              <a:t>mc2) </a:t>
            </a:r>
            <a:r>
              <a:rPr lang="en-US" smtClean="0">
                <a:ea typeface="ＭＳ Ｐゴシック" pitchFamily="34" charset="-128"/>
              </a:rPr>
              <a:t>can be improved in case </a:t>
            </a:r>
            <a:r>
              <a:rPr lang="en-US" i="1" smtClean="0">
                <a:ea typeface="ＭＳ Ｐゴシック" pitchFamily="34" charset="-128"/>
              </a:rPr>
              <a:t>x=y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gradients cuts</a:t>
            </a:r>
            <a:endParaRPr lang="it-IT" b="1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434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77E6-8C1E-4F80-80E1-E46C56AFE624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pic>
        <p:nvPicPr>
          <p:cNvPr id="31749" name="Picture 5" descr="C:\Users\MATTEO~1\AppData\Local\Temp\vmware-Matteo Fischetti\VMwareDnD\5de0afe5\Schermata 2018-06-24 alle 17.28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628775"/>
            <a:ext cx="15843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C:\Users\MATTEO~1\AppData\Local\Temp\vmware-Matteo Fischetti\VMwareDnD\109c332f\Schermata 2018-06-24 alle 17.33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0475"/>
            <a:ext cx="15843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C:\Users\MATTEO~1\AppData\Local\Temp\vmware-Matteo Fischetti\VMwareDnD\cce11c85\Schermata 2018-06-24 alle 17.29.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2781300"/>
            <a:ext cx="22764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C:\Users\MATTEO~1\AppData\Local\Temp\vmware-Matteo Fischetti\VMwareDnD\81168152\Schermata 2018-06-24 alle 17.29.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2781300"/>
            <a:ext cx="3265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C:\Users\MATTEO~1\AppData\Local\Temp\vmware-Matteo Fischetti\VMwareDnD\cc611d85\Schermata 2018-06-24 alle 17.39.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373688"/>
            <a:ext cx="4751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Spatial branching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765175"/>
            <a:ext cx="8435975" cy="54324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McCormick inequalities are not perfect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 they are tight only when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x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and/or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y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    are at their lower/upper bound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dirty="0" smtClean="0">
                <a:ea typeface="ＭＳ Ｐゴシック" pitchFamily="34" charset="-128"/>
              </a:rPr>
              <a:t>at some B&amp;C nodes, it may happen that the current (fractional or integer) solution satisfies </a:t>
            </a:r>
            <a:r>
              <a:rPr lang="en-US" b="1" dirty="0" smtClean="0">
                <a:ea typeface="ＭＳ Ｐゴシック" pitchFamily="34" charset="-128"/>
              </a:rPr>
              <a:t>all</a:t>
            </a:r>
            <a:r>
              <a:rPr lang="en-US" dirty="0" smtClean="0">
                <a:ea typeface="ＭＳ Ｐゴシック" pitchFamily="34" charset="-128"/>
              </a:rPr>
              <a:t> MC inequalities but some bilinear </a:t>
            </a:r>
            <a:r>
              <a:rPr lang="en-US" dirty="0" err="1" smtClean="0">
                <a:ea typeface="ＭＳ Ｐゴシック" pitchFamily="34" charset="-128"/>
              </a:rPr>
              <a:t>eq.s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i="1" dirty="0" smtClean="0">
                <a:ea typeface="ＭＳ Ｐゴシック" pitchFamily="34" charset="-128"/>
              </a:rPr>
              <a:t>	z = </a:t>
            </a:r>
            <a:r>
              <a:rPr lang="en-US" i="1" dirty="0" err="1" smtClean="0">
                <a:ea typeface="ＭＳ Ｐゴシック" pitchFamily="34" charset="-128"/>
              </a:rPr>
              <a:t>xy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are still violated  (we call this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#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bilinear_infeasibility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 we need a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bilinear-specific branching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(the usual MILP branching on integrality does not work if all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var.s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are integer already) 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Standard Spatial Branching</a:t>
            </a:r>
            <a:r>
              <a:rPr lang="en-US" dirty="0" smtClean="0">
                <a:ea typeface="ＭＳ Ｐゴシック" pitchFamily="34" charset="-128"/>
              </a:rPr>
              <a:t>: if </a:t>
            </a:r>
            <a:r>
              <a:rPr lang="en-US" i="1" dirty="0" smtClean="0">
                <a:ea typeface="ＭＳ Ｐゴシック" pitchFamily="34" charset="-128"/>
              </a:rPr>
              <a:t>z* = x* y* </a:t>
            </a:r>
            <a:r>
              <a:rPr lang="en-US" dirty="0" smtClean="0">
                <a:ea typeface="ＭＳ Ｐゴシック" pitchFamily="34" charset="-128"/>
              </a:rPr>
              <a:t>is violated, branch on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	   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(x ≤ x*) OR (x ≥ x*)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to make the upper (resp. lower) bound on </a:t>
            </a:r>
            <a:r>
              <a:rPr lang="en-US" i="1" dirty="0" smtClean="0">
                <a:ea typeface="ＭＳ Ｐゴシック" pitchFamily="34" charset="-128"/>
              </a:rPr>
              <a:t>x</a:t>
            </a:r>
            <a:r>
              <a:rPr lang="en-US" dirty="0" smtClean="0">
                <a:ea typeface="ＭＳ Ｐゴシック" pitchFamily="34" charset="-128"/>
              </a:rPr>
              <a:t> tight at the left  (resp.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right) child node – thus improving the corresponding MC inequality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7848872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536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07F7D-9DC8-4972-A24F-917E0AF5F8FD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  <p:pic>
        <p:nvPicPr>
          <p:cNvPr id="6" name="Picture 10" descr="C:\Users\MATTEO~1\AppData\Local\Temp\vmware-Matteo Fischetti\VMwareDnD\cce11c85\Schermata 2018-06-24 alle 17.29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20478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dirty="0" smtClean="0"/>
              <a:t>A new branching rule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Shifted Spatial Branching</a:t>
            </a:r>
            <a:r>
              <a:rPr lang="en-US" dirty="0" smtClean="0">
                <a:ea typeface="ＭＳ Ｐゴシック" pitchFamily="34" charset="-128"/>
              </a:rPr>
              <a:t>:  let </a:t>
            </a:r>
            <a:r>
              <a:rPr lang="el-GR" i="1" dirty="0" smtClean="0">
                <a:ea typeface="ＭＳ Ｐゴシック" pitchFamily="34" charset="-128"/>
              </a:rPr>
              <a:t>ρ</a:t>
            </a:r>
            <a:r>
              <a:rPr lang="en-US" i="1" dirty="0" smtClean="0">
                <a:ea typeface="ＭＳ Ｐゴシック" pitchFamily="34" charset="-128"/>
              </a:rPr>
              <a:t>* := z* - x* y* ; if </a:t>
            </a:r>
            <a:r>
              <a:rPr lang="el-GR" i="1" dirty="0" smtClean="0">
                <a:ea typeface="ＭＳ Ｐゴシック" pitchFamily="34" charset="-128"/>
              </a:rPr>
              <a:t>ρ</a:t>
            </a:r>
            <a:r>
              <a:rPr lang="en-US" i="1" dirty="0" smtClean="0">
                <a:ea typeface="ＭＳ Ｐゴシック" pitchFamily="34" charset="-128"/>
              </a:rPr>
              <a:t>* &gt; 0</a:t>
            </a:r>
            <a:r>
              <a:rPr lang="en-US" dirty="0" smtClean="0">
                <a:ea typeface="ＭＳ Ｐゴシック" pitchFamily="34" charset="-128"/>
              </a:rPr>
              <a:t>, branch on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           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(x ≤ x* - 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 ) OR  (x ≥ x* - 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 )</a:t>
            </a:r>
          </a:p>
          <a:p>
            <a:pPr lvl="1">
              <a:buFontTx/>
              <a:buNone/>
            </a:pPr>
            <a:endParaRPr lang="en-US" b="1" i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/>
              <a:t>	where</a:t>
            </a:r>
            <a:r>
              <a:rPr lang="en-US" sz="2400" dirty="0" smtClean="0"/>
              <a:t> </a:t>
            </a:r>
            <a:r>
              <a:rPr lang="el-GR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is defined so as to </a:t>
            </a:r>
            <a:r>
              <a:rPr lang="en-US" b="1" dirty="0" smtClean="0">
                <a:ea typeface="ＭＳ Ｐゴシック" pitchFamily="34" charset="-128"/>
              </a:rPr>
              <a:t>balance</a:t>
            </a:r>
            <a:r>
              <a:rPr lang="en-US" dirty="0" smtClean="0">
                <a:ea typeface="ＭＳ Ｐゴシック" pitchFamily="34" charset="-128"/>
              </a:rPr>
              <a:t> the violation of the two child nodes (case </a:t>
            </a:r>
            <a:r>
              <a:rPr lang="el-GR" i="1" dirty="0" smtClean="0">
                <a:ea typeface="ＭＳ Ｐゴシック" pitchFamily="34" charset="-128"/>
              </a:rPr>
              <a:t>ρ</a:t>
            </a:r>
            <a:r>
              <a:rPr lang="en-US" i="1" dirty="0" smtClean="0">
                <a:ea typeface="ＭＳ Ｐゴシック" pitchFamily="34" charset="-128"/>
              </a:rPr>
              <a:t>* &lt; 0 </a:t>
            </a:r>
            <a:r>
              <a:rPr lang="en-US" dirty="0" smtClean="0">
                <a:ea typeface="ＭＳ Ｐゴシック" pitchFamily="34" charset="-128"/>
              </a:rPr>
              <a:t>is similar) </a:t>
            </a:r>
            <a:endParaRPr lang="en-US" dirty="0" smtClean="0"/>
          </a:p>
          <a:p>
            <a:r>
              <a:rPr lang="en-US" b="1" dirty="0" smtClean="0"/>
              <a:t>Left branch </a:t>
            </a:r>
            <a:r>
              <a:rPr lang="en-US" i="1" dirty="0" smtClean="0">
                <a:ea typeface="ＭＳ Ｐゴシック" pitchFamily="34" charset="-128"/>
              </a:rPr>
              <a:t>(</a:t>
            </a:r>
            <a:r>
              <a:rPr lang="en-US" i="1" dirty="0" err="1" smtClean="0">
                <a:ea typeface="ＭＳ Ｐゴシック" pitchFamily="34" charset="-128"/>
              </a:rPr>
              <a:t>u</a:t>
            </a:r>
            <a:r>
              <a:rPr lang="en-US" i="1" baseline="-25000" dirty="0" err="1" smtClean="0">
                <a:ea typeface="ＭＳ Ｐゴシック" pitchFamily="34" charset="-128"/>
              </a:rPr>
              <a:t>x</a:t>
            </a:r>
            <a:r>
              <a:rPr lang="en-US" i="1" baseline="-25000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= x* - </a:t>
            </a:r>
            <a:r>
              <a:rPr lang="el-GR" i="1" dirty="0" smtClean="0">
                <a:ea typeface="ＭＳ Ｐゴシック" pitchFamily="34" charset="-128"/>
              </a:rPr>
              <a:t>δ</a:t>
            </a:r>
            <a:r>
              <a:rPr lang="en-US" i="1" dirty="0" smtClean="0">
                <a:ea typeface="ＭＳ Ｐゴシック" pitchFamily="34" charset="-128"/>
              </a:rPr>
              <a:t> )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i="1" dirty="0" smtClean="0">
                <a:ea typeface="ＭＳ Ｐゴシック" pitchFamily="34" charset="-128"/>
              </a:rPr>
              <a:t>  violation of  </a:t>
            </a:r>
            <a:r>
              <a:rPr lang="el-GR" sz="2400" b="1" i="1" dirty="0" smtClean="0">
                <a:ea typeface="ＭＳ Ｐゴシック" pitchFamily="34" charset="-128"/>
              </a:rPr>
              <a:t>δ</a:t>
            </a:r>
            <a:r>
              <a:rPr lang="el-GR" i="1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of the upper bound </a:t>
            </a:r>
            <a:r>
              <a:rPr lang="en-US" i="1" dirty="0" err="1" smtClean="0">
                <a:ea typeface="ＭＳ Ｐゴシック" pitchFamily="34" charset="-128"/>
              </a:rPr>
              <a:t>u</a:t>
            </a:r>
            <a:r>
              <a:rPr lang="en-US" i="1" baseline="-25000" dirty="0" err="1" smtClean="0">
                <a:ea typeface="ＭＳ Ｐゴシック" pitchFamily="34" charset="-128"/>
              </a:rPr>
              <a:t>x</a:t>
            </a:r>
            <a:endParaRPr lang="en-US" i="1" dirty="0" smtClean="0">
              <a:ea typeface="ＭＳ Ｐゴシック" pitchFamily="34" charset="-128"/>
            </a:endParaRPr>
          </a:p>
          <a:p>
            <a:endParaRPr lang="en-US" b="1" i="1" baseline="-25000" dirty="0" smtClean="0">
              <a:ea typeface="ＭＳ Ｐゴシック" pitchFamily="34" charset="-128"/>
            </a:endParaRPr>
          </a:p>
          <a:p>
            <a:r>
              <a:rPr lang="en-US" b="1" dirty="0" smtClean="0"/>
              <a:t>Right branch </a:t>
            </a:r>
            <a:r>
              <a:rPr lang="en-US" i="1" dirty="0" smtClean="0">
                <a:ea typeface="ＭＳ Ｐゴシック" pitchFamily="34" charset="-128"/>
              </a:rPr>
              <a:t>(l</a:t>
            </a:r>
            <a:r>
              <a:rPr lang="en-US" i="1" baseline="-25000" dirty="0" smtClean="0">
                <a:ea typeface="ＭＳ Ｐゴシック" pitchFamily="34" charset="-128"/>
              </a:rPr>
              <a:t>x  </a:t>
            </a:r>
            <a:r>
              <a:rPr lang="en-US" i="1" smtClean="0">
                <a:ea typeface="ＭＳ Ｐゴシック" pitchFamily="34" charset="-128"/>
              </a:rPr>
              <a:t>= x* </a:t>
            </a:r>
            <a:r>
              <a:rPr lang="en-US" i="1" dirty="0" smtClean="0">
                <a:ea typeface="ＭＳ Ｐゴシック" pitchFamily="34" charset="-128"/>
              </a:rPr>
              <a:t>- </a:t>
            </a:r>
            <a:r>
              <a:rPr lang="el-GR" i="1" dirty="0" smtClean="0">
                <a:ea typeface="ＭＳ Ｐゴシック" pitchFamily="34" charset="-128"/>
              </a:rPr>
              <a:t>δ</a:t>
            </a:r>
            <a:r>
              <a:rPr lang="en-US" i="1" dirty="0" smtClean="0">
                <a:ea typeface="ＭＳ Ｐゴシック" pitchFamily="34" charset="-128"/>
              </a:rPr>
              <a:t> )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i="1" dirty="0" smtClean="0">
                <a:ea typeface="ＭＳ Ｐゴシック" pitchFamily="34" charset="-128"/>
              </a:rPr>
              <a:t>violation of  </a:t>
            </a:r>
            <a:r>
              <a:rPr lang="el-GR" sz="2400" b="1" i="1" dirty="0" smtClean="0">
                <a:ea typeface="ＭＳ Ｐゴシック" pitchFamily="34" charset="-128"/>
              </a:rPr>
              <a:t>δ</a:t>
            </a:r>
            <a:r>
              <a:rPr lang="en-US" i="1" dirty="0" smtClean="0">
                <a:ea typeface="ＭＳ Ｐゴシック" pitchFamily="34" charset="-128"/>
              </a:rPr>
              <a:t>  for the MC </a:t>
            </a:r>
            <a:r>
              <a:rPr lang="en-US" i="1" dirty="0" err="1" smtClean="0">
                <a:ea typeface="ＭＳ Ｐゴシック" pitchFamily="34" charset="-128"/>
              </a:rPr>
              <a:t>ineq</a:t>
            </a:r>
            <a:r>
              <a:rPr lang="en-US" i="1" dirty="0" smtClean="0">
                <a:ea typeface="ＭＳ Ｐゴシック" pitchFamily="34" charset="-128"/>
              </a:rPr>
              <a:t>.   </a:t>
            </a:r>
          </a:p>
          <a:p>
            <a:pPr>
              <a:buNone/>
            </a:pPr>
            <a:r>
              <a:rPr lang="en-US" i="1" dirty="0" smtClean="0">
                <a:ea typeface="ＭＳ Ｐゴシック" pitchFamily="34" charset="-128"/>
              </a:rPr>
              <a:t>                                                   </a:t>
            </a:r>
            <a:r>
              <a:rPr lang="en-US" dirty="0" smtClean="0">
                <a:ea typeface="ＭＳ Ｐゴシック" pitchFamily="34" charset="-128"/>
              </a:rPr>
              <a:t>by choosing  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New Branching Rule</a:t>
            </a:r>
            <a:r>
              <a:rPr lang="en-US" dirty="0" smtClean="0">
                <a:ea typeface="ＭＳ Ｐゴシック" pitchFamily="34" charset="-128"/>
              </a:rPr>
              <a:t>: among all violated z* = x* y*, select the one maximizing the balanced violation </a:t>
            </a:r>
            <a:r>
              <a:rPr lang="el-GR" sz="2400" b="1" i="1" dirty="0" smtClean="0">
                <a:ea typeface="ＭＳ Ｐゴシック" pitchFamily="34" charset="-128"/>
              </a:rPr>
              <a:t>δ</a:t>
            </a:r>
            <a:r>
              <a:rPr lang="en-US" dirty="0" smtClean="0">
                <a:ea typeface="ＭＳ Ｐゴシック" pitchFamily="34" charset="-128"/>
              </a:rPr>
              <a:t>  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5832648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3" name="Picture 3" descr="C:\Users\MATTEO~1\AppData\Local\Temp\vmware-Matteo Fischetti\VMwareDnD\7fb5c8b8\Schermata 2019-03-28 alle 11.50.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11570"/>
            <a:ext cx="3312368" cy="485582"/>
          </a:xfrm>
          <a:prstGeom prst="rect">
            <a:avLst/>
          </a:prstGeom>
          <a:noFill/>
        </p:spPr>
      </p:pic>
      <p:pic>
        <p:nvPicPr>
          <p:cNvPr id="5124" name="Picture 4" descr="C:\Users\MATTEO~1\AppData\Local\Temp\vmware-Matteo Fischetti\VMwareDnD\204263a6\Schermata 2019-03-28 alle 11.52.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75778"/>
            <a:ext cx="3024336" cy="5933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Intersection Cuts (ICs)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250825" y="908050"/>
            <a:ext cx="8785225" cy="5218113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Intersection cuts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n-US" dirty="0" err="1" smtClean="0">
                <a:ea typeface="ＭＳ Ｐゴシック" pitchFamily="34" charset="-128"/>
              </a:rPr>
              <a:t>Balas</a:t>
            </a:r>
            <a:r>
              <a:rPr lang="en-US" dirty="0" smtClean="0">
                <a:ea typeface="ＭＳ Ｐゴシック" pitchFamily="34" charset="-128"/>
              </a:rPr>
              <a:t>, 1971): a powerful tool to separate a point </a:t>
            </a:r>
            <a:r>
              <a:rPr lang="en-US" b="1" dirty="0" smtClean="0">
                <a:ea typeface="ＭＳ Ｐゴシック" pitchFamily="34" charset="-128"/>
              </a:rPr>
              <a:t>x* </a:t>
            </a:r>
            <a:r>
              <a:rPr lang="en-US" dirty="0" smtClean="0">
                <a:ea typeface="ＭＳ Ｐゴシック" pitchFamily="34" charset="-128"/>
              </a:rPr>
              <a:t>from a set </a:t>
            </a:r>
            <a:r>
              <a:rPr lang="en-US" b="1" dirty="0" smtClean="0">
                <a:ea typeface="ＭＳ Ｐゴシック" pitchFamily="34" charset="-128"/>
              </a:rPr>
              <a:t>X </a:t>
            </a:r>
            <a:r>
              <a:rPr lang="en-US" dirty="0" smtClean="0">
                <a:ea typeface="ＭＳ Ｐゴシック" pitchFamily="34" charset="-128"/>
              </a:rPr>
              <a:t>by a liner cut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All you need is (love, but also) 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cone</a:t>
            </a:r>
            <a:r>
              <a:rPr lang="en-US" dirty="0" smtClean="0">
                <a:ea typeface="ＭＳ Ｐゴシック" pitchFamily="34" charset="-128"/>
              </a:rPr>
              <a:t> pointed at </a:t>
            </a:r>
            <a:r>
              <a:rPr lang="en-US" b="1" dirty="0" smtClean="0">
                <a:ea typeface="ＭＳ Ｐゴシック" pitchFamily="34" charset="-128"/>
              </a:rPr>
              <a:t>x*</a:t>
            </a:r>
            <a:r>
              <a:rPr lang="en-US" dirty="0" smtClean="0">
                <a:ea typeface="ＭＳ Ｐゴシック" pitchFamily="34" charset="-128"/>
              </a:rPr>
              <a:t> containing all </a:t>
            </a:r>
            <a:r>
              <a:rPr lang="en-US" b="1" dirty="0" smtClean="0">
                <a:ea typeface="ＭＳ Ｐゴシック" pitchFamily="34" charset="-128"/>
              </a:rPr>
              <a:t>x </a:t>
            </a:r>
            <a:r>
              <a:rPr lang="el-GR" b="1" dirty="0" smtClean="0">
                <a:ea typeface="ＭＳ Ｐゴシック" pitchFamily="34" charset="-128"/>
              </a:rPr>
              <a:t>ε</a:t>
            </a:r>
            <a:r>
              <a:rPr lang="en-US" b="1" dirty="0" smtClean="0">
                <a:ea typeface="ＭＳ Ｐゴシック" pitchFamily="34" charset="-128"/>
              </a:rPr>
              <a:t> X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convex set S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with x* (but no </a:t>
            </a:r>
            <a:r>
              <a:rPr lang="en-US" b="1" dirty="0" smtClean="0">
                <a:ea typeface="ＭＳ Ｐゴシック" pitchFamily="34" charset="-128"/>
              </a:rPr>
              <a:t>x </a:t>
            </a:r>
            <a:r>
              <a:rPr lang="el-GR" b="1" dirty="0" smtClean="0">
                <a:ea typeface="ＭＳ Ｐゴシック" pitchFamily="34" charset="-128"/>
              </a:rPr>
              <a:t>ε</a:t>
            </a:r>
            <a:r>
              <a:rPr lang="en-US" b="1" dirty="0" smtClean="0">
                <a:ea typeface="ＭＳ Ｐゴシック" pitchFamily="34" charset="-128"/>
              </a:rPr>
              <a:t> X</a:t>
            </a:r>
            <a:r>
              <a:rPr lang="en-US" dirty="0" smtClean="0">
                <a:ea typeface="ＭＳ Ｐゴシック" pitchFamily="34" charset="-128"/>
              </a:rPr>
              <a:t>) in its </a:t>
            </a:r>
            <a:r>
              <a:rPr lang="en-US" b="1" u="sng" dirty="0" smtClean="0">
                <a:ea typeface="ＭＳ Ｐゴシック" pitchFamily="34" charset="-128"/>
              </a:rPr>
              <a:t>interior</a:t>
            </a:r>
          </a:p>
          <a:p>
            <a:r>
              <a:rPr lang="en-US" dirty="0" smtClean="0">
                <a:ea typeface="ＭＳ Ｐゴシック" pitchFamily="34" charset="-128"/>
              </a:rPr>
              <a:t>If x* </a:t>
            </a:r>
            <a:r>
              <a:rPr lang="en-US" b="1" dirty="0" smtClean="0">
                <a:ea typeface="ＭＳ Ｐゴシック" pitchFamily="34" charset="-128"/>
              </a:rPr>
              <a:t>vertex</a:t>
            </a:r>
            <a:r>
              <a:rPr lang="en-US" dirty="0" smtClean="0">
                <a:ea typeface="ＭＳ Ｐゴシック" pitchFamily="34" charset="-128"/>
              </a:rPr>
              <a:t> of an LP relaxation, a suitable cone comes for the </a:t>
            </a:r>
            <a:r>
              <a:rPr lang="en-US" b="1" dirty="0" smtClean="0">
                <a:ea typeface="ＭＳ Ｐゴシック" pitchFamily="34" charset="-128"/>
              </a:rPr>
              <a:t>LP basis</a:t>
            </a:r>
          </a:p>
          <a:p>
            <a:pPr lvl="1"/>
            <a:endParaRPr lang="en-US" b="1" u="sng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it-IT" i="1" dirty="0" smtClean="0">
              <a:ea typeface="ＭＳ Ｐゴシック" pitchFamily="34" charset="-128"/>
            </a:endParaRPr>
          </a:p>
          <a:p>
            <a:endParaRPr lang="en-US" i="1" dirty="0" smtClean="0">
              <a:ea typeface="ＭＳ Ｐゴシック" pitchFamily="34" charset="-128"/>
            </a:endParaRPr>
          </a:p>
          <a:p>
            <a:endParaRPr lang="it-IT" i="1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7505D-B534-4555-AE8B-141B324E04D2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  <p:pic>
        <p:nvPicPr>
          <p:cNvPr id="10248" name="Picture 8" descr="C:\Users\MATTEO~1\AppData\Local\Temp\vmware-Matteo Fischetti\VMwareDnD\b650d5f6\Schermata 2015-12-28 alle 16.48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3845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C:\Users\MATTEO~1\AppData\Local\Temp\vmware-Matteo Fischetti\VMwareDnD\fbad483f\Schermata 2015-12-28 alle 16.48.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40147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lstStyle/>
          <a:p>
            <a:r>
              <a:rPr lang="en-US" dirty="0" smtClean="0"/>
              <a:t>Bilinear-free sets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/>
              <a:t>Observation</a:t>
            </a:r>
            <a:r>
              <a:rPr lang="en-US" dirty="0" smtClean="0"/>
              <a:t>: given an infeasible point x*, any branching disjunction violated by x*  implicitly defines </a:t>
            </a: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convex set S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with x* (but no feasible x) in its </a:t>
            </a:r>
            <a:r>
              <a:rPr lang="en-US" b="1" u="sng" dirty="0" smtClean="0">
                <a:ea typeface="ＭＳ Ｐゴシック" pitchFamily="34" charset="-128"/>
              </a:rPr>
              <a:t>interior</a:t>
            </a:r>
          </a:p>
          <a:p>
            <a:pPr marL="342900" lvl="1" indent="-342900"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marL="342900" lvl="1" indent="-342900">
              <a:buNone/>
            </a:pPr>
            <a:r>
              <a:rPr lang="en-US" b="1" dirty="0" smtClean="0">
                <a:ea typeface="ＭＳ Ｐゴシック" pitchFamily="34" charset="-128"/>
              </a:rPr>
              <a:t>                                        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</a:t>
            </a:r>
          </a:p>
          <a:p>
            <a:pPr marL="342900" lvl="1" indent="-342900">
              <a:buNone/>
            </a:pPr>
            <a:endParaRPr lang="en-US" b="1" dirty="0" smtClean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Thus,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in principle,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one could  always generate an IC instead of branching  not always advisable because of numerical issues, slow convergence, tailing off, cut saturation, etc.  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#</a:t>
            </a:r>
            <a:r>
              <a:rPr lang="en-US" b="1" dirty="0" err="1" smtClean="0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LikeGomoryCuts</a:t>
            </a: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Candidate branching disjunctions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(supplemented by MC cuts) are the 1- and 2-level (possibly shifted) spatial branching conditions:</a:t>
            </a:r>
          </a:p>
          <a:p>
            <a:pPr marL="342900" lvl="1" indent="-342900"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None/>
            </a:pP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ea typeface="ＭＳ Ｐゴシック" pitchFamily="34" charset="-128"/>
            </a:endParaRP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7560840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C:\Users\MATTEO~1\AppData\Local\Temp\vmware-Matteo Fischetti\VMwareDnD\b1d99189\Schermata 2019-03-28 alle 16.15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117036" cy="1000174"/>
          </a:xfrm>
          <a:prstGeom prst="rect">
            <a:avLst/>
          </a:prstGeom>
          <a:noFill/>
        </p:spPr>
      </p:pic>
      <p:pic>
        <p:nvPicPr>
          <p:cNvPr id="1027" name="Picture 3" descr="C:\Users\MATTEO~1\AppData\Local\Temp\vmware-Matteo Fischetti\VMwareDnD\b1d99189\Schermata 2019-03-28 alle 16.15.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72017"/>
            <a:ext cx="4464496" cy="564895"/>
          </a:xfrm>
          <a:prstGeom prst="rect">
            <a:avLst/>
          </a:prstGeom>
          <a:noFill/>
        </p:spPr>
      </p:pic>
      <p:pic>
        <p:nvPicPr>
          <p:cNvPr id="1028" name="Picture 4" descr="C:\Users\MATTEO~1\AppData\Local\Temp\vmware-Matteo Fischetti\VMwareDnD\20582368\Schermata 2019-03-28 alle 16.23.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89240"/>
            <a:ext cx="8522148" cy="648072"/>
          </a:xfrm>
          <a:prstGeom prst="rect">
            <a:avLst/>
          </a:prstGeom>
          <a:noFill/>
        </p:spPr>
      </p:pic>
      <p:pic>
        <p:nvPicPr>
          <p:cNvPr id="1031" name="Picture 7" descr="C:\Users\MATTEO~1\AppData\Local\Temp\vmware-Matteo Fischetti\VMwareDnD\20d02af1\Schermata 2019-03-28 alle 16.23.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57566"/>
            <a:ext cx="2448272" cy="60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IC separation issues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981075"/>
            <a:ext cx="8785225" cy="514508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IC separation can be </a:t>
            </a:r>
            <a:r>
              <a:rPr lang="en-US" dirty="0" err="1" smtClean="0">
                <a:ea typeface="ＭＳ Ｐゴシック" pitchFamily="34" charset="-128"/>
              </a:rPr>
              <a:t>probematic</a:t>
            </a:r>
            <a:r>
              <a:rPr lang="en-US" dirty="0" smtClean="0">
                <a:ea typeface="ＭＳ Ｐゴシック" pitchFamily="34" charset="-128"/>
              </a:rPr>
              <a:t>, as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we </a:t>
            </a:r>
            <a:r>
              <a:rPr lang="en-US" dirty="0" smtClean="0">
                <a:ea typeface="ＭＳ Ｐゴシック" pitchFamily="34" charset="-128"/>
              </a:rPr>
              <a:t>need to read the cone rays from the LP tableau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numerical accuracy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can be a big issue here!</a:t>
            </a:r>
          </a:p>
          <a:p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For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MILP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s, ICs like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Gomory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cuts are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not mandatory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(so we can skip their generation in case of numerical problems), but for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MIBLP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s they are more instrumental </a:t>
            </a:r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SeparateOrPerish</a:t>
            </a:r>
            <a:endParaRPr lang="en-US" b="1" dirty="0" smtClean="0">
              <a:solidFill>
                <a:srgbClr val="0070C0"/>
              </a:solidFill>
              <a:ea typeface="ＭＳ Ｐゴシック" pitchFamily="34" charset="-128"/>
              <a:sym typeface="Wingdings" pitchFamily="2" charset="2"/>
            </a:endParaRPr>
          </a:p>
          <a:p>
            <a:endParaRPr lang="en-US" b="1" dirty="0" smtClean="0">
              <a:solidFill>
                <a:srgbClr val="0070C0"/>
              </a:solidFill>
              <a:ea typeface="ＭＳ Ｐゴシック" pitchFamily="34" charset="-128"/>
              <a:sym typeface="Wingdings" pitchFamily="2" charset="2"/>
            </a:endParaRPr>
          </a:p>
          <a:p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Notation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: consider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w.l.o.g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. an LP in standard form and no var.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ub’s</a:t>
            </a: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                                         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                       be the LP relaxation at a given node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			 be the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bilìnear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-free set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                                 be the disjunction to be satisfied by all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feas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.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sol.s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da-DK" smtClean="0"/>
              <a:t>ODS 2019, Genova, September 4-7, 2019</a:t>
            </a:r>
            <a:endParaRPr lang="en-US" dirty="0"/>
          </a:p>
        </p:txBody>
      </p:sp>
      <p:sp>
        <p:nvSpPr>
          <p:cNvPr id="2048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E1D0A-4EF0-458A-942B-1DA96E90AFC2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 smtClean="0">
              <a:latin typeface="Arial" charset="0"/>
            </a:endParaRPr>
          </a:p>
        </p:txBody>
      </p:sp>
      <p:pic>
        <p:nvPicPr>
          <p:cNvPr id="27651" name="Picture 3" descr="C:\Users\MATTEO~1\AppData\Local\Temp\vmware-Matteo Fischetti\VMwareDnD\abe2adbb\Schermata 2017-01-14 alle 16.40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284788"/>
            <a:ext cx="1892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MATTEO~1\AppData\Local\Temp\vmware-Matteo Fischetti\VMwareDnD\abe2adbb\Schermata 2017-01-14 alle 16.40.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24400"/>
            <a:ext cx="397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MATTEO~1\AppData\Local\Temp\vmware-Matteo Fischetti\VMwareDnD\abebada1\Schermata 2017-01-14 alle 16.44.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49725"/>
            <a:ext cx="2771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11656</TotalTime>
  <Words>760</Words>
  <Application>Microsoft Office PowerPoint</Application>
  <PresentationFormat>Presentazione su schermo (4:3)</PresentationFormat>
  <Paragraphs>197</Paragraphs>
  <Slides>16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Struttura predefinita</vt:lpstr>
      <vt:lpstr>Intersection Cuts for  Quadratic Mixed-Integer Optimization </vt:lpstr>
      <vt:lpstr>Non-convex MIQP</vt:lpstr>
      <vt:lpstr>MIQP as a MILP with bilinear eq.s</vt:lpstr>
      <vt:lpstr>McCormick inequalities</vt:lpstr>
      <vt:lpstr>Spatial branching</vt:lpstr>
      <vt:lpstr>A new branching rule</vt:lpstr>
      <vt:lpstr>Intersection Cuts (ICs)</vt:lpstr>
      <vt:lpstr>Bilinear-free sets</vt:lpstr>
      <vt:lpstr>IC separation issues</vt:lpstr>
      <vt:lpstr>Numerically safe ICs</vt:lpstr>
      <vt:lpstr>B&amp;C implementation</vt:lpstr>
      <vt:lpstr>Computational analysis</vt:lpstr>
      <vt:lpstr>Results</vt:lpstr>
      <vt:lpstr>Results without small instances</vt:lpstr>
      <vt:lpstr>ICs can make a difference</vt:lpstr>
      <vt:lpstr>Thanks for your attention!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Utente Windows</cp:lastModifiedBy>
  <cp:revision>672</cp:revision>
  <dcterms:created xsi:type="dcterms:W3CDTF">2009-11-25T09:39:00Z</dcterms:created>
  <dcterms:modified xsi:type="dcterms:W3CDTF">2019-09-05T08:03:18Z</dcterms:modified>
</cp:coreProperties>
</file>