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4" r:id="rId2"/>
    <p:sldId id="383" r:id="rId3"/>
    <p:sldId id="375" r:id="rId4"/>
    <p:sldId id="382" r:id="rId5"/>
    <p:sldId id="377" r:id="rId6"/>
    <p:sldId id="384" r:id="rId7"/>
    <p:sldId id="378" r:id="rId8"/>
    <p:sldId id="381" r:id="rId9"/>
    <p:sldId id="379" r:id="rId10"/>
    <p:sldId id="385" r:id="rId11"/>
    <p:sldId id="380" r:id="rId12"/>
    <p:sldId id="386" r:id="rId13"/>
    <p:sldId id="271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102" d="100"/>
          <a:sy n="102" d="100"/>
        </p:scale>
        <p:origin x="95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A00897-3FD3-4F3E-A9FC-E6C879799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ea typeface="ＭＳ Ｐゴシック" pitchFamily="34" charset="-128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2B875-2192-407F-90B6-22B581FF114F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ODS 2025, September 2025, Milan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68F0-0A3D-4F87-BAE9-8C0476D62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ODS 2025, September 2025, Milan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67F2-6FF8-4F2E-A658-8241012F0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aaaaa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aaaaa</a:t>
            </a:r>
          </a:p>
          <a:p>
            <a:pPr lvl="1"/>
            <a:r>
              <a:rPr lang="en-US"/>
              <a:t>bbbb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a-DK"/>
              <a:t>ODS 2025, September 2025, Milan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4AD532-555C-4D74-9323-163FE309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ei.unipd.it/~fisch/papers/slid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>
          <a:xfrm>
            <a:off x="107504" y="755429"/>
            <a:ext cx="8748464" cy="1944216"/>
          </a:xfrm>
        </p:spPr>
        <p:txBody>
          <a:bodyPr/>
          <a:lstStyle/>
          <a:p>
            <a:r>
              <a:rPr lang="en-US" sz="2800" noProof="0" dirty="0"/>
              <a:t>A Benders Decomposition Approach to the Time Window Assignment Traveling Salesperson Problem with Stochastic Travel Times</a:t>
            </a:r>
            <a:br>
              <a:rPr lang="en-US" noProof="0" dirty="0">
                <a:ea typeface="ＭＳ Ｐゴシック" pitchFamily="34" charset="-128"/>
              </a:rPr>
            </a:br>
            <a:endParaRPr lang="en-US" noProof="0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650" y="6308725"/>
            <a:ext cx="7561263" cy="4127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2052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6064A-D417-4E43-AB25-214899A5F6F9}" type="slidenum">
              <a:rPr lang="en-US" noProof="0" smtClean="0">
                <a:latin typeface="Arial" charset="0"/>
              </a:rPr>
              <a:pPr>
                <a:defRPr/>
              </a:pPr>
              <a:t>1</a:t>
            </a:fld>
            <a:endParaRPr lang="en-US" noProof="0" dirty="0">
              <a:latin typeface="Arial" charset="0"/>
            </a:endParaRPr>
          </a:p>
        </p:txBody>
      </p:sp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935596" y="2204864"/>
            <a:ext cx="71647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 noProof="0" dirty="0"/>
          </a:p>
          <a:p>
            <a:pPr algn="ctr"/>
            <a:r>
              <a:rPr lang="en-US" b="1" noProof="0" dirty="0"/>
              <a:t>Matteo Fischetti, University of Padova</a:t>
            </a:r>
          </a:p>
          <a:p>
            <a:pPr algn="ctr"/>
            <a:endParaRPr lang="en-US" noProof="0" dirty="0"/>
          </a:p>
          <a:p>
            <a:pPr algn="ctr"/>
            <a:r>
              <a:rPr lang="en-US" noProof="0" dirty="0"/>
              <a:t>Joint work with </a:t>
            </a:r>
          </a:p>
          <a:p>
            <a:pPr algn="ctr"/>
            <a:r>
              <a:rPr lang="en-US" noProof="0" dirty="0"/>
              <a:t>Francesco Cavaliere, Roberto Roberti, and Domenico Salvagnin</a:t>
            </a:r>
          </a:p>
          <a:p>
            <a:pPr algn="ctr"/>
            <a:r>
              <a:rPr lang="en-US" noProof="0" dirty="0"/>
              <a:t> DEI, University of Padova</a:t>
            </a:r>
          </a:p>
          <a:p>
            <a:pPr algn="ctr"/>
            <a:endParaRPr lang="en-US" b="1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25558-313B-F55A-2998-3404C4010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20" y="4821839"/>
            <a:ext cx="7164796" cy="11274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0162-06FC-97A6-E305-882B2A49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2C24-B30B-E8D4-6C13-127982C6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noProof="0" dirty="0"/>
              <a:t>Comparison using CPLEX’s Benders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9F12-A42B-3400-06FA-0E7A4277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429000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2F76-7349-A944-517E-39A1F1F9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10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DBE94-FBD1-DFDB-7F6B-101CB15D7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1069672"/>
            <a:ext cx="5688632" cy="4118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3D1F90-ECC4-9BC0-249B-44E9C17C1BA1}"/>
              </a:ext>
            </a:extLst>
          </p:cNvPr>
          <p:cNvSpPr txBox="1"/>
          <p:nvPr/>
        </p:nvSpPr>
        <p:spPr>
          <a:xfrm>
            <a:off x="287524" y="5188241"/>
            <a:ext cx="85689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noProof="0" dirty="0"/>
              <a:t>Worst</a:t>
            </a:r>
            <a:r>
              <a:rPr lang="en-US" sz="1600" noProof="0" dirty="0"/>
              <a:t>: big-M formulations are (by far) the worst ones</a:t>
            </a:r>
          </a:p>
          <a:p>
            <a:endParaRPr lang="en-US" sz="1600" noProof="0" dirty="0"/>
          </a:p>
          <a:p>
            <a:r>
              <a:rPr lang="en-US" sz="1600" b="1" noProof="0" dirty="0"/>
              <a:t>Best</a:t>
            </a:r>
            <a:r>
              <a:rPr lang="en-US" sz="1600" noProof="0" dirty="0"/>
              <a:t>: 3-index (D): 2- and 3-index </a:t>
            </a:r>
            <a:r>
              <a:rPr lang="en-US" sz="1600" noProof="0" dirty="0" err="1"/>
              <a:t>var.s</a:t>
            </a:r>
            <a:r>
              <a:rPr lang="en-US" sz="1600" noProof="0" dirty="0"/>
              <a:t> in the master, all time-related </a:t>
            </a:r>
            <a:r>
              <a:rPr lang="en-US" sz="1600" noProof="0" dirty="0" err="1"/>
              <a:t>var.s</a:t>
            </a:r>
            <a:r>
              <a:rPr lang="en-US" sz="1600" noProof="0" dirty="0"/>
              <a:t> (including time windows) in the subproblem</a:t>
            </a:r>
          </a:p>
        </p:txBody>
      </p:sp>
    </p:spTree>
    <p:extLst>
      <p:ext uri="{BB962C8B-B14F-4D97-AF65-F5344CB8AC3E}">
        <p14:creationId xmlns:p14="http://schemas.microsoft.com/office/powerpoint/2010/main" val="9927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1827E-8D5A-18B2-754B-B35937558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648B-5F43-D72C-5F65-01A6A897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now: coding!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F889-14D6-C8CF-0BD3-6EE4BD7D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noProof="0" dirty="0"/>
              <a:t>We designed our own </a:t>
            </a:r>
            <a:r>
              <a:rPr lang="en-US" b="1" noProof="0" dirty="0"/>
              <a:t>specialized</a:t>
            </a:r>
            <a:r>
              <a:rPr lang="en-US" noProof="0" dirty="0"/>
              <a:t> Benders’ decomposition based on the outcomes of the previous experiments</a:t>
            </a:r>
          </a:p>
          <a:p>
            <a:endParaRPr lang="en-US" noProof="0" dirty="0"/>
          </a:p>
          <a:p>
            <a:r>
              <a:rPr lang="en-US" b="1" noProof="0" dirty="0"/>
              <a:t>Branch-and-cut </a:t>
            </a:r>
            <a:r>
              <a:rPr lang="en-US" noProof="0" dirty="0"/>
              <a:t>based on CPLEX callbacks</a:t>
            </a:r>
          </a:p>
          <a:p>
            <a:endParaRPr lang="en-US" noProof="0" dirty="0"/>
          </a:p>
          <a:p>
            <a:r>
              <a:rPr lang="en-US" noProof="0" dirty="0"/>
              <a:t>Cut separation:</a:t>
            </a:r>
          </a:p>
          <a:p>
            <a:pPr lvl="1" indent="-342900">
              <a:buFontTx/>
              <a:buChar char="-"/>
            </a:pPr>
            <a:r>
              <a:rPr lang="en-US" b="1" noProof="0" dirty="0"/>
              <a:t>SECs</a:t>
            </a:r>
            <a:r>
              <a:rPr lang="en-US" noProof="0" dirty="0"/>
              <a:t> on the fly (all nodes, both </a:t>
            </a:r>
            <a:r>
              <a:rPr lang="en-US" noProof="0" dirty="0" err="1"/>
              <a:t>fract</a:t>
            </a:r>
            <a:r>
              <a:rPr lang="en-US" noProof="0" dirty="0"/>
              <a:t>. and integer sols.)</a:t>
            </a:r>
          </a:p>
          <a:p>
            <a:pPr lvl="1" indent="-342900">
              <a:buFontTx/>
              <a:buChar char="-"/>
            </a:pPr>
            <a:r>
              <a:rPr lang="en-US" b="1" noProof="0" dirty="0"/>
              <a:t>Benders cuts</a:t>
            </a:r>
            <a:r>
              <a:rPr lang="en-US" noProof="0" dirty="0"/>
              <a:t> for integer </a:t>
            </a:r>
            <a:r>
              <a:rPr lang="en-US" noProof="0" dirty="0" err="1"/>
              <a:t>sol.s</a:t>
            </a:r>
            <a:r>
              <a:rPr lang="en-US" noProof="0" dirty="0"/>
              <a:t> only (CANDIDATE callback)</a:t>
            </a:r>
          </a:p>
          <a:p>
            <a:pPr lvl="1" indent="-342900">
              <a:buFontTx/>
              <a:buChar char="-"/>
            </a:pPr>
            <a:r>
              <a:rPr lang="en-US" b="1" noProof="0" dirty="0"/>
              <a:t>Scenario aggregation </a:t>
            </a:r>
            <a:r>
              <a:rPr lang="en-US" noProof="0" dirty="0"/>
              <a:t>to speedup Benders separation (not in the master)</a:t>
            </a:r>
          </a:p>
          <a:p>
            <a:pPr lvl="1" indent="-342900">
              <a:buFontTx/>
              <a:buChar char="-"/>
            </a:pPr>
            <a:endParaRPr lang="en-US" noProof="0" dirty="0"/>
          </a:p>
          <a:p>
            <a:r>
              <a:rPr lang="en-US" b="1" noProof="0" dirty="0"/>
              <a:t>Initial primal heuristic</a:t>
            </a:r>
            <a:r>
              <a:rPr lang="en-US" noProof="0" dirty="0"/>
              <a:t>: solve a relaxation without time windows (only overtime ∑</a:t>
            </a:r>
            <a:r>
              <a:rPr lang="en-US" baseline="-25000" noProof="0" dirty="0"/>
              <a:t>𝑖∈𝑉</a:t>
            </a:r>
            <a:r>
              <a:rPr lang="en-US" noProof="0" dirty="0"/>
              <a:t> ∑</a:t>
            </a:r>
            <a:r>
              <a:rPr lang="en-US" baseline="-25000" noProof="0" dirty="0"/>
              <a:t>𝑗∈𝑉  </a:t>
            </a:r>
            <a:r>
              <a:rPr lang="en-US" noProof="0" dirty="0"/>
              <a:t>𝑡</a:t>
            </a:r>
            <a:r>
              <a:rPr lang="en-US" baseline="30000" noProof="0" dirty="0"/>
              <a:t>𝜔</a:t>
            </a:r>
            <a:r>
              <a:rPr lang="en-US" baseline="-25000" noProof="0" dirty="0"/>
              <a:t>𝑖𝑗</a:t>
            </a:r>
            <a:r>
              <a:rPr lang="en-US" noProof="0" dirty="0"/>
              <a:t> 𝑥</a:t>
            </a:r>
            <a:r>
              <a:rPr lang="en-US" baseline="-25000" noProof="0" dirty="0"/>
              <a:t>𝑖𝑗</a:t>
            </a:r>
            <a:r>
              <a:rPr lang="en-US" noProof="0" dirty="0"/>
              <a:t> ≤ 𝑇 + 𝑜</a:t>
            </a:r>
            <a:r>
              <a:rPr lang="en-US" baseline="30000" noProof="0" dirty="0"/>
              <a:t>𝜔 </a:t>
            </a:r>
            <a:r>
              <a:rPr lang="en-US" noProof="0" dirty="0"/>
              <a:t>for all 𝜔)</a:t>
            </a:r>
          </a:p>
          <a:p>
            <a:r>
              <a:rPr lang="en-US" b="1" dirty="0"/>
              <a:t>…</a:t>
            </a:r>
            <a:endParaRPr lang="en-US" b="1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1DBA3-5873-054F-E66D-C9C024EE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52056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A035B-771A-2D2C-F9F1-5FBB08D7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26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9ED4-D2F9-77F8-D123-A1A5D741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/>
              <a:t>Computational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4C225-9243-697A-60AE-B0835115A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68251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Extensive computational analysis on a mixture of:</a:t>
            </a:r>
          </a:p>
          <a:p>
            <a:r>
              <a:rPr lang="it-IT" b="1" dirty="0" err="1"/>
              <a:t>Localized</a:t>
            </a:r>
            <a:r>
              <a:rPr lang="it-IT" b="1" dirty="0"/>
              <a:t> Disruption </a:t>
            </a:r>
            <a:r>
              <a:rPr lang="it-IT" b="1" dirty="0" err="1"/>
              <a:t>Scenarios</a:t>
            </a:r>
            <a:r>
              <a:rPr lang="it-IT" b="1" dirty="0"/>
              <a:t>:  </a:t>
            </a:r>
            <a:r>
              <a:rPr lang="en-US" dirty="0"/>
              <a:t>small disruption probability (on average, less than one arc per route gets disrupted) -- customary in the literature</a:t>
            </a:r>
          </a:p>
          <a:p>
            <a:r>
              <a:rPr lang="it-IT" b="1" dirty="0"/>
              <a:t>Spread Disruption </a:t>
            </a:r>
            <a:r>
              <a:rPr lang="it-IT" b="1" dirty="0" err="1"/>
              <a:t>Scenarios</a:t>
            </a:r>
            <a:r>
              <a:rPr lang="it-IT" b="1" dirty="0"/>
              <a:t>: </a:t>
            </a:r>
            <a:r>
              <a:rPr lang="en-US" dirty="0"/>
              <a:t>disruption applied to each arc of the graph, using a gamma distribution: small travel-time differences are distributed in the whole network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A189F-03A6-57FA-1287-BC535D96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3728" y="6245225"/>
            <a:ext cx="4896544" cy="476250"/>
          </a:xfrm>
        </p:spPr>
        <p:txBody>
          <a:bodyPr/>
          <a:lstStyle/>
          <a:p>
            <a:pPr>
              <a:defRPr/>
            </a:pPr>
            <a:r>
              <a:rPr lang="da-DK" dirty="0"/>
              <a:t>ODS 2025, September 2025, Milan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27B5E-23F8-02B3-5F90-B17EBEF2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417D66-D0E4-7A1B-E8F3-FE374DE6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73" y="3284984"/>
            <a:ext cx="5189053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 noProof="0" dirty="0">
                <a:ea typeface="ＭＳ Ｐゴシック" pitchFamily="34" charset="-128"/>
              </a:rPr>
              <a:t>Thanks for your attention!</a:t>
            </a:r>
            <a:endParaRPr lang="en-US" sz="2800" noProof="0" dirty="0">
              <a:ea typeface="ＭＳ Ｐゴシック" pitchFamily="34" charset="-128"/>
            </a:endParaRP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8" y="2636838"/>
            <a:ext cx="8291512" cy="4713287"/>
          </a:xfrm>
        </p:spPr>
        <p:txBody>
          <a:bodyPr/>
          <a:lstStyle/>
          <a:p>
            <a:pPr>
              <a:buFontTx/>
              <a:buNone/>
            </a:pPr>
            <a:endParaRPr lang="en-US" sz="1600" noProof="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noProof="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noProof="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noProof="0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noProof="0" dirty="0">
                <a:ea typeface="ＭＳ Ｐゴシック" pitchFamily="34" charset="-128"/>
              </a:rPr>
              <a:t>	.						</a:t>
            </a:r>
          </a:p>
          <a:p>
            <a:pPr algn="ctr">
              <a:buFontTx/>
              <a:buNone/>
            </a:pPr>
            <a:r>
              <a:rPr lang="en-US" sz="1800" b="1" noProof="0" dirty="0">
                <a:ea typeface="ＭＳ Ｐゴシック" pitchFamily="34" charset="-128"/>
              </a:rPr>
              <a:t>					</a:t>
            </a:r>
          </a:p>
          <a:p>
            <a:pPr lvl="1">
              <a:buFontTx/>
              <a:buNone/>
            </a:pPr>
            <a:endParaRPr lang="en-US" sz="1800" noProof="0" dirty="0">
              <a:ea typeface="ＭＳ Ｐゴシック" pitchFamily="34" charset="-128"/>
            </a:endParaRPr>
          </a:p>
          <a:p>
            <a:endParaRPr lang="en-US" sz="1800" noProof="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noProof="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noProof="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noProof="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noProof="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noProof="0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99592" y="6245225"/>
            <a:ext cx="7201421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1946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C8BD1-848B-4598-958C-95A69C52114B}" type="slidenum">
              <a:rPr lang="en-US" noProof="0" smtClean="0">
                <a:latin typeface="Arial" charset="0"/>
              </a:rPr>
              <a:pPr>
                <a:defRPr/>
              </a:pPr>
              <a:t>13</a:t>
            </a:fld>
            <a:endParaRPr lang="en-US" noProof="0" dirty="0">
              <a:latin typeface="Arial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23850" y="692696"/>
            <a:ext cx="882015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noProof="0" dirty="0"/>
          </a:p>
          <a:p>
            <a:r>
              <a:rPr lang="en-US" sz="1600" noProof="0" dirty="0"/>
              <a:t>Paper:</a:t>
            </a:r>
          </a:p>
          <a:p>
            <a:endParaRPr lang="en-US" sz="1600" dirty="0"/>
          </a:p>
          <a:p>
            <a:r>
              <a:rPr lang="en-US" sz="1600" dirty="0"/>
              <a:t>F. Cavaliere, M. Fischetti, R. Roberti, D. Salvagnin, "Models and Algorithms for the Time Window Assignment Traveling Salesperson Problem with Stochastic Travel Times", </a:t>
            </a:r>
            <a:r>
              <a:rPr lang="en-US" sz="1600" b="1" dirty="0"/>
              <a:t>European Journal of Operational Research</a:t>
            </a:r>
            <a:r>
              <a:rPr lang="en-US" sz="1600" dirty="0"/>
              <a:t>, to appear, 2025</a:t>
            </a:r>
            <a:endParaRPr lang="en-US" sz="1600" noProof="0" dirty="0"/>
          </a:p>
          <a:p>
            <a:endParaRPr lang="en-US" sz="1600" noProof="0" dirty="0"/>
          </a:p>
          <a:p>
            <a:r>
              <a:rPr lang="en-US" sz="1600" noProof="0" dirty="0"/>
              <a:t>Slides available at     	</a:t>
            </a:r>
            <a:r>
              <a:rPr lang="en-US" sz="1600" noProof="0" dirty="0">
                <a:hlinkClick r:id="rId2"/>
              </a:rPr>
              <a:t>http://www.dei.unipd.it/~fisch/papers/slides/</a:t>
            </a:r>
            <a:endParaRPr lang="en-US" sz="1600" noProof="0" dirty="0"/>
          </a:p>
          <a:p>
            <a:r>
              <a:rPr lang="en-US" sz="1600" noProof="0" dirty="0"/>
              <a:t>	</a:t>
            </a:r>
            <a:endParaRPr lang="en-US" noProof="0" dirty="0"/>
          </a:p>
          <a:p>
            <a:pPr lvl="1">
              <a:buFont typeface="Arial" charset="0"/>
              <a:buChar char="•"/>
            </a:pPr>
            <a:endParaRPr lang="en-US" noProof="0" dirty="0"/>
          </a:p>
          <a:p>
            <a:pPr lvl="1"/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00A59-B3B1-6F61-1617-5CCC699A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2934402"/>
            <a:ext cx="5796136" cy="3158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A64B6-76DD-D7A3-0EE7-425A138FD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E8B4-37E4-68C3-13D5-C63BF055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noProof="0" dirty="0"/>
              <a:t>The TWATSP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1CE2-A79D-8B8C-2F4D-AB4E9E1B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n-US" sz="1800" noProof="0" dirty="0"/>
              <a:t>Given: </a:t>
            </a:r>
          </a:p>
          <a:p>
            <a:r>
              <a:rPr lang="en-US" sz="1800" noProof="0" dirty="0"/>
              <a:t>𝐺 = (𝑉,𝐴) </a:t>
            </a:r>
            <a:r>
              <a:rPr lang="en-US" sz="1800" b="1" noProof="0" dirty="0"/>
              <a:t>directed</a:t>
            </a:r>
            <a:r>
              <a:rPr lang="en-US" sz="1800" noProof="0" dirty="0"/>
              <a:t> complete graph: 𝑉 = {0,...,𝑛}:</a:t>
            </a:r>
            <a:r>
              <a:rPr lang="en-US" sz="1600" noProof="0" dirty="0"/>
              <a:t> 0 depot, V</a:t>
            </a:r>
            <a:r>
              <a:rPr lang="en-US" sz="1600" baseline="30000" noProof="0" dirty="0"/>
              <a:t>+ </a:t>
            </a:r>
            <a:r>
              <a:rPr lang="en-US" sz="1600" noProof="0" dirty="0"/>
              <a:t>= {1,...,𝑛}</a:t>
            </a:r>
            <a:r>
              <a:rPr lang="en-US" sz="1600" baseline="30000" noProof="0" dirty="0"/>
              <a:t> </a:t>
            </a:r>
            <a:r>
              <a:rPr lang="en-US" sz="1600" noProof="0" dirty="0" err="1"/>
              <a:t>custom.s</a:t>
            </a:r>
            <a:r>
              <a:rPr lang="en-US" sz="1600" noProof="0" dirty="0"/>
              <a:t> </a:t>
            </a:r>
          </a:p>
          <a:p>
            <a:r>
              <a:rPr lang="en-US" sz="1800" noProof="0" dirty="0"/>
              <a:t>arc costs 𝑑</a:t>
            </a:r>
            <a:r>
              <a:rPr lang="en-US" sz="1800" baseline="-25000" noProof="0" dirty="0"/>
              <a:t>𝑖𝑗</a:t>
            </a:r>
            <a:r>
              <a:rPr lang="en-US" sz="1800" noProof="0" dirty="0"/>
              <a:t> (deterministic) and travel times </a:t>
            </a:r>
            <a:r>
              <a:rPr lang="en-US" sz="1800" i="1" noProof="0" dirty="0"/>
              <a:t>t</a:t>
            </a:r>
            <a:r>
              <a:rPr lang="en-US" sz="1800" baseline="-25000" noProof="0" dirty="0"/>
              <a:t>𝑖𝑗</a:t>
            </a:r>
            <a:r>
              <a:rPr lang="en-US" sz="1800" noProof="0" dirty="0"/>
              <a:t> ≥ 0 (</a:t>
            </a:r>
            <a:r>
              <a:rPr lang="en-US" sz="1800" b="1" noProof="0" dirty="0"/>
              <a:t>stochastic</a:t>
            </a:r>
            <a:r>
              <a:rPr lang="en-US" sz="1800" noProof="0" dirty="0"/>
              <a:t>)</a:t>
            </a:r>
          </a:p>
          <a:p>
            <a:r>
              <a:rPr lang="en-US" sz="1800" noProof="0" dirty="0"/>
              <a:t>Maximum time </a:t>
            </a:r>
            <a:r>
              <a:rPr lang="en-US" sz="1800" i="1" noProof="0" dirty="0"/>
              <a:t>T</a:t>
            </a:r>
            <a:r>
              <a:rPr lang="en-US" sz="1800" noProof="0" dirty="0"/>
              <a:t> (deterministic “shift duration”) </a:t>
            </a:r>
          </a:p>
          <a:p>
            <a:pPr marL="0" indent="0">
              <a:buNone/>
            </a:pPr>
            <a:r>
              <a:rPr lang="en-US" sz="1800" noProof="0" dirty="0"/>
              <a:t>Find </a:t>
            </a:r>
          </a:p>
          <a:p>
            <a:r>
              <a:rPr lang="en-US" sz="1800" noProof="0" dirty="0"/>
              <a:t>A Hamiltonian tour (ATSP sol. </a:t>
            </a:r>
            <a:r>
              <a:rPr lang="en-US" sz="1800" i="1" noProof="0" dirty="0"/>
              <a:t>x</a:t>
            </a:r>
            <a:r>
              <a:rPr lang="en-US" sz="1800" baseline="-25000" noProof="0" dirty="0"/>
              <a:t>𝑖𝑗</a:t>
            </a:r>
            <a:r>
              <a:rPr lang="en-US" sz="1800" noProof="0" dirty="0"/>
              <a:t> ) of total cost ≤ T</a:t>
            </a:r>
          </a:p>
          <a:p>
            <a:r>
              <a:rPr lang="en-US" sz="1800" noProof="0" dirty="0"/>
              <a:t>and assign each customer </a:t>
            </a:r>
            <a:r>
              <a:rPr lang="en-US" sz="1800" i="1" noProof="0" dirty="0" err="1"/>
              <a:t>i</a:t>
            </a:r>
            <a:r>
              <a:rPr lang="en-US" sz="1800" noProof="0" dirty="0"/>
              <a:t> a time window  [</a:t>
            </a:r>
            <a:r>
              <a:rPr lang="en-US" sz="1800" noProof="0" dirty="0" err="1"/>
              <a:t>t</a:t>
            </a:r>
            <a:r>
              <a:rPr lang="en-US" sz="1800" baseline="30000" noProof="0" dirty="0" err="1"/>
              <a:t>s</a:t>
            </a:r>
            <a:r>
              <a:rPr lang="en-US" sz="1800" baseline="-25000" noProof="0" dirty="0" err="1"/>
              <a:t>i</a:t>
            </a:r>
            <a:r>
              <a:rPr lang="en-US" sz="1800" noProof="0" dirty="0"/>
              <a:t> , </a:t>
            </a:r>
            <a:r>
              <a:rPr lang="en-US" sz="1800" noProof="0" dirty="0" err="1"/>
              <a:t>t</a:t>
            </a:r>
            <a:r>
              <a:rPr lang="en-US" sz="1800" baseline="30000" noProof="0" dirty="0" err="1"/>
              <a:t>e</a:t>
            </a:r>
            <a:r>
              <a:rPr lang="en-US" sz="1800" baseline="-25000" noProof="0" dirty="0" err="1"/>
              <a:t>i</a:t>
            </a:r>
            <a:r>
              <a:rPr lang="en-US" sz="1800" baseline="-25000" noProof="0" dirty="0"/>
              <a:t> </a:t>
            </a:r>
            <a:r>
              <a:rPr lang="en-US" sz="1800" noProof="0" dirty="0"/>
              <a:t>] (s=start, e=end)</a:t>
            </a:r>
          </a:p>
          <a:p>
            <a:pPr lvl="8"/>
            <a:endParaRPr lang="en-US" sz="1600" noProof="0" dirty="0"/>
          </a:p>
          <a:p>
            <a:pPr marL="3657600" lvl="8" indent="0">
              <a:buNone/>
            </a:pPr>
            <a:endParaRPr lang="en-US" sz="1600" noProof="0" dirty="0"/>
          </a:p>
          <a:p>
            <a:pPr marL="3657600" lvl="8" indent="0">
              <a:buNone/>
            </a:pPr>
            <a:endParaRPr lang="en-US" sz="1600" dirty="0"/>
          </a:p>
          <a:p>
            <a:pPr marL="3657600" lvl="8" indent="0">
              <a:buNone/>
            </a:pPr>
            <a:endParaRPr lang="en-US" sz="1600" noProof="0" dirty="0"/>
          </a:p>
          <a:p>
            <a:pPr marL="3657600" lvl="8" indent="0">
              <a:buNone/>
            </a:pPr>
            <a:endParaRPr lang="en-US" sz="1600" dirty="0"/>
          </a:p>
          <a:p>
            <a:pPr marL="3657600" lvl="8" indent="0">
              <a:buNone/>
            </a:pPr>
            <a:endParaRPr lang="en-US" sz="1600" noProof="0" dirty="0"/>
          </a:p>
          <a:p>
            <a:pPr marL="3657600" lvl="8" indent="0">
              <a:buNone/>
            </a:pPr>
            <a:endParaRPr lang="en-US" sz="1600" dirty="0"/>
          </a:p>
          <a:p>
            <a:pPr marL="3657600" lvl="8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800" b="1" dirty="0"/>
              <a:t>Note</a:t>
            </a:r>
            <a:r>
              <a:rPr lang="en-US" sz="1800" dirty="0"/>
              <a:t>: time windows are decision </a:t>
            </a:r>
            <a:r>
              <a:rPr lang="en-US" sz="1800" dirty="0" err="1"/>
              <a:t>var.s</a:t>
            </a:r>
            <a:r>
              <a:rPr lang="en-US" sz="1800" dirty="0"/>
              <a:t>, not input data as in the classical TW-ATSP!</a:t>
            </a:r>
          </a:p>
          <a:p>
            <a:pPr marL="3657600" lvl="8" indent="0">
              <a:buNone/>
            </a:pPr>
            <a:endParaRPr lang="en-US" sz="1600" noProof="0" dirty="0"/>
          </a:p>
          <a:p>
            <a:pPr marL="3657600" lvl="8" indent="0">
              <a:buNone/>
            </a:pPr>
            <a:endParaRPr lang="en-US" sz="1600" noProof="0" dirty="0"/>
          </a:p>
          <a:p>
            <a:pPr marL="3657600" lvl="8" indent="0">
              <a:buNone/>
            </a:pPr>
            <a:r>
              <a:rPr lang="en-US" sz="1600" noProof="0" dirty="0"/>
              <a:t>        </a:t>
            </a:r>
          </a:p>
          <a:p>
            <a:pPr marL="3657600" lvl="8" indent="0">
              <a:buNone/>
            </a:pPr>
            <a:endParaRPr lang="en-US" sz="1600" noProof="0" dirty="0"/>
          </a:p>
          <a:p>
            <a:pPr lvl="8"/>
            <a:endParaRPr lang="en-US" sz="16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596D0-1825-9FFF-70F2-03255107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248000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AF7AF-F5E8-BE56-89F3-EEBC71BF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2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A16703-BFD3-8B3B-A56C-78945EEA53D6}"/>
              </a:ext>
            </a:extLst>
          </p:cNvPr>
          <p:cNvSpPr/>
          <p:nvPr/>
        </p:nvSpPr>
        <p:spPr>
          <a:xfrm>
            <a:off x="2051720" y="45091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9B8E13-13C9-5FF8-DB86-A9FD7DFAA017}"/>
              </a:ext>
            </a:extLst>
          </p:cNvPr>
          <p:cNvSpPr/>
          <p:nvPr/>
        </p:nvSpPr>
        <p:spPr>
          <a:xfrm>
            <a:off x="3851920" y="42114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2977C6-4FF3-1A6E-E623-9D56AC1ABF97}"/>
              </a:ext>
            </a:extLst>
          </p:cNvPr>
          <p:cNvSpPr/>
          <p:nvPr/>
        </p:nvSpPr>
        <p:spPr>
          <a:xfrm>
            <a:off x="4399062" y="47971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2F462F-F1E0-411E-AE43-1C4FF2F49BCF}"/>
              </a:ext>
            </a:extLst>
          </p:cNvPr>
          <p:cNvSpPr/>
          <p:nvPr/>
        </p:nvSpPr>
        <p:spPr>
          <a:xfrm>
            <a:off x="2060898" y="51023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D09CB3-542D-B31F-A700-208959CFD076}"/>
              </a:ext>
            </a:extLst>
          </p:cNvPr>
          <p:cNvSpPr/>
          <p:nvPr/>
        </p:nvSpPr>
        <p:spPr>
          <a:xfrm>
            <a:off x="3707904" y="534273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B90FBE-864C-AB84-1280-6E6AD796CB11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949352" y="4145806"/>
            <a:ext cx="913114" cy="127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0AE49F-C372-52A5-0731-6996FBD683A1}"/>
              </a:ext>
            </a:extLst>
          </p:cNvPr>
          <p:cNvCxnSpPr>
            <a:cxnSpLocks/>
            <a:stCxn id="9" idx="3"/>
            <a:endCxn id="12" idx="7"/>
          </p:cNvCxnSpPr>
          <p:nvPr/>
        </p:nvCxnSpPr>
        <p:spPr>
          <a:xfrm flipH="1">
            <a:off x="3830829" y="4920077"/>
            <a:ext cx="589324" cy="443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6A4076-3B17-5990-EC1D-3846A6C66190}"/>
              </a:ext>
            </a:extLst>
          </p:cNvPr>
          <p:cNvCxnSpPr>
            <a:cxnSpLocks/>
            <a:stCxn id="11" idx="2"/>
            <a:endCxn id="10" idx="5"/>
          </p:cNvCxnSpPr>
          <p:nvPr/>
        </p:nvCxnSpPr>
        <p:spPr>
          <a:xfrm flipH="1" flipV="1">
            <a:off x="2183823" y="5225249"/>
            <a:ext cx="683649" cy="261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0AD2BD8-CBDA-96CC-925B-8FD534E2AD73}"/>
              </a:ext>
            </a:extLst>
          </p:cNvPr>
          <p:cNvSpPr/>
          <p:nvPr/>
        </p:nvSpPr>
        <p:spPr>
          <a:xfrm>
            <a:off x="2805336" y="406744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F94256-A30E-E407-BA61-11972C4DDF87}"/>
              </a:ext>
            </a:extLst>
          </p:cNvPr>
          <p:cNvSpPr/>
          <p:nvPr/>
        </p:nvSpPr>
        <p:spPr>
          <a:xfrm>
            <a:off x="2867472" y="54147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24E2B2-5CD1-643F-8598-EDFD8B36E698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2174645" y="4190372"/>
            <a:ext cx="651782" cy="339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CC8533-A56D-895E-C01F-51B0227BF622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>
            <a:off x="3011488" y="5414739"/>
            <a:ext cx="696416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F87134-889B-68C4-2AFB-8D9BFCA8443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2110673" y="4656088"/>
            <a:ext cx="22233" cy="446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D8547D-DFDA-4D02-6308-B7D408342AD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3974845" y="4334388"/>
            <a:ext cx="445308" cy="48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201D58D-7CD1-CF7B-6FD9-985289159B1F}"/>
              </a:ext>
            </a:extLst>
          </p:cNvPr>
          <p:cNvSpPr txBox="1"/>
          <p:nvPr/>
        </p:nvSpPr>
        <p:spPr>
          <a:xfrm>
            <a:off x="1098395" y="4422426"/>
            <a:ext cx="940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0 (depot)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D243D7-1DF3-47FD-C78F-B783565E1B0F}"/>
              </a:ext>
            </a:extLst>
          </p:cNvPr>
          <p:cNvSpPr txBox="1"/>
          <p:nvPr/>
        </p:nvSpPr>
        <p:spPr>
          <a:xfrm>
            <a:off x="3317468" y="3866504"/>
            <a:ext cx="41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noProof="0" dirty="0"/>
              <a:t>t</a:t>
            </a:r>
            <a:r>
              <a:rPr lang="en-US" sz="1400" baseline="-25000" noProof="0" dirty="0"/>
              <a:t>𝑖𝑗</a:t>
            </a:r>
            <a:endParaRPr lang="en-US" sz="1400" noProof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3DC97D-F4CC-E61A-C5BE-61C381C35D82}"/>
              </a:ext>
            </a:extLst>
          </p:cNvPr>
          <p:cNvSpPr txBox="1"/>
          <p:nvPr/>
        </p:nvSpPr>
        <p:spPr>
          <a:xfrm>
            <a:off x="4543078" y="4731376"/>
            <a:ext cx="940270" cy="1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[</a:t>
            </a:r>
            <a:r>
              <a:rPr lang="en-US" sz="1400" noProof="0" dirty="0" err="1"/>
              <a:t>t</a:t>
            </a:r>
            <a:r>
              <a:rPr lang="en-US" sz="1400" baseline="30000" noProof="0" dirty="0" err="1"/>
              <a:t>s</a:t>
            </a:r>
            <a:r>
              <a:rPr lang="en-US" sz="1400" baseline="-25000" noProof="0" dirty="0" err="1"/>
              <a:t>i</a:t>
            </a:r>
            <a:r>
              <a:rPr lang="en-US" sz="1400" noProof="0" dirty="0"/>
              <a:t> , </a:t>
            </a:r>
            <a:r>
              <a:rPr lang="en-US" sz="1400" noProof="0" dirty="0" err="1"/>
              <a:t>t</a:t>
            </a:r>
            <a:r>
              <a:rPr lang="en-US" sz="1400" baseline="30000" noProof="0" dirty="0" err="1"/>
              <a:t>e</a:t>
            </a:r>
            <a:r>
              <a:rPr lang="en-US" sz="1400" baseline="-25000" noProof="0" dirty="0" err="1"/>
              <a:t>i</a:t>
            </a:r>
            <a:r>
              <a:rPr lang="en-US" sz="1400" baseline="-25000" noProof="0" dirty="0"/>
              <a:t> </a:t>
            </a:r>
            <a:r>
              <a:rPr lang="en-US" sz="1400" noProof="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315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4081-0F52-1BA2-A9DA-64F3BEEB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noProof="0" dirty="0"/>
              <a:t>The TWATSP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DF0C2-A486-D988-79D2-AA61BBBD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n-US" sz="1800" b="1" noProof="0" dirty="0"/>
              <a:t>Objective</a:t>
            </a:r>
            <a:r>
              <a:rPr lang="en-US" sz="1800" noProof="0" dirty="0"/>
              <a:t>: minimize</a:t>
            </a:r>
          </a:p>
          <a:p>
            <a:pPr marL="0" indent="0">
              <a:buNone/>
            </a:pPr>
            <a:endParaRPr lang="en-US" sz="1800" noProof="0" dirty="0"/>
          </a:p>
          <a:p>
            <a:pPr>
              <a:buAutoNum type="arabicParenR"/>
            </a:pPr>
            <a:r>
              <a:rPr lang="en-US" sz="1800" noProof="0" dirty="0"/>
              <a:t>the </a:t>
            </a:r>
            <a:r>
              <a:rPr lang="en-US" sz="1800" b="1" noProof="0" dirty="0"/>
              <a:t>tour</a:t>
            </a:r>
            <a:r>
              <a:rPr lang="en-US" sz="1800" noProof="0" dirty="0"/>
              <a:t> </a:t>
            </a:r>
            <a:r>
              <a:rPr lang="en-US" sz="1800" b="1" noProof="0" dirty="0"/>
              <a:t>cost</a:t>
            </a:r>
            <a:r>
              <a:rPr lang="en-US" sz="1800" noProof="0" dirty="0"/>
              <a:t> (i.e., the sum of the 𝑑𝑖𝑗’s of its arcs); </a:t>
            </a:r>
          </a:p>
          <a:p>
            <a:pPr>
              <a:buAutoNum type="arabicParenR"/>
            </a:pPr>
            <a:r>
              <a:rPr lang="en-US" sz="1800" noProof="0" dirty="0"/>
              <a:t>the sum of the </a:t>
            </a:r>
            <a:r>
              <a:rPr lang="en-US" sz="1800" b="1" noProof="0" dirty="0"/>
              <a:t>durations</a:t>
            </a:r>
            <a:r>
              <a:rPr lang="en-US" sz="1800" noProof="0" dirty="0"/>
              <a:t> </a:t>
            </a:r>
            <a:r>
              <a:rPr lang="en-US" sz="1800" noProof="0" dirty="0" err="1"/>
              <a:t>t</a:t>
            </a:r>
            <a:r>
              <a:rPr lang="en-US" sz="1800" baseline="30000" noProof="0" dirty="0" err="1"/>
              <a:t>e</a:t>
            </a:r>
            <a:r>
              <a:rPr lang="en-US" sz="1800" baseline="-25000" noProof="0" dirty="0" err="1"/>
              <a:t>i</a:t>
            </a:r>
            <a:r>
              <a:rPr lang="en-US" sz="1800" noProof="0" dirty="0"/>
              <a:t>  - </a:t>
            </a:r>
            <a:r>
              <a:rPr lang="en-US" sz="1800" noProof="0" dirty="0" err="1"/>
              <a:t>t</a:t>
            </a:r>
            <a:r>
              <a:rPr lang="en-US" sz="1800" baseline="30000" noProof="0" dirty="0" err="1"/>
              <a:t>e</a:t>
            </a:r>
            <a:r>
              <a:rPr lang="en-US" sz="1800" baseline="-25000" noProof="0" dirty="0" err="1"/>
              <a:t>i</a:t>
            </a:r>
            <a:r>
              <a:rPr lang="en-US" sz="1800" baseline="-25000" noProof="0" dirty="0"/>
              <a:t>  </a:t>
            </a:r>
            <a:r>
              <a:rPr lang="en-US" sz="1800" noProof="0" dirty="0"/>
              <a:t>𝑖 of all time windows, weighed by an input penalty factor 𝛼 ≥ 0; </a:t>
            </a:r>
          </a:p>
          <a:p>
            <a:pPr marL="0" indent="0">
              <a:buNone/>
            </a:pPr>
            <a:endParaRPr lang="en-US" sz="1800" noProof="0" dirty="0"/>
          </a:p>
          <a:p>
            <a:pPr marL="0" indent="0">
              <a:buNone/>
            </a:pPr>
            <a:r>
              <a:rPr lang="en-US" sz="1800" noProof="0" dirty="0"/>
              <a:t>For each scenario 𝜔 ∈ Ω, weighed by its probability 𝑝</a:t>
            </a:r>
            <a:r>
              <a:rPr lang="en-US" sz="1800" baseline="30000" noProof="0" dirty="0"/>
              <a:t>𝜔</a:t>
            </a:r>
            <a:r>
              <a:rPr lang="en-US" sz="1800" noProof="0" dirty="0"/>
              <a:t>: </a:t>
            </a:r>
          </a:p>
          <a:p>
            <a:pPr marL="0" indent="0">
              <a:buNone/>
            </a:pPr>
            <a:endParaRPr lang="en-US" sz="1800" noProof="0" dirty="0"/>
          </a:p>
          <a:p>
            <a:pPr marL="0" indent="0">
              <a:buNone/>
            </a:pPr>
            <a:r>
              <a:rPr lang="en-US" sz="1800" noProof="0" dirty="0"/>
              <a:t>3)  the shift </a:t>
            </a:r>
            <a:r>
              <a:rPr lang="en-US" sz="1800" b="1" noProof="0" dirty="0"/>
              <a:t>overtime</a:t>
            </a:r>
            <a:r>
              <a:rPr lang="en-US" sz="1800" noProof="0" dirty="0"/>
              <a:t> 𝑜</a:t>
            </a:r>
            <a:r>
              <a:rPr lang="en-US" sz="1800" baseline="30000" noProof="0" dirty="0"/>
              <a:t>𝜔 </a:t>
            </a:r>
            <a:r>
              <a:rPr lang="en-US" sz="1800" noProof="0" dirty="0"/>
              <a:t>(say) </a:t>
            </a:r>
            <a:r>
              <a:rPr lang="en-US" sz="1800" noProof="0" dirty="0" err="1"/>
              <a:t>w.r.t.</a:t>
            </a:r>
            <a:r>
              <a:rPr lang="en-US" sz="1800" noProof="0" dirty="0"/>
              <a:t> maximum shift duration 𝑇, weighed by 𝛽 ≥0; </a:t>
            </a:r>
          </a:p>
          <a:p>
            <a:pPr>
              <a:buAutoNum type="arabicParenR" startAt="4"/>
            </a:pPr>
            <a:r>
              <a:rPr lang="en-US" sz="1800" noProof="0" dirty="0"/>
              <a:t>the sum of the </a:t>
            </a:r>
            <a:r>
              <a:rPr lang="en-US" sz="1800" b="1" noProof="0" dirty="0"/>
              <a:t>time-window violations </a:t>
            </a:r>
            <a:r>
              <a:rPr lang="en-US" sz="1800" i="1" noProof="0" dirty="0" err="1"/>
              <a:t>e</a:t>
            </a:r>
            <a:r>
              <a:rPr lang="en-US" sz="1800" baseline="-25000" noProof="0" dirty="0" err="1"/>
              <a:t>i</a:t>
            </a:r>
            <a:r>
              <a:rPr lang="en-US" sz="1800" baseline="30000" noProof="0" dirty="0"/>
              <a:t>𝜔</a:t>
            </a:r>
            <a:r>
              <a:rPr lang="en-US" sz="1800" noProof="0" dirty="0"/>
              <a:t>  (earliness) plus </a:t>
            </a:r>
            <a:r>
              <a:rPr lang="en-US" sz="1800" i="1" noProof="0" dirty="0"/>
              <a:t>l</a:t>
            </a:r>
            <a:r>
              <a:rPr lang="en-US" sz="1800" baseline="-25000" noProof="0" dirty="0"/>
              <a:t>i</a:t>
            </a:r>
            <a:r>
              <a:rPr lang="en-US" sz="1800" baseline="30000" noProof="0" dirty="0"/>
              <a:t>𝜔</a:t>
            </a:r>
            <a:r>
              <a:rPr lang="en-US" sz="1800" noProof="0" dirty="0"/>
              <a:t> (lateness), weighed by 𝛿 ≥ 0</a:t>
            </a:r>
          </a:p>
          <a:p>
            <a:pPr marL="0" indent="0">
              <a:buNone/>
            </a:pPr>
            <a:endParaRPr lang="en-US" sz="18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D0C2F-500D-1C20-CBB4-EBB3E03E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429000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39C33-E344-ABA2-F0EE-26D669D9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3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C61A1E-DC2F-0379-EE99-C8B34B7E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91" y="4917501"/>
            <a:ext cx="7647333" cy="9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B975-98BB-1E4E-89BD-BE0CB9C6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08" y="-294828"/>
            <a:ext cx="8229600" cy="1143000"/>
          </a:xfrm>
        </p:spPr>
        <p:txBody>
          <a:bodyPr/>
          <a:lstStyle/>
          <a:p>
            <a:r>
              <a:rPr lang="en-US" noProof="0" dirty="0"/>
              <a:t>MILP model from the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A5BD8-36CE-0359-7E1F-46080D927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endParaRPr lang="en-US" sz="1400" noProof="0" dirty="0"/>
          </a:p>
          <a:p>
            <a:endParaRPr lang="en-US" sz="1400" noProof="0" dirty="0"/>
          </a:p>
          <a:p>
            <a:r>
              <a:rPr lang="en-US" sz="1400" noProof="0" dirty="0"/>
              <a:t>Ş. Çelik, L. Martin, A. H. Schrotenboer, and T. Van </a:t>
            </a:r>
            <a:r>
              <a:rPr lang="en-US" sz="1400" noProof="0" dirty="0" err="1"/>
              <a:t>Woensel</a:t>
            </a:r>
            <a:r>
              <a:rPr lang="en-US" sz="1400" noProof="0" dirty="0"/>
              <a:t>. Exact two-step Benders decomposition for the time window assignment traveling salesperson problem. Transportation Science, 59(2):210–228, 2025.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F3C61-5012-C15B-B26C-1028BBA1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968080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B2ED4-8BDD-4E5C-2517-BDB1F9FE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4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3FF9B-8002-D462-78EA-50EB6E67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4962401" cy="2205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BADBE6-D8BA-0E09-CD73-F1007885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96952"/>
            <a:ext cx="4855322" cy="2171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35ED7D-1F73-A2E8-05C4-7ED4B7310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2313">
            <a:off x="5436722" y="1831890"/>
            <a:ext cx="3713373" cy="552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B3F290-84F1-1DFF-3031-69B97AA919DF}"/>
              </a:ext>
            </a:extLst>
          </p:cNvPr>
          <p:cNvSpPr txBox="1"/>
          <p:nvPr/>
        </p:nvSpPr>
        <p:spPr>
          <a:xfrm rot="20329572">
            <a:off x="5739358" y="1015405"/>
            <a:ext cx="3158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/>
              <a:t>      Big-M constraint</a:t>
            </a:r>
          </a:p>
          <a:p>
            <a:r>
              <a:rPr lang="en-US" sz="2000" noProof="0" dirty="0"/>
              <a:t>𝑤</a:t>
            </a:r>
            <a:r>
              <a:rPr lang="en-US" sz="2000" baseline="-25000" noProof="0" dirty="0" err="1"/>
              <a:t>i</a:t>
            </a:r>
            <a:r>
              <a:rPr lang="en-US" sz="2000" baseline="30000" noProof="0" dirty="0"/>
              <a:t>𝜔</a:t>
            </a:r>
            <a:r>
              <a:rPr lang="en-US" sz="2000" baseline="-25000" noProof="0" dirty="0"/>
              <a:t> </a:t>
            </a:r>
            <a:r>
              <a:rPr lang="en-US" sz="2000" baseline="30000" noProof="0" dirty="0"/>
              <a:t> </a:t>
            </a:r>
            <a:r>
              <a:rPr lang="en-US" sz="2000" noProof="0" dirty="0"/>
              <a:t>= arrival time at node </a:t>
            </a:r>
            <a:r>
              <a:rPr lang="en-US" sz="2000" i="1" noProof="0" dirty="0" err="1"/>
              <a:t>i</a:t>
            </a:r>
            <a:endParaRPr lang="en-US" sz="2000" i="1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2733F5-B9F1-3630-0F11-13F19B8F6EEB}"/>
              </a:ext>
            </a:extLst>
          </p:cNvPr>
          <p:cNvSpPr/>
          <p:nvPr/>
        </p:nvSpPr>
        <p:spPr>
          <a:xfrm>
            <a:off x="755576" y="2420888"/>
            <a:ext cx="18722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495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D89D-7056-E7FE-BBC0-C664DC6B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noProof="0" dirty="0"/>
              <a:t>A new 3-index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FFDE-0294-F954-196A-A60DA73C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noProof="0" dirty="0"/>
              <a:t>Idea: use </a:t>
            </a:r>
            <a:r>
              <a:rPr lang="en-US" b="1" noProof="0" dirty="0"/>
              <a:t>positional</a:t>
            </a:r>
            <a:r>
              <a:rPr lang="en-US" noProof="0" dirty="0"/>
              <a:t> (binary) variables 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i="1" noProof="0" dirty="0"/>
              <a:t>		</a:t>
            </a:r>
            <a:r>
              <a:rPr lang="en-US" i="1" noProof="0" dirty="0" err="1"/>
              <a:t>x</a:t>
            </a:r>
            <a:r>
              <a:rPr lang="en-US" i="1" baseline="-25000" noProof="0" dirty="0" err="1"/>
              <a:t>ij</a:t>
            </a:r>
            <a:r>
              <a:rPr lang="en-US" i="1" baseline="30000" noProof="0" dirty="0" err="1"/>
              <a:t>p</a:t>
            </a:r>
            <a:r>
              <a:rPr lang="en-US" i="1" baseline="-25000" noProof="0" dirty="0"/>
              <a:t> </a:t>
            </a:r>
            <a:r>
              <a:rPr lang="en-US" i="1" noProof="0" dirty="0"/>
              <a:t>= 1 </a:t>
            </a:r>
            <a:r>
              <a:rPr lang="en-US" noProof="0" dirty="0" err="1"/>
              <a:t>iff</a:t>
            </a:r>
            <a:r>
              <a:rPr lang="en-US" noProof="0" dirty="0"/>
              <a:t> arc (</a:t>
            </a:r>
            <a:r>
              <a:rPr lang="en-US" noProof="0" dirty="0" err="1"/>
              <a:t>i,j</a:t>
            </a:r>
            <a:r>
              <a:rPr lang="en-US" noProof="0" dirty="0"/>
              <a:t>) selected in position p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as in: </a:t>
            </a:r>
            <a:r>
              <a:rPr lang="en-US" sz="1800" noProof="0" dirty="0"/>
              <a:t>K.R. Fox, B. Gavish, and S.C. Graves. An n-constraint formulation of the (time-dependent) traveling salesman problem. Operations Research, 28 (4):1018–1021, 1980.</a:t>
            </a:r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4BBA4-2C53-172D-D3AF-2E1C4DB0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52056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CD87D-61F3-E1A7-AF66-658ABCA8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5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A16C04-5D01-697C-16B6-5A5366FF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385754"/>
            <a:ext cx="5544616" cy="2357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165F07-E372-2DAF-B866-B777DAF4DC5E}"/>
              </a:ext>
            </a:extLst>
          </p:cNvPr>
          <p:cNvSpPr txBox="1"/>
          <p:nvPr/>
        </p:nvSpPr>
        <p:spPr>
          <a:xfrm>
            <a:off x="4995664" y="428436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p=…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A55C2-F7EE-E280-EA12-F7FF93951EBD}"/>
              </a:ext>
            </a:extLst>
          </p:cNvPr>
          <p:cNvSpPr txBox="1"/>
          <p:nvPr/>
        </p:nvSpPr>
        <p:spPr>
          <a:xfrm>
            <a:off x="4220344" y="401071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p=2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B2ABC1-E003-B300-CA33-2B7B8972D44D}"/>
              </a:ext>
            </a:extLst>
          </p:cNvPr>
          <p:cNvSpPr txBox="1"/>
          <p:nvPr/>
        </p:nvSpPr>
        <p:spPr>
          <a:xfrm>
            <a:off x="3469324" y="409253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p=1</a:t>
            </a:r>
          </a:p>
        </p:txBody>
      </p:sp>
    </p:spTree>
    <p:extLst>
      <p:ext uri="{BB962C8B-B14F-4D97-AF65-F5344CB8AC3E}">
        <p14:creationId xmlns:p14="http://schemas.microsoft.com/office/powerpoint/2010/main" val="49592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E8323-42BC-C271-E5A6-17BABF0D7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10C6-9CF9-EBB4-41F2-1373A3DD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noProof="0" dirty="0"/>
              <a:t>A new 3-index formulation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D96B3-3956-5834-0D0E-661A9BEE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608040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C217D-0093-6176-3689-0929BE61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6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BC365-35BD-349A-E440-8D6C0CF11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1019"/>
            <a:ext cx="4956634" cy="515420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92B35E1-57CF-4B38-84AA-92F108DA62E6}"/>
              </a:ext>
            </a:extLst>
          </p:cNvPr>
          <p:cNvSpPr/>
          <p:nvPr/>
        </p:nvSpPr>
        <p:spPr>
          <a:xfrm>
            <a:off x="611560" y="3861048"/>
            <a:ext cx="18722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C4646C-F8B0-1854-9DEB-ABCBFC4DE8C6}"/>
              </a:ext>
            </a:extLst>
          </p:cNvPr>
          <p:cNvSpPr txBox="1"/>
          <p:nvPr/>
        </p:nvSpPr>
        <p:spPr>
          <a:xfrm rot="20442056">
            <a:off x="4682752" y="2823820"/>
            <a:ext cx="49566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                  no big-M required:</a:t>
            </a:r>
          </a:p>
          <a:p>
            <a:endParaRPr lang="en-US" sz="1600" noProof="0" dirty="0"/>
          </a:p>
          <a:p>
            <a:r>
              <a:rPr lang="en-US" sz="2400" noProof="0" dirty="0"/>
              <a:t>𝑤</a:t>
            </a:r>
            <a:r>
              <a:rPr lang="en-US" sz="2400" baseline="30000" noProof="0" dirty="0"/>
              <a:t>𝜔</a:t>
            </a:r>
            <a:r>
              <a:rPr lang="en-US" sz="2400" baseline="-25000" noProof="0" dirty="0"/>
              <a:t>𝑝+1</a:t>
            </a:r>
            <a:r>
              <a:rPr lang="en-US" sz="2400" baseline="30000" noProof="0" dirty="0"/>
              <a:t> </a:t>
            </a:r>
            <a:r>
              <a:rPr lang="en-US" sz="2400" noProof="0" dirty="0"/>
              <a:t>≥ 𝑤</a:t>
            </a:r>
            <a:r>
              <a:rPr lang="en-US" sz="2400" baseline="30000" noProof="0" dirty="0"/>
              <a:t>𝜔</a:t>
            </a:r>
            <a:r>
              <a:rPr lang="en-US" sz="2400" baseline="-25000" noProof="0" dirty="0"/>
              <a:t>𝑝</a:t>
            </a:r>
            <a:r>
              <a:rPr lang="en-US" sz="2400" noProof="0" dirty="0"/>
              <a:t>+∑</a:t>
            </a:r>
            <a:r>
              <a:rPr lang="en-US" sz="2400" baseline="-25000" noProof="0" dirty="0"/>
              <a:t>𝑖∈𝑉</a:t>
            </a:r>
            <a:r>
              <a:rPr lang="en-US" sz="2400" noProof="0" dirty="0"/>
              <a:t> ∑</a:t>
            </a:r>
            <a:r>
              <a:rPr lang="en-US" sz="2400" baseline="-25000" noProof="0" dirty="0"/>
              <a:t>𝑗∈𝑉</a:t>
            </a:r>
            <a:r>
              <a:rPr lang="en-US" sz="2400" noProof="0" dirty="0"/>
              <a:t> t</a:t>
            </a:r>
            <a:r>
              <a:rPr lang="en-US" sz="2400" baseline="30000" noProof="0" dirty="0"/>
              <a:t>𝜔</a:t>
            </a:r>
            <a:r>
              <a:rPr lang="en-US" sz="2400" baseline="-25000" noProof="0" dirty="0"/>
              <a:t>𝑖𝑗</a:t>
            </a:r>
            <a:r>
              <a:rPr lang="en-US" sz="2400" noProof="0" dirty="0"/>
              <a:t>𝑥</a:t>
            </a:r>
            <a:r>
              <a:rPr lang="en-US" sz="2400" baseline="30000" noProof="0" dirty="0"/>
              <a:t>𝑝+1</a:t>
            </a:r>
            <a:r>
              <a:rPr lang="en-US" sz="2400" baseline="-25000" noProof="0" dirty="0"/>
              <a:t>𝑖𝑗</a:t>
            </a:r>
            <a:endParaRPr lang="en-US" sz="2400" baseline="30000" noProof="0" dirty="0"/>
          </a:p>
        </p:txBody>
      </p:sp>
    </p:spTree>
    <p:extLst>
      <p:ext uri="{BB962C8B-B14F-4D97-AF65-F5344CB8AC3E}">
        <p14:creationId xmlns:p14="http://schemas.microsoft.com/office/powerpoint/2010/main" val="23965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4F45-D82A-2C28-3551-6D1B9482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computational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74C5-DADE-6E58-EDF7-FE501F39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Aggregated results (CPLEX black box): 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b="1" i="1" dirty="0"/>
              <a:t>b</a:t>
            </a:r>
            <a:r>
              <a:rPr lang="en-US" b="1" i="1" noProof="0"/>
              <a:t>ig</a:t>
            </a:r>
            <a:r>
              <a:rPr lang="en-US" b="1" i="1" noProof="0" dirty="0"/>
              <a:t>-M: </a:t>
            </a:r>
            <a:r>
              <a:rPr lang="en-US" noProof="0" dirty="0"/>
              <a:t>model form the literature</a:t>
            </a:r>
          </a:p>
          <a:p>
            <a:r>
              <a:rPr lang="en-US" b="1" i="1" noProof="0" dirty="0"/>
              <a:t>3-index</a:t>
            </a:r>
            <a:r>
              <a:rPr lang="en-US" i="1" noProof="0" dirty="0"/>
              <a:t>: </a:t>
            </a:r>
            <a:r>
              <a:rPr lang="en-US" noProof="0" dirty="0"/>
              <a:t>our new model</a:t>
            </a:r>
          </a:p>
          <a:p>
            <a:r>
              <a:rPr lang="en-US" b="1" i="1" noProof="0" dirty="0"/>
              <a:t>+SEC: </a:t>
            </a:r>
            <a:r>
              <a:rPr lang="en-US" b="1" noProof="0" dirty="0"/>
              <a:t> </a:t>
            </a:r>
            <a:r>
              <a:rPr lang="en-US" noProof="0" dirty="0"/>
              <a:t>SECs have been separated on the fly, </a:t>
            </a:r>
          </a:p>
          <a:p>
            <a:r>
              <a:rPr lang="en-US" b="1" i="1" noProof="0" dirty="0"/>
              <a:t>+Claus: </a:t>
            </a:r>
            <a:r>
              <a:rPr lang="en-US" noProof="0" dirty="0"/>
              <a:t>model augmented using Claus’ 3-index ATSP formulation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 marL="0" indent="0">
              <a:buNone/>
            </a:pPr>
            <a:endParaRPr lang="en-US" sz="1600" noProof="0" dirty="0"/>
          </a:p>
          <a:p>
            <a:pPr marL="0" indent="0">
              <a:buNone/>
            </a:pPr>
            <a:r>
              <a:rPr lang="en-US" sz="1600" noProof="0" dirty="0"/>
              <a:t>	</a:t>
            </a:r>
            <a:r>
              <a:rPr lang="en-US" sz="1600" b="1" noProof="0" dirty="0"/>
              <a:t>Time</a:t>
            </a:r>
            <a:r>
              <a:rPr lang="en-US" sz="1600" noProof="0" dirty="0"/>
              <a:t>: computing time in </a:t>
            </a:r>
            <a:r>
              <a:rPr lang="en-US" sz="1600" noProof="0" dirty="0" err="1"/>
              <a:t>sec.s</a:t>
            </a:r>
            <a:r>
              <a:rPr lang="en-US" sz="1600" noProof="0" dirty="0"/>
              <a:t> (shifted geo. mean)  </a:t>
            </a:r>
          </a:p>
          <a:p>
            <a:pPr marL="0" indent="0">
              <a:buNone/>
            </a:pPr>
            <a:r>
              <a:rPr lang="en-US" sz="1600" noProof="0" dirty="0"/>
              <a:t>	</a:t>
            </a:r>
            <a:r>
              <a:rPr lang="en-US" sz="1600" b="1" noProof="0" dirty="0" err="1"/>
              <a:t>Opt</a:t>
            </a:r>
            <a:r>
              <a:rPr lang="en-US" sz="1600" noProof="0" dirty="0"/>
              <a:t>: number of instances solved to proven optimum (1h time limit). </a:t>
            </a:r>
          </a:p>
          <a:p>
            <a:endParaRPr lang="en-US" sz="1600" noProof="0" dirty="0"/>
          </a:p>
          <a:p>
            <a:endParaRPr lang="en-US" sz="1800" noProof="0" dirty="0"/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44961-B547-9EBB-16B4-E6412519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429000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53417-B1DC-28EC-2F8C-4045FDD1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7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4D4A8-FE79-FD39-6463-54B02C27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5" y="3789040"/>
            <a:ext cx="846667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0496-44F1-6834-2329-E4884850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Performance profile plot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554C9E-31B1-819E-69FF-4705CE42C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8632" y="1600200"/>
            <a:ext cx="56067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42A0B-3CA2-06DF-F8A2-3E1B3EF8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608040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28D2C-E828-4FEA-988C-0FE3D316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594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A57E2-FD8E-E01E-3A70-1D88714BC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2CD4-09D2-3628-A779-AB121BC5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Ready for Benders?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33C8-27A5-099A-404C-92CFF8F3D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noProof="0" dirty="0"/>
              <a:t>Models are well suited for Benders decomposition…</a:t>
            </a:r>
          </a:p>
          <a:p>
            <a:r>
              <a:rPr lang="en-US" noProof="0" dirty="0"/>
              <a:t>… but several options are available</a:t>
            </a:r>
          </a:p>
          <a:p>
            <a:r>
              <a:rPr lang="en-US" noProof="0" dirty="0"/>
              <a:t>… which perform very differently!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b="1" noProof="0" dirty="0">
                <a:solidFill>
                  <a:srgbClr val="FF0000"/>
                </a:solidFill>
              </a:rPr>
              <a:t>In particular: how to split master and subproblem </a:t>
            </a:r>
            <a:r>
              <a:rPr lang="en-US" b="1" noProof="0" dirty="0" err="1">
                <a:solidFill>
                  <a:srgbClr val="FF0000"/>
                </a:solidFill>
              </a:rPr>
              <a:t>var.s</a:t>
            </a:r>
            <a:r>
              <a:rPr lang="en-US" b="1" noProof="0" dirty="0">
                <a:solidFill>
                  <a:srgbClr val="FF0000"/>
                </a:solidFill>
              </a:rPr>
              <a:t>?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D6443-F3B5-F143-B4C5-A15A4F02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245225"/>
            <a:ext cx="3781400" cy="476250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ODS 2025, September 2025, Milan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F2073-3D43-6AEF-4E98-481814ED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noProof="0" smtClean="0"/>
              <a:pPr>
                <a:defRPr/>
              </a:pPr>
              <a:t>9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9F337-843A-EF28-794A-4969B62F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50945"/>
            <a:ext cx="7353937" cy="30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11845</TotalTime>
  <Words>956</Words>
  <Application>Microsoft Office PowerPoint</Application>
  <PresentationFormat>On-screen Show (4:3)</PresentationFormat>
  <Paragraphs>162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ＭＳ Ｐゴシック</vt:lpstr>
      <vt:lpstr>Arial</vt:lpstr>
      <vt:lpstr>Struttura predefinita</vt:lpstr>
      <vt:lpstr>A Benders Decomposition Approach to the Time Window Assignment Traveling Salesperson Problem with Stochastic Travel Times </vt:lpstr>
      <vt:lpstr>The TWATSP problem</vt:lpstr>
      <vt:lpstr>The TWATSP problem</vt:lpstr>
      <vt:lpstr>MILP model from the literature</vt:lpstr>
      <vt:lpstr>A new 3-index formulation</vt:lpstr>
      <vt:lpstr>A new 3-index formulation</vt:lpstr>
      <vt:lpstr>A computational comparison</vt:lpstr>
      <vt:lpstr>Performance profile plot</vt:lpstr>
      <vt:lpstr>Ready for Benders?</vt:lpstr>
      <vt:lpstr>Comparison using CPLEX’s Benders </vt:lpstr>
      <vt:lpstr>And now: coding!</vt:lpstr>
      <vt:lpstr>Computational results</vt:lpstr>
      <vt:lpstr>Thanks for your attention!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Matteo Fischetti</cp:lastModifiedBy>
  <cp:revision>686</cp:revision>
  <dcterms:created xsi:type="dcterms:W3CDTF">2009-11-25T09:39:00Z</dcterms:created>
  <dcterms:modified xsi:type="dcterms:W3CDTF">2025-08-09T17:32:02Z</dcterms:modified>
</cp:coreProperties>
</file>