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77" r:id="rId2"/>
    <p:sldId id="378" r:id="rId3"/>
    <p:sldId id="353" r:id="rId4"/>
    <p:sldId id="379" r:id="rId5"/>
    <p:sldId id="342" r:id="rId6"/>
    <p:sldId id="349" r:id="rId7"/>
    <p:sldId id="343" r:id="rId8"/>
    <p:sldId id="338" r:id="rId9"/>
    <p:sldId id="339" r:id="rId10"/>
    <p:sldId id="340" r:id="rId11"/>
    <p:sldId id="350" r:id="rId12"/>
    <p:sldId id="344" r:id="rId13"/>
    <p:sldId id="345" r:id="rId14"/>
    <p:sldId id="346" r:id="rId15"/>
    <p:sldId id="347" r:id="rId16"/>
    <p:sldId id="348" r:id="rId17"/>
    <p:sldId id="351" r:id="rId18"/>
    <p:sldId id="352" r:id="rId19"/>
    <p:sldId id="357" r:id="rId20"/>
    <p:sldId id="366" r:id="rId21"/>
    <p:sldId id="364" r:id="rId22"/>
    <p:sldId id="373" r:id="rId23"/>
    <p:sldId id="375" r:id="rId24"/>
    <p:sldId id="367" r:id="rId25"/>
    <p:sldId id="376" r:id="rId26"/>
    <p:sldId id="368" r:id="rId2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5" d="100"/>
          <a:sy n="85" d="100"/>
        </p:scale>
        <p:origin x="96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FBB41C9-255F-08BB-078D-73FC83059E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B6425C4-9601-9EA1-31C1-FEF33B411C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938C2F8-487F-715F-B610-6E658DAEC6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84AD7C3-B836-6C7B-F8FB-6AEDE7C6E4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D338340-0C82-E078-92AF-80E7372259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D0BB78EE-0210-EC9C-02F0-E326D04FB5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816EE7F-F412-4FE0-A176-BB9B6B07E7C4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8AC2B-DBA8-0A23-9DDB-8030EC07F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id="{0EA6FA94-FD74-D769-6DDF-4ACF69B62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id="{6CC8919D-C35A-D8F9-D4A0-981198660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id="{1BAB7515-BAE9-26B3-7843-5D37C4444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51E6AA-8071-4B4B-977D-58BC388C5795}" type="slidenum">
              <a:rPr lang="en-US" altLang="it-IT" sz="1300" smtClean="0"/>
              <a:pPr>
                <a:spcBef>
                  <a:spcPct val="0"/>
                </a:spcBef>
              </a:pPr>
              <a:t>1</a:t>
            </a:fld>
            <a:endParaRPr lang="en-US" altLang="it-IT" sz="1300"/>
          </a:p>
        </p:txBody>
      </p:sp>
    </p:spTree>
    <p:extLst>
      <p:ext uri="{BB962C8B-B14F-4D97-AF65-F5344CB8AC3E}">
        <p14:creationId xmlns:p14="http://schemas.microsoft.com/office/powerpoint/2010/main" val="122076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B5406-B912-8AE7-8C03-00C3C6522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id="{FC9E7223-D10B-3965-591B-F2864241B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id="{F62475C8-C6E0-334B-E0AC-434546456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id="{5D4FDAAD-AAF6-A832-B9E3-DB46DBFB7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51E6AA-8071-4B4B-977D-58BC388C5795}" type="slidenum">
              <a:rPr lang="en-US" altLang="it-IT" sz="1300" smtClean="0"/>
              <a:pPr>
                <a:spcBef>
                  <a:spcPct val="0"/>
                </a:spcBef>
              </a:pPr>
              <a:t>2</a:t>
            </a:fld>
            <a:endParaRPr lang="en-US" altLang="it-IT" sz="1300"/>
          </a:p>
        </p:txBody>
      </p:sp>
    </p:spTree>
    <p:extLst>
      <p:ext uri="{BB962C8B-B14F-4D97-AF65-F5344CB8AC3E}">
        <p14:creationId xmlns:p14="http://schemas.microsoft.com/office/powerpoint/2010/main" val="265693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>
            <a:extLst>
              <a:ext uri="{FF2B5EF4-FFF2-40B4-BE49-F238E27FC236}">
                <a16:creationId xmlns:a16="http://schemas.microsoft.com/office/drawing/2014/main" id="{392EF65B-BCB6-F89D-61ED-6850595DC9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Segnaposto note 2">
            <a:extLst>
              <a:ext uri="{FF2B5EF4-FFF2-40B4-BE49-F238E27FC236}">
                <a16:creationId xmlns:a16="http://schemas.microsoft.com/office/drawing/2014/main" id="{602CE927-6CC4-7FEF-B032-36BB9CE89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F26FDC34-DE78-CEB4-0440-33E66AE0B0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CFF4D6-BBD5-4769-A519-DBFCC8802C0C}" type="slidenum">
              <a:rPr lang="en-US" altLang="it-IT" sz="1300" smtClean="0"/>
              <a:pPr>
                <a:spcBef>
                  <a:spcPct val="0"/>
                </a:spcBef>
              </a:pPr>
              <a:t>7</a:t>
            </a:fld>
            <a:endParaRPr lang="en-US" altLang="it-IT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5E4BB-4838-D1E5-CD35-0B11D8F1E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C75C09-C7D6-C202-A833-DCA6F823E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Verlog, June 13, 2025, Trento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C2501C-BBCA-622C-73EF-188B3C79D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9CF9-1236-4192-90EF-53532A904932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4323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253CA8-6446-BF55-3EA1-FAAA7700D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F00225-418E-6877-B0C7-DB46181184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Verlog, June 13, 2025, Trento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8D6192-0446-1943-13BF-3358B92B9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93ED-109E-4621-B3F7-58E0B9D2565D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592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C91F42-3E3C-7D24-4B41-2D83D0217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aaaaa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F7B739-357D-7D91-7F02-1B7F3077C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aaaaa</a:t>
            </a:r>
          </a:p>
          <a:p>
            <a:pPr lvl="1"/>
            <a:r>
              <a:rPr lang="en-US" altLang="it-IT"/>
              <a:t>bbbb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6725B7-D3F5-3DB4-2D63-2E5CC22F47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6CE44F-D224-96C1-BF29-3C8F956C40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Verlog, June 13, 2025, Trento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1D1A3E-14E5-DBB7-F835-2AFB02B198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03F89B6-A388-4F20-8BE8-91DD14F345F3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18977-F1D3-AB4C-369C-2FF5ECC2C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>
            <a:extLst>
              <a:ext uri="{FF2B5EF4-FFF2-40B4-BE49-F238E27FC236}">
                <a16:creationId xmlns:a16="http://schemas.microsoft.com/office/drawing/2014/main" id="{14F13204-FE39-82B4-2D3A-92D9A82B3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100014"/>
            <a:ext cx="8229600" cy="2736925"/>
          </a:xfrm>
        </p:spPr>
        <p:txBody>
          <a:bodyPr/>
          <a:lstStyle/>
          <a:p>
            <a:br>
              <a:rPr lang="en-US" altLang="it-IT" dirty="0">
                <a:ea typeface="ＭＳ Ｐゴシック" panose="020B0600070205080204" pitchFamily="34" charset="-128"/>
              </a:rPr>
            </a:br>
            <a:r>
              <a:rPr lang="en-US" altLang="it-IT" dirty="0">
                <a:ea typeface="ＭＳ Ｐゴシック" panose="020B0600070205080204" pitchFamily="34" charset="-128"/>
              </a:rPr>
              <a:t>Branch-and-Cut </a:t>
            </a:r>
            <a:br>
              <a:rPr lang="en-US" altLang="it-IT" dirty="0">
                <a:ea typeface="ＭＳ Ｐゴシック" panose="020B0600070205080204" pitchFamily="34" charset="-128"/>
              </a:rPr>
            </a:br>
            <a:r>
              <a:rPr lang="en-US" altLang="it-IT" dirty="0">
                <a:ea typeface="ＭＳ Ｐゴシック" panose="020B0600070205080204" pitchFamily="34" charset="-128"/>
              </a:rPr>
              <a:t>is our </a:t>
            </a:r>
            <a:br>
              <a:rPr lang="en-US" altLang="it-IT" dirty="0">
                <a:ea typeface="ＭＳ Ｐゴシック" panose="020B0600070205080204" pitchFamily="34" charset="-128"/>
              </a:rPr>
            </a:br>
            <a:r>
              <a:rPr lang="en-US" altLang="it-IT" dirty="0" err="1">
                <a:ea typeface="ＭＳ Ｐゴシック" panose="020B0600070205080204" pitchFamily="34" charset="-128"/>
              </a:rPr>
              <a:t>swiss</a:t>
            </a:r>
            <a:r>
              <a:rPr lang="en-US" altLang="it-IT" dirty="0">
                <a:ea typeface="ＭＳ Ｐゴシック" panose="020B0600070205080204" pitchFamily="34" charset="-128"/>
              </a:rPr>
              <a:t> army knife</a:t>
            </a:r>
            <a:br>
              <a:rPr lang="it-IT" altLang="it-IT" dirty="0">
                <a:ea typeface="ＭＳ Ｐゴシック" panose="020B0600070205080204" pitchFamily="34" charset="-128"/>
              </a:rPr>
            </a:b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9D10BD-BD08-DCA0-011E-546C3F53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650" y="6308725"/>
            <a:ext cx="7561263" cy="4127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Verlog</a:t>
            </a:r>
            <a:r>
              <a:rPr lang="en-US" dirty="0"/>
              <a:t>, June 13, 2025, Trento</a:t>
            </a:r>
          </a:p>
        </p:txBody>
      </p:sp>
      <p:sp>
        <p:nvSpPr>
          <p:cNvPr id="3076" name="Segnaposto numero diapositiva 4">
            <a:extLst>
              <a:ext uri="{FF2B5EF4-FFF2-40B4-BE49-F238E27FC236}">
                <a16:creationId xmlns:a16="http://schemas.microsoft.com/office/drawing/2014/main" id="{26DFF2B7-22EC-A373-24A2-3761B9172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6A8C4-AD4B-4EB8-9412-DBAC4F706AB4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it-IT" sz="1400"/>
          </a:p>
        </p:txBody>
      </p:sp>
      <p:sp>
        <p:nvSpPr>
          <p:cNvPr id="3077" name="CasellaDiTesto 6">
            <a:extLst>
              <a:ext uri="{FF2B5EF4-FFF2-40B4-BE49-F238E27FC236}">
                <a16:creationId xmlns:a16="http://schemas.microsoft.com/office/drawing/2014/main" id="{DA30BC00-F5D9-AF5A-9621-069A2DC9E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926579"/>
            <a:ext cx="5905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b="1" dirty="0"/>
              <a:t>Matteo Fischetti, University of Padova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3410F-8D5F-5A6A-F436-A5DF50EBC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814933"/>
            <a:ext cx="3240857" cy="281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9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532A4271-CDAD-624D-0FB3-F126A824B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Usercut callback</a:t>
            </a:r>
            <a:br>
              <a:rPr lang="en-US" altLang="it-IT" dirty="0">
                <a:ea typeface="ＭＳ Ｐゴシック" panose="020B0600070205080204" pitchFamily="34" charset="-128"/>
              </a:rPr>
            </a:br>
            <a:r>
              <a:rPr lang="en-US" altLang="it-I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CPX_CALLBACKCONTEXT_RELAXATION</a:t>
            </a:r>
            <a:endParaRPr lang="it-IT" altLang="it-IT" sz="2400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19" name="Segnaposto contenuto 2">
            <a:extLst>
              <a:ext uri="{FF2B5EF4-FFF2-40B4-BE49-F238E27FC236}">
                <a16:creationId xmlns:a16="http://schemas.microsoft.com/office/drawing/2014/main" id="{01370B35-268A-5064-3843-801C7ED7E7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217443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Automatically invoked at every B&amp;B node when the current solution is </a:t>
            </a:r>
            <a:r>
              <a:rPr lang="en-US" altLang="it-IT" b="1" dirty="0" err="1">
                <a:ea typeface="ＭＳ Ｐゴシック" panose="020B0600070205080204" pitchFamily="34" charset="-128"/>
              </a:rPr>
              <a:t>noninteger</a:t>
            </a:r>
            <a:r>
              <a:rPr lang="en-US" altLang="it-IT" b="1" dirty="0">
                <a:ea typeface="ＭＳ Ｐゴシック" panose="020B0600070205080204" pitchFamily="34" charset="-128"/>
              </a:rPr>
              <a:t> </a:t>
            </a:r>
            <a:r>
              <a:rPr lang="en-US" altLang="it-IT" dirty="0">
                <a:ea typeface="ＭＳ Ｐゴシック" panose="020B0600070205080204" pitchFamily="34" charset="-128"/>
              </a:rPr>
              <a:t>(e.g., just before branching)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A </a:t>
            </a:r>
            <a:r>
              <a:rPr lang="en-US" altLang="it-IT" b="1" dirty="0">
                <a:ea typeface="ＭＳ Ｐゴシック" panose="020B0600070205080204" pitchFamily="34" charset="-128"/>
              </a:rPr>
              <a:t>violated cut </a:t>
            </a:r>
            <a:r>
              <a:rPr lang="en-US" altLang="it-IT" dirty="0">
                <a:ea typeface="ＭＳ Ｐゴシック" panose="020B0600070205080204" pitchFamily="34" charset="-128"/>
              </a:rPr>
              <a:t>can possibly be returned, to be added (locally or globally) to the current model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often leads to an improved convergence to integer solutions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If no cut is returned, </a:t>
            </a:r>
            <a:r>
              <a:rPr lang="en-US" altLang="it-IT" b="1" dirty="0">
                <a:ea typeface="ＭＳ Ｐゴシック" panose="020B0600070205080204" pitchFamily="34" charset="-128"/>
              </a:rPr>
              <a:t>branching</a:t>
            </a:r>
            <a:r>
              <a:rPr lang="en-US" altLang="it-IT" dirty="0">
                <a:ea typeface="ＭＳ Ｐゴシック" panose="020B0600070205080204" pitchFamily="34" charset="-128"/>
              </a:rPr>
              <a:t> occurs as usual 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Cut generation </a:t>
            </a:r>
            <a:r>
              <a:rPr lang="en-US" altLang="it-IT" b="1" dirty="0">
                <a:ea typeface="ＭＳ Ｐゴシック" panose="020B0600070205080204" pitchFamily="34" charset="-128"/>
              </a:rPr>
              <a:t>can be hard </a:t>
            </a:r>
            <a:r>
              <a:rPr lang="en-US" altLang="it-IT" dirty="0">
                <a:ea typeface="ＭＳ Ｐゴシック" panose="020B0600070205080204" pitchFamily="34" charset="-128"/>
              </a:rPr>
              <a:t>as the point is </a:t>
            </a:r>
            <a:r>
              <a:rPr lang="en-US" altLang="it-IT" dirty="0" err="1">
                <a:ea typeface="ＭＳ Ｐゴシック" panose="020B0600070205080204" pitchFamily="34" charset="-128"/>
              </a:rPr>
              <a:t>noninteger</a:t>
            </a:r>
            <a:r>
              <a:rPr lang="en-US" altLang="it-IT" dirty="0">
                <a:ea typeface="ＭＳ Ｐゴシック" panose="020B0600070205080204" pitchFamily="34" charset="-128"/>
              </a:rPr>
              <a:t> (heuristic approaches can be used)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User cuts are </a:t>
            </a:r>
            <a:r>
              <a:rPr lang="en-US" altLang="it-IT" b="1" dirty="0">
                <a:ea typeface="ＭＳ Ｐゴシック" panose="020B0600070205080204" pitchFamily="34" charset="-128"/>
              </a:rPr>
              <a:t>not mandatory </a:t>
            </a:r>
            <a:r>
              <a:rPr lang="en-US" altLang="it-IT" dirty="0">
                <a:ea typeface="ＭＳ Ｐゴシック" panose="020B0600070205080204" pitchFamily="34" charset="-128"/>
              </a:rPr>
              <a:t>for B&amp;C correctness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it-IT" dirty="0">
                <a:ea typeface="ＭＳ Ｐゴシック" panose="020B0600070205080204" pitchFamily="34" charset="-128"/>
              </a:rPr>
              <a:t>being too clever on them can actually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slow-down</a:t>
            </a:r>
            <a:r>
              <a:rPr lang="en-US" altLang="it-IT" dirty="0">
                <a:ea typeface="ＭＳ Ｐゴシック" panose="020B0600070205080204" pitchFamily="34" charset="-128"/>
              </a:rPr>
              <a:t> the solver because of the overhead in generating and using them (larger/denser LPs etc.)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114C46-8670-D92C-16B2-6D9F2B2B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81375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12293" name="Segnaposto numero diapositiva 4">
            <a:extLst>
              <a:ext uri="{FF2B5EF4-FFF2-40B4-BE49-F238E27FC236}">
                <a16:creationId xmlns:a16="http://schemas.microsoft.com/office/drawing/2014/main" id="{E34F0247-4562-8AA5-F229-2B0FB2411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33522-1F22-46C8-9059-1D4371ECBD1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it-IT" sz="1400"/>
          </a:p>
        </p:txBody>
      </p:sp>
      <p:pic>
        <p:nvPicPr>
          <p:cNvPr id="9222" name="Picture 2" descr="C:\Users\MATTEO~1\AppData\Local\Temp\vmware-Matteo Fischetti\VMwareDnD\31eb09ce\Schermata 2017-01-11 alle 16.53.59.png">
            <a:extLst>
              <a:ext uri="{FF2B5EF4-FFF2-40B4-BE49-F238E27FC236}">
                <a16:creationId xmlns:a16="http://schemas.microsoft.com/office/drawing/2014/main" id="{B084636D-A347-B34D-56C3-694D74F0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323">
            <a:off x="7059286" y="2887625"/>
            <a:ext cx="11525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6AF11012-32A7-9DB9-E7B9-C44D8F680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Other callbacks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9A0986-52FB-7784-F367-8DF3F1BB28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en-US" altLang="it-IT" b="1" dirty="0">
                <a:ea typeface="ＭＳ Ｐゴシック" panose="020B0600070205080204" pitchFamily="34" charset="-128"/>
              </a:rPr>
              <a:t>Branch callback</a:t>
            </a:r>
            <a:r>
              <a:rPr lang="en-US" altLang="it-IT" dirty="0">
                <a:ea typeface="ＭＳ Ｐゴシック" panose="020B0600070205080204" pitchFamily="34" charset="-128"/>
              </a:rPr>
              <a:t>: invoked at the end of each node (even when the LP solution is integer and apparently does not require any cut/branching) and used to impose/customize branching 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b="1" dirty="0">
                <a:ea typeface="ＭＳ Ｐゴシック" panose="020B0600070205080204" pitchFamily="34" charset="-128"/>
              </a:rPr>
              <a:t>Heuristic callback</a:t>
            </a:r>
            <a:r>
              <a:rPr lang="en-US" altLang="it-IT" dirty="0">
                <a:ea typeface="ＭＳ Ｐゴシック" panose="020B0600070205080204" pitchFamily="34" charset="-128"/>
              </a:rPr>
              <a:t>: used to build new (possibly problem-specific) feasible integer solutions to be </a:t>
            </a:r>
            <a:r>
              <a:rPr lang="en-US" altLang="it-IT" b="1" dirty="0">
                <a:ea typeface="ＭＳ Ｐゴシック" panose="020B0600070205080204" pitchFamily="34" charset="-128"/>
              </a:rPr>
              <a:t>posted</a:t>
            </a:r>
            <a:r>
              <a:rPr lang="en-US" altLang="it-IT" dirty="0">
                <a:ea typeface="ＭＳ Ｐゴシック" panose="020B0600070205080204" pitchFamily="34" charset="-128"/>
              </a:rPr>
              <a:t>, i.e., passed to the solver which will use them (at the appropriate time) to possibly update the incumbent</a:t>
            </a:r>
            <a:endParaRPr lang="en-US" altLang="it-IT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etc. etc.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C46F38-5D16-4CC4-DB6D-4BDC9E76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392488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13317" name="Segnaposto numero diapositiva 4">
            <a:extLst>
              <a:ext uri="{FF2B5EF4-FFF2-40B4-BE49-F238E27FC236}">
                <a16:creationId xmlns:a16="http://schemas.microsoft.com/office/drawing/2014/main" id="{CE58B3E2-F19C-BB49-E468-252296A5C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8FB838-7DEB-49EF-9E89-045B4F00D2F5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FC89CEDB-B460-27F5-112A-A13A36988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35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Application: non-convex MIQP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3FDA5A-3269-357E-CB87-59488ACF16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908050"/>
            <a:ext cx="8640763" cy="52181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(based on joint work with Michele Monaci, Univ. Bologna)</a:t>
            </a:r>
          </a:p>
          <a:p>
            <a:pPr algn="ctr"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Goal: implement a Mixed-Integer (non-convex) Quadratic solver</a:t>
            </a:r>
          </a:p>
          <a:p>
            <a:pPr>
              <a:buFontTx/>
              <a:buNone/>
            </a:pPr>
            <a:endParaRPr lang="en-US" altLang="it-IT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Two approaches: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1. start with a continuous QP solver and add enumeration on top of it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implement B&amp;B</a:t>
            </a:r>
            <a:r>
              <a:rPr lang="en-US" altLang="it-IT" dirty="0">
                <a:ea typeface="ＭＳ Ｐゴシック" panose="020B0600070205080204" pitchFamily="34" charset="-128"/>
              </a:rPr>
              <a:t> to handle integer </a:t>
            </a:r>
            <a:r>
              <a:rPr lang="en-US" altLang="it-IT" dirty="0" err="1">
                <a:ea typeface="ＭＳ Ｐゴシック" panose="020B0600070205080204" pitchFamily="34" charset="-128"/>
              </a:rPr>
              <a:t>var.s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2. start with a MILP solvers (B&amp;C) and customize it to handle the non-convex quadratic terms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add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McCormick &amp; spatial branching</a:t>
            </a:r>
          </a:p>
          <a:p>
            <a:pPr lvl="1"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		PROS: …</a:t>
            </a:r>
          </a:p>
          <a:p>
            <a:pPr lvl="1"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		CONS: …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</a:t>
            </a:r>
          </a:p>
          <a:p>
            <a:pPr lvl="1"/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08D11B-5B8C-EA1F-A28D-E2E110D0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608388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14341" name="Segnaposto numero diapositiva 4">
            <a:extLst>
              <a:ext uri="{FF2B5EF4-FFF2-40B4-BE49-F238E27FC236}">
                <a16:creationId xmlns:a16="http://schemas.microsoft.com/office/drawing/2014/main" id="{B07E609B-B452-C6BB-5E49-D5A53BD63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2C8F9E-9159-4EA8-B291-8C960FC8117D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211CB509-8AC3-A651-F732-0B162F4AD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MIQP as a MILP with bilinear eq.s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123A71-3939-662A-5F1E-0DE2AACD98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fully-general MIQP of interest reads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and can be restated as 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9D638D-286B-7531-8251-ABA67DCF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103563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15365" name="Segnaposto numero diapositiva 4">
            <a:extLst>
              <a:ext uri="{FF2B5EF4-FFF2-40B4-BE49-F238E27FC236}">
                <a16:creationId xmlns:a16="http://schemas.microsoft.com/office/drawing/2014/main" id="{3BE93054-B90C-469E-B6B5-AFA92617A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3A302C-A338-43A6-B5F5-74B9B32C7084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it-IT" sz="1400"/>
          </a:p>
        </p:txBody>
      </p:sp>
      <p:pic>
        <p:nvPicPr>
          <p:cNvPr id="30722" name="Picture 2" descr="C:\Users\MATTEO~1\AppData\Local\Temp\vmware-Matteo Fischetti\VMwareDnD\02970d7b\Schermata 2018-06-24 alle 17.23.57.png">
            <a:extLst>
              <a:ext uri="{FF2B5EF4-FFF2-40B4-BE49-F238E27FC236}">
                <a16:creationId xmlns:a16="http://schemas.microsoft.com/office/drawing/2014/main" id="{31D44CE1-18D3-5821-292F-078AA07C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89363"/>
            <a:ext cx="460851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:\Users\MATTEO~1\AppData\Local\Temp\vmware-Matteo Fischetti\VMwareDnD\02970d7b\Schermata 2018-06-24 alle 17.23.46.png">
            <a:extLst>
              <a:ext uri="{FF2B5EF4-FFF2-40B4-BE49-F238E27FC236}">
                <a16:creationId xmlns:a16="http://schemas.microsoft.com/office/drawing/2014/main" id="{B649C36B-ACF3-DD29-80A5-05F70286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557338"/>
            <a:ext cx="4576763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8DADBC28-19C7-7529-4502-FAE0C65B7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McCormick inequalities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1A6DE6-BBDE-6398-A7C6-E2F1312685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435975" cy="467042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To simplify notation, rewrite the generic bilinear eq.                         as: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Obviously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 					      </a:t>
            </a:r>
            <a:r>
              <a:rPr lang="en-US" altLang="it-IT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		    (just replace </a:t>
            </a:r>
            <a:r>
              <a:rPr lang="en-US" altLang="it-IT" i="1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xy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by </a:t>
            </a:r>
            <a:r>
              <a:rPr lang="en-US" altLang="it-IT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z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in the products on the left)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pPr lvl="4">
              <a:buFontTx/>
              <a:buNone/>
            </a:pPr>
            <a:r>
              <a:rPr lang="en-US" altLang="it-IT" sz="16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    </a:t>
            </a:r>
            <a:endParaRPr lang="en-US" altLang="it-IT" sz="1600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Note: </a:t>
            </a:r>
            <a:r>
              <a:rPr lang="en-US" altLang="it-IT" i="1" dirty="0">
                <a:ea typeface="ＭＳ Ｐゴシック" panose="020B0600070205080204" pitchFamily="34" charset="-128"/>
              </a:rPr>
              <a:t>mc1) </a:t>
            </a:r>
            <a:r>
              <a:rPr lang="en-US" altLang="it-IT" dirty="0">
                <a:ea typeface="ＭＳ Ｐゴシック" panose="020B0600070205080204" pitchFamily="34" charset="-128"/>
              </a:rPr>
              <a:t>and </a:t>
            </a:r>
            <a:r>
              <a:rPr lang="en-US" altLang="it-IT" i="1" dirty="0">
                <a:ea typeface="ＭＳ Ｐゴシック" panose="020B0600070205080204" pitchFamily="34" charset="-128"/>
              </a:rPr>
              <a:t>mc2) </a:t>
            </a:r>
            <a:r>
              <a:rPr lang="en-US" altLang="it-IT" dirty="0">
                <a:ea typeface="ＭＳ Ｐゴシック" panose="020B0600070205080204" pitchFamily="34" charset="-128"/>
              </a:rPr>
              <a:t>can be improved in case </a:t>
            </a:r>
            <a:r>
              <a:rPr lang="en-US" altLang="it-IT" i="1" dirty="0">
                <a:ea typeface="ＭＳ Ｐゴシック" panose="020B0600070205080204" pitchFamily="34" charset="-128"/>
              </a:rPr>
              <a:t>x=y</a:t>
            </a:r>
            <a:r>
              <a:rPr lang="en-US" altLang="it-IT" dirty="0">
                <a:ea typeface="ＭＳ Ｐゴシック" panose="020B0600070205080204" pitchFamily="34" charset="-128"/>
              </a:rPr>
              <a:t>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gradients cuts</a:t>
            </a:r>
            <a:endParaRPr lang="it-IT" altLang="it-IT" b="1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1E71FD5-5792-6130-35CB-CFACBDB6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2480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16389" name="Segnaposto numero diapositiva 4">
            <a:extLst>
              <a:ext uri="{FF2B5EF4-FFF2-40B4-BE49-F238E27FC236}">
                <a16:creationId xmlns:a16="http://schemas.microsoft.com/office/drawing/2014/main" id="{FE63513C-947B-14D7-41DF-13BD045AC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84BD01-7810-42C0-967A-72BE018FCE71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it-IT" sz="1400"/>
          </a:p>
        </p:txBody>
      </p:sp>
      <p:pic>
        <p:nvPicPr>
          <p:cNvPr id="31749" name="Picture 5" descr="C:\Users\MATTEO~1\AppData\Local\Temp\vmware-Matteo Fischetti\VMwareDnD\5de0afe5\Schermata 2018-06-24 alle 17.28.48.png">
            <a:extLst>
              <a:ext uri="{FF2B5EF4-FFF2-40B4-BE49-F238E27FC236}">
                <a16:creationId xmlns:a16="http://schemas.microsoft.com/office/drawing/2014/main" id="{A6B306D4-7892-569E-FCAF-533D0779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628775"/>
            <a:ext cx="15843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C:\Users\MATTEO~1\AppData\Local\Temp\vmware-Matteo Fischetti\VMwareDnD\109c332f\Schermata 2018-06-24 alle 17.33.15.png">
            <a:extLst>
              <a:ext uri="{FF2B5EF4-FFF2-40B4-BE49-F238E27FC236}">
                <a16:creationId xmlns:a16="http://schemas.microsoft.com/office/drawing/2014/main" id="{3E47E91F-7C4C-682C-5638-8E518996B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0475"/>
            <a:ext cx="15843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C:\Users\MATTEO~1\AppData\Local\Temp\vmware-Matteo Fischetti\VMwareDnD\cce11c85\Schermata 2018-06-24 alle 17.29.48.png">
            <a:extLst>
              <a:ext uri="{FF2B5EF4-FFF2-40B4-BE49-F238E27FC236}">
                <a16:creationId xmlns:a16="http://schemas.microsoft.com/office/drawing/2014/main" id="{171AD251-DEB3-4BDD-4AFA-AA852648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2781300"/>
            <a:ext cx="22764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C:\Users\MATTEO~1\AppData\Local\Temp\vmware-Matteo Fischetti\VMwareDnD\81168152\Schermata 2018-06-24 alle 17.29.54.png">
            <a:extLst>
              <a:ext uri="{FF2B5EF4-FFF2-40B4-BE49-F238E27FC236}">
                <a16:creationId xmlns:a16="http://schemas.microsoft.com/office/drawing/2014/main" id="{E3F1EA35-FD1E-1A90-AAC1-707138BC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81300"/>
            <a:ext cx="32654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C:\Users\MATTEO~1\AppData\Local\Temp\vmware-Matteo Fischetti\VMwareDnD\cc611d85\Schermata 2018-06-24 alle 17.39.39.png">
            <a:extLst>
              <a:ext uri="{FF2B5EF4-FFF2-40B4-BE49-F238E27FC236}">
                <a16:creationId xmlns:a16="http://schemas.microsoft.com/office/drawing/2014/main" id="{508645C3-36F9-97E0-2639-440B868AB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73688"/>
            <a:ext cx="4751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FAE4D8DC-37DD-88D1-A78A-5382EBEDB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431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Spatial branching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A388D4-1EAE-75D3-62C1-9FEB85D65F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765175"/>
            <a:ext cx="8435975" cy="543242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McCormick inequalities are not perfect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	 they are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tight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only when </a:t>
            </a:r>
            <a:r>
              <a:rPr lang="en-US" altLang="it-IT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x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and/or </a:t>
            </a:r>
            <a:r>
              <a:rPr lang="en-US" altLang="it-IT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y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	    are at their lower/upper bound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it-IT" dirty="0">
                <a:ea typeface="ＭＳ Ｐゴシック" panose="020B0600070205080204" pitchFamily="34" charset="-128"/>
              </a:rPr>
              <a:t>at some B&amp;C nodes, it may happen that the current (fractional or integer) solution satisfies </a:t>
            </a:r>
            <a:r>
              <a:rPr lang="en-US" altLang="it-IT" b="1" dirty="0">
                <a:ea typeface="ＭＳ Ｐゴシック" panose="020B0600070205080204" pitchFamily="34" charset="-128"/>
              </a:rPr>
              <a:t>all</a:t>
            </a:r>
            <a:r>
              <a:rPr lang="en-US" altLang="it-IT" dirty="0">
                <a:ea typeface="ＭＳ Ｐゴシック" panose="020B0600070205080204" pitchFamily="34" charset="-128"/>
              </a:rPr>
              <a:t> MC inequalities but some bilinear </a:t>
            </a:r>
            <a:r>
              <a:rPr lang="en-US" altLang="it-IT" dirty="0" err="1">
                <a:ea typeface="ＭＳ Ｐゴシック" panose="020B0600070205080204" pitchFamily="34" charset="-128"/>
              </a:rPr>
              <a:t>eq.s</a:t>
            </a:r>
            <a:r>
              <a:rPr lang="en-US" altLang="it-IT" dirty="0"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altLang="it-IT" i="1" dirty="0">
                <a:ea typeface="ＭＳ Ｐゴシック" panose="020B0600070205080204" pitchFamily="34" charset="-128"/>
              </a:rPr>
              <a:t>	z = </a:t>
            </a:r>
            <a:r>
              <a:rPr lang="en-US" altLang="it-IT" i="1" dirty="0" err="1">
                <a:ea typeface="ＭＳ Ｐゴシック" panose="020B0600070205080204" pitchFamily="34" charset="-128"/>
              </a:rPr>
              <a:t>xy</a:t>
            </a:r>
            <a:r>
              <a:rPr lang="en-US" altLang="it-IT" i="1" dirty="0">
                <a:ea typeface="ＭＳ Ｐゴシック" panose="020B0600070205080204" pitchFamily="34" charset="-128"/>
              </a:rPr>
              <a:t> </a:t>
            </a:r>
            <a:r>
              <a:rPr lang="en-US" altLang="it-IT" dirty="0">
                <a:ea typeface="ＭＳ Ｐゴシック" panose="020B0600070205080204" pitchFamily="34" charset="-128"/>
              </a:rPr>
              <a:t>are still violated  (we call this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#bilinear_infeasibility</a:t>
            </a:r>
            <a:r>
              <a:rPr lang="en-US" altLang="it-IT" dirty="0">
                <a:ea typeface="ＭＳ Ｐゴシック" panose="020B0600070205080204" pitchFamily="34" charset="-128"/>
              </a:rPr>
              <a:t>)</a:t>
            </a:r>
          </a:p>
          <a:p>
            <a:pPr>
              <a:buFontTx/>
              <a:buNone/>
            </a:pPr>
            <a:endParaRPr lang="en-US" altLang="it-IT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 we need a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bilinear-specific branching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(the usual MILP branching on integrality does not work if all </a:t>
            </a:r>
            <a:r>
              <a:rPr lang="en-US" altLang="it-IT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var.s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are integer already) </a:t>
            </a:r>
            <a:r>
              <a:rPr lang="en-US" altLang="it-IT" dirty="0"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Spatial branching</a:t>
            </a:r>
            <a:r>
              <a:rPr lang="en-US" altLang="it-IT" dirty="0">
                <a:ea typeface="ＭＳ Ｐゴシック" panose="020B0600070205080204" pitchFamily="34" charset="-128"/>
              </a:rPr>
              <a:t>: if </a:t>
            </a:r>
            <a:r>
              <a:rPr lang="en-US" altLang="it-IT" i="1" dirty="0">
                <a:ea typeface="ＭＳ Ｐゴシック" panose="020B0600070205080204" pitchFamily="34" charset="-128"/>
              </a:rPr>
              <a:t>z* = x* y* </a:t>
            </a:r>
            <a:r>
              <a:rPr lang="en-US" altLang="it-IT" dirty="0">
                <a:ea typeface="ＭＳ Ｐゴシック" panose="020B0600070205080204" pitchFamily="34" charset="-128"/>
              </a:rPr>
              <a:t>is a violated bilinear eq., branch on</a:t>
            </a:r>
          </a:p>
          <a:p>
            <a:pPr lvl="1"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			    </a:t>
            </a:r>
            <a:r>
              <a:rPr lang="en-US" altLang="it-IT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(x ≤ x*) OR (x ≥ x*)</a:t>
            </a:r>
          </a:p>
          <a:p>
            <a:pPr lvl="1"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to make the upper (resp. lower) bound on </a:t>
            </a:r>
            <a:r>
              <a:rPr lang="en-US" altLang="it-IT" i="1" dirty="0">
                <a:ea typeface="ＭＳ Ｐゴシック" panose="020B0600070205080204" pitchFamily="34" charset="-128"/>
              </a:rPr>
              <a:t>x</a:t>
            </a:r>
            <a:r>
              <a:rPr lang="en-US" altLang="it-IT" dirty="0">
                <a:ea typeface="ＭＳ Ｐゴシック" panose="020B0600070205080204" pitchFamily="34" charset="-128"/>
              </a:rPr>
              <a:t> </a:t>
            </a:r>
            <a:r>
              <a:rPr lang="en-US" altLang="it-IT">
                <a:ea typeface="ＭＳ Ｐゴシック" panose="020B0600070205080204" pitchFamily="34" charset="-128"/>
              </a:rPr>
              <a:t>tight on the </a:t>
            </a:r>
            <a:r>
              <a:rPr lang="en-US" altLang="it-IT" dirty="0">
                <a:ea typeface="ＭＳ Ｐゴシック" panose="020B0600070205080204" pitchFamily="34" charset="-128"/>
              </a:rPr>
              <a:t>left  (resp.</a:t>
            </a:r>
          </a:p>
          <a:p>
            <a:pPr lvl="1"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right) child node – thus improving the corresponding MC inequality</a:t>
            </a:r>
          </a:p>
          <a:p>
            <a:pPr lvl="1"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 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E8CFED-B09B-3044-7B97-006FD374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319463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17413" name="Segnaposto numero diapositiva 4">
            <a:extLst>
              <a:ext uri="{FF2B5EF4-FFF2-40B4-BE49-F238E27FC236}">
                <a16:creationId xmlns:a16="http://schemas.microsoft.com/office/drawing/2014/main" id="{C16D78B2-0D5E-6471-0A12-D7E186558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4644-7963-40D3-942B-833805BD4346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it-IT" sz="1400"/>
          </a:p>
        </p:txBody>
      </p:sp>
      <p:pic>
        <p:nvPicPr>
          <p:cNvPr id="6" name="Picture 10" descr="C:\Users\MATTEO~1\AppData\Local\Temp\vmware-Matteo Fischetti\VMwareDnD\cce11c85\Schermata 2018-06-24 alle 17.29.48.png">
            <a:extLst>
              <a:ext uri="{FF2B5EF4-FFF2-40B4-BE49-F238E27FC236}">
                <a16:creationId xmlns:a16="http://schemas.microsoft.com/office/drawing/2014/main" id="{5CF51F4E-630A-059D-AA04-51182952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765175"/>
            <a:ext cx="20478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3B9CE5B8-F903-D48B-4F08-14252E92F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507413" cy="576263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Vanilla B&amp;C implementation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4E5A3-48AA-31EC-55F2-0074A07C19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9036050" cy="5073650"/>
          </a:xfrm>
        </p:spPr>
        <p:txBody>
          <a:bodyPr/>
          <a:lstStyle/>
          <a:p>
            <a:r>
              <a:rPr lang="en-US" altLang="it-IT" b="1" dirty="0">
                <a:ea typeface="ＭＳ Ｐゴシック" panose="020B0600070205080204" pitchFamily="34" charset="-128"/>
              </a:rPr>
              <a:t>Lazy constraint callback</a:t>
            </a:r>
            <a:r>
              <a:rPr lang="en-US" altLang="it-IT" dirty="0">
                <a:ea typeface="ＭＳ Ｐゴシック" panose="020B0600070205080204" pitchFamily="34" charset="-128"/>
              </a:rPr>
              <a:t>: separation of MC inequalities</a:t>
            </a:r>
          </a:p>
          <a:p>
            <a:r>
              <a:rPr lang="en-US" altLang="it-IT" b="1" dirty="0">
                <a:ea typeface="ＭＳ Ｐゴシック" panose="020B0600070205080204" pitchFamily="34" charset="-128"/>
              </a:rPr>
              <a:t>Usercut callback</a:t>
            </a:r>
            <a:r>
              <a:rPr lang="en-US" altLang="it-IT" dirty="0">
                <a:ea typeface="ＭＳ Ｐゴシック" panose="020B0600070205080204" pitchFamily="34" charset="-128"/>
              </a:rPr>
              <a:t>: not needed (and sometimes detrimental)</a:t>
            </a:r>
          </a:p>
          <a:p>
            <a:r>
              <a:rPr lang="en-US" altLang="it-IT" b="1" dirty="0">
                <a:ea typeface="ＭＳ Ｐゴシック" panose="020B0600070205080204" pitchFamily="34" charset="-128"/>
              </a:rPr>
              <a:t>Branch callback: </a:t>
            </a:r>
            <a:r>
              <a:rPr lang="en-US" altLang="it-IT" dirty="0">
                <a:ea typeface="ＭＳ Ｐゴシック" panose="020B0600070205080204" pitchFamily="34" charset="-128"/>
              </a:rPr>
              <a:t>spatial branching on the “</a:t>
            </a:r>
            <a:r>
              <a:rPr lang="en-US" altLang="it-IT">
                <a:ea typeface="ＭＳ Ｐゴシック" panose="020B0600070205080204" pitchFamily="34" charset="-128"/>
              </a:rPr>
              <a:t>most violated” </a:t>
            </a:r>
            <a:r>
              <a:rPr lang="en-US" altLang="it-IT" i="1" dirty="0">
                <a:ea typeface="ＭＳ Ｐゴシック" panose="020B0600070205080204" pitchFamily="34" charset="-128"/>
              </a:rPr>
              <a:t>z = </a:t>
            </a:r>
            <a:r>
              <a:rPr lang="en-US" altLang="it-IT" i="1" dirty="0" err="1">
                <a:ea typeface="ＭＳ Ｐゴシック" panose="020B0600070205080204" pitchFamily="34" charset="-128"/>
              </a:rPr>
              <a:t>xy</a:t>
            </a:r>
            <a:endParaRPr lang="en-US" altLang="it-IT" i="1" dirty="0">
              <a:ea typeface="ＭＳ Ｐゴシック" panose="020B0600070205080204" pitchFamily="34" charset="-128"/>
            </a:endParaRPr>
          </a:p>
          <a:p>
            <a:r>
              <a:rPr lang="en-US" altLang="it-IT" b="1" dirty="0">
                <a:ea typeface="ＭＳ Ｐゴシック" panose="020B0600070205080204" pitchFamily="34" charset="-128"/>
              </a:rPr>
              <a:t>Precision</a:t>
            </a:r>
            <a:r>
              <a:rPr lang="en-US" altLang="it-IT" dirty="0">
                <a:ea typeface="ＭＳ Ｐゴシック" panose="020B0600070205080204" pitchFamily="34" charset="-128"/>
              </a:rPr>
              <a:t>:  LP precision higher (more restrictive) than bilinear tolerance </a:t>
            </a:r>
          </a:p>
          <a:p>
            <a:r>
              <a:rPr lang="en-US" altLang="it-IT" b="1" dirty="0">
                <a:ea typeface="ＭＳ Ｐゴシック" panose="020B0600070205080204" pitchFamily="34" charset="-128"/>
              </a:rPr>
              <a:t>MILP heuristics</a:t>
            </a:r>
            <a:r>
              <a:rPr lang="en-US" altLang="it-IT" dirty="0">
                <a:ea typeface="ＭＳ Ｐゴシック" panose="020B0600070205080204" pitchFamily="34" charset="-128"/>
              </a:rPr>
              <a:t> (kindly provided by the MILP solver): active at their default level</a:t>
            </a:r>
          </a:p>
          <a:p>
            <a:r>
              <a:rPr lang="en-US" altLang="it-IT" b="1" dirty="0">
                <a:ea typeface="ＭＳ Ｐゴシック" panose="020B0600070205080204" pitchFamily="34" charset="-128"/>
              </a:rPr>
              <a:t>MIQP-specific heuristics</a:t>
            </a:r>
            <a:r>
              <a:rPr lang="en-US" altLang="it-IT" dirty="0">
                <a:ea typeface="ＭＳ Ｐゴシック" panose="020B0600070205080204" pitchFamily="34" charset="-128"/>
              </a:rPr>
              <a:t>: not implemented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Implemented but not used in the vanilla version:</a:t>
            </a:r>
          </a:p>
          <a:p>
            <a:pPr lvl="2"/>
            <a:r>
              <a:rPr lang="en-US" altLang="it-IT" dirty="0">
                <a:ea typeface="ＭＳ Ｐゴシック" panose="020B0600070205080204" pitchFamily="34" charset="-128"/>
              </a:rPr>
              <a:t>additional bilinear-specific cuts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it-IT" dirty="0">
                <a:ea typeface="ＭＳ Ｐゴシック" panose="020B0600070205080204" pitchFamily="34" charset="-128"/>
              </a:rPr>
              <a:t>Balas’ </a:t>
            </a:r>
            <a:r>
              <a:rPr lang="en-US" altLang="it-IT" b="1" dirty="0">
                <a:ea typeface="ＭＳ Ｐゴシック" panose="020B0600070205080204" pitchFamily="34" charset="-128"/>
              </a:rPr>
              <a:t>Intersection Cuts (ICs</a:t>
            </a:r>
            <a:r>
              <a:rPr lang="en-US" altLang="it-IT" dirty="0">
                <a:ea typeface="ＭＳ Ｐゴシック" panose="020B0600070205080204" pitchFamily="34" charset="-128"/>
              </a:rPr>
              <a:t>)</a:t>
            </a:r>
          </a:p>
          <a:p>
            <a:pPr lvl="2"/>
            <a:r>
              <a:rPr lang="en-US" altLang="it-IT" b="1" dirty="0">
                <a:ea typeface="ＭＳ Ｐゴシック" panose="020B0600070205080204" pitchFamily="34" charset="-128"/>
              </a:rPr>
              <a:t>semi-spatial</a:t>
            </a:r>
            <a:r>
              <a:rPr lang="en-US" altLang="it-IT" dirty="0">
                <a:ea typeface="ＭＳ Ｐゴシック" panose="020B0600070205080204" pitchFamily="34" charset="-128"/>
              </a:rPr>
              <a:t> branching (branch threshold </a:t>
            </a:r>
            <a:r>
              <a:rPr lang="en-US" altLang="it-IT" i="1" dirty="0">
                <a:ea typeface="ＭＳ Ｐゴシック" panose="020B0600070205080204" pitchFamily="34" charset="-128"/>
              </a:rPr>
              <a:t>x*+</a:t>
            </a:r>
            <a:r>
              <a:rPr lang="el-GR" altLang="it-IT" i="1" dirty="0">
                <a:ea typeface="ＭＳ Ｐゴシック" panose="020B0600070205080204" pitchFamily="34" charset="-128"/>
              </a:rPr>
              <a:t>δ</a:t>
            </a:r>
            <a:r>
              <a:rPr lang="en-US" altLang="it-IT" i="1" dirty="0">
                <a:ea typeface="ＭＳ Ｐゴシック" panose="020B0600070205080204" pitchFamily="34" charset="-128"/>
              </a:rPr>
              <a:t> </a:t>
            </a:r>
            <a:r>
              <a:rPr lang="en-US" altLang="it-IT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</a:t>
            </a:r>
            <a:r>
              <a:rPr lang="en-US" altLang="it-IT" dirty="0">
                <a:ea typeface="ＭＳ Ｐゴシック" panose="020B0600070205080204" pitchFamily="34" charset="-128"/>
              </a:rPr>
              <a:t> </a:t>
            </a:r>
            <a:r>
              <a:rPr lang="en-US" altLang="it-IT" i="1" dirty="0">
                <a:ea typeface="ＭＳ Ｐゴシック" panose="020B0600070205080204" pitchFamily="34" charset="-128"/>
              </a:rPr>
              <a:t>x* </a:t>
            </a:r>
            <a:r>
              <a:rPr lang="en-US" altLang="it-IT" dirty="0">
                <a:ea typeface="ＭＳ Ｐゴシック" panose="020B0600070205080204" pitchFamily="34" charset="-128"/>
              </a:rPr>
              <a:t>violates the </a:t>
            </a:r>
            <a:r>
              <a:rPr lang="en-US" altLang="it-IT" i="1" dirty="0">
                <a:ea typeface="ＭＳ Ｐゴシック" panose="020B0600070205080204" pitchFamily="34" charset="-128"/>
              </a:rPr>
              <a:t>x</a:t>
            </a:r>
            <a:r>
              <a:rPr lang="en-US" altLang="it-IT" dirty="0">
                <a:ea typeface="ＭＳ Ｐゴシック" panose="020B0600070205080204" pitchFamily="34" charset="-128"/>
              </a:rPr>
              <a:t>-bound in one of the two children, MC only needed in the other one)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9BD020-54A4-3890-B7E2-279E2F62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392488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18437" name="Segnaposto numero diapositiva 4">
            <a:extLst>
              <a:ext uri="{FF2B5EF4-FFF2-40B4-BE49-F238E27FC236}">
                <a16:creationId xmlns:a16="http://schemas.microsoft.com/office/drawing/2014/main" id="{641F2007-70E5-6333-8A46-455D080E8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64633-2E01-4FBA-AFBF-697E6304155E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9368A422-5446-B16E-2EA3-AC90BFFB6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Does it work?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6327B8-2AB1-7ECD-7DAF-363C5F40E4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686800" cy="4929188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Comparison with the SCIP 5.0 MIQP solver using CPLEX 12.8 as </a:t>
            </a: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LP solver </a:t>
            </a:r>
            <a:r>
              <a:rPr lang="en-US" altLang="it-IT">
                <a:ea typeface="ＭＳ Ｐゴシック" panose="020B0600070205080204" pitchFamily="34" charset="-128"/>
              </a:rPr>
              <a:t>+ internal nonlinear solver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Preliminary test on the quadratic </a:t>
            </a:r>
            <a:r>
              <a:rPr lang="en-US" altLang="it-IT" b="1">
                <a:ea typeface="ＭＳ Ｐゴシック" panose="020B0600070205080204" pitchFamily="34" charset="-128"/>
              </a:rPr>
              <a:t>MINLPlib</a:t>
            </a:r>
            <a:r>
              <a:rPr lang="en-US" altLang="it-IT">
                <a:ea typeface="ＭＳ Ｐゴシック" panose="020B0600070205080204" pitchFamily="34" charset="-128"/>
              </a:rPr>
              <a:t> (700+ instances) …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… but some instances removed as root LP was </a:t>
            </a:r>
            <a:r>
              <a:rPr lang="en-US" altLang="it-IT" b="1">
                <a:ea typeface="ＭＳ Ｐゴシック" panose="020B0600070205080204" pitchFamily="34" charset="-128"/>
              </a:rPr>
              <a:t>unbounded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	 they need bound tightening by preprocessing (TODO)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Results of our B&amp;C callback-based vanilla implementation using CPLEX 12.8 as </a:t>
            </a: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MILP solver</a:t>
            </a:r>
            <a:r>
              <a:rPr lang="en-US" altLang="it-IT">
                <a:ea typeface="ＭＳ Ｐゴシック" panose="020B0600070205080204" pitchFamily="34" charset="-128"/>
              </a:rPr>
              <a:t>; 1-thread runs (parallel runs not allowed in SCIP); only instances solved by both codes in the 1-hour time limit.</a:t>
            </a:r>
          </a:p>
          <a:p>
            <a:pPr lvl="1"/>
            <a:r>
              <a:rPr lang="en-US" altLang="it-IT" sz="1600">
                <a:ea typeface="ＭＳ Ｐゴシック" panose="020B0600070205080204" pitchFamily="34" charset="-128"/>
              </a:rPr>
              <a:t>Overall, we are as fast as SCIP (but the latter solves more instances within the time limit </a:t>
            </a:r>
            <a:r>
              <a:rPr lang="en-US" altLang="it-IT" sz="1600">
                <a:ea typeface="ＭＳ Ｐゴシック" panose="020B0600070205080204" pitchFamily="34" charset="-128"/>
                <a:sym typeface="Wingdings" panose="05000000000000000000" pitchFamily="2" charset="2"/>
              </a:rPr>
              <a:t> SCIP qualifies as a more robust solver</a:t>
            </a:r>
            <a:r>
              <a:rPr lang="en-US" altLang="it-IT" sz="1600">
                <a:ea typeface="ＭＳ Ｐゴシック" panose="020B0600070205080204" pitchFamily="34" charset="-128"/>
              </a:rPr>
              <a:t>).</a:t>
            </a:r>
          </a:p>
          <a:p>
            <a:pPr lvl="1"/>
            <a:r>
              <a:rPr lang="en-US" altLang="it-IT" sz="1600">
                <a:ea typeface="ＭＳ Ｐゴシック" panose="020B0600070205080204" pitchFamily="34" charset="-128"/>
              </a:rPr>
              <a:t>We are 2 to 10 times faster than SCIP when the optimal/best-known solution from MINLPlib is used as a warm-start for both codes </a:t>
            </a:r>
            <a:r>
              <a:rPr lang="en-US" altLang="it-IT" sz="1600">
                <a:ea typeface="ＭＳ Ｐゴシック" panose="020B0600070205080204" pitchFamily="34" charset="-128"/>
                <a:sym typeface="Wingdings" panose="05000000000000000000" pitchFamily="2" charset="2"/>
              </a:rPr>
              <a:t> evidently, we miss a sound bilinear-specific heuristic (TODO)</a:t>
            </a:r>
            <a:endParaRPr lang="en-US" altLang="it-IT" sz="160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58AAF45-ABBC-558D-D1EB-9CE72405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319463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19461" name="Segnaposto numero diapositiva 4">
            <a:extLst>
              <a:ext uri="{FF2B5EF4-FFF2-40B4-BE49-F238E27FC236}">
                <a16:creationId xmlns:a16="http://schemas.microsoft.com/office/drawing/2014/main" id="{46539CE8-6646-CCA8-58F1-19D029402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99C537-F9A3-4981-A221-B12C6DF56F3E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B41CF5A1-9CEB-167D-40CB-C2A58A094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More detailed comparison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E7F090-2135-5092-A4CE-D6D43AC450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8785225" cy="5218112"/>
          </a:xfrm>
        </p:spPr>
        <p:txBody>
          <a:bodyPr/>
          <a:lstStyle/>
          <a:p>
            <a:pPr>
              <a:buFontTx/>
              <a:buNone/>
            </a:pPr>
            <a:endParaRPr lang="en-US" altLang="it-IT" i="1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SCIP</a:t>
            </a:r>
            <a:r>
              <a:rPr lang="en-US" altLang="it-IT">
                <a:ea typeface="ＭＳ Ｐゴシック" panose="020B0600070205080204" pitchFamily="34" charset="-128"/>
              </a:rPr>
              <a:t> vs </a:t>
            </a:r>
            <a:r>
              <a:rPr lang="en-US" altLang="it-IT" b="1">
                <a:solidFill>
                  <a:srgbClr val="0070C0"/>
                </a:solidFill>
                <a:ea typeface="ＭＳ Ｐゴシック" panose="020B0600070205080204" pitchFamily="34" charset="-128"/>
              </a:rPr>
              <a:t>noic</a:t>
            </a:r>
            <a:r>
              <a:rPr lang="en-US" altLang="it-IT">
                <a:ea typeface="ＭＳ Ｐゴシック" panose="020B0600070205080204" pitchFamily="34" charset="-128"/>
              </a:rPr>
              <a:t> (our “vanilla”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version with no ICs and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classical spatial branching)         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Results with incumbent warm-start (only instances solved by both codes)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F639A1-A3CF-4A9D-D41C-168FB821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319463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20485" name="Segnaposto numero diapositiva 4">
            <a:extLst>
              <a:ext uri="{FF2B5EF4-FFF2-40B4-BE49-F238E27FC236}">
                <a16:creationId xmlns:a16="http://schemas.microsoft.com/office/drawing/2014/main" id="{FF7DA575-D1AF-B3E0-C666-38F7D6135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4ED26-B655-4388-8656-1B8BE79CD80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it-IT" sz="1400"/>
          </a:p>
        </p:txBody>
      </p:sp>
      <p:pic>
        <p:nvPicPr>
          <p:cNvPr id="23554" name="Picture 2" descr="C:\Users\MATTEO~1\AppData\Local\Temp\vmware-Matteo Fischetti\VMwareDnD\953aa400\Schermata 2018-07-02 alle 17.55.14.png">
            <a:extLst>
              <a:ext uri="{FF2B5EF4-FFF2-40B4-BE49-F238E27FC236}">
                <a16:creationId xmlns:a16="http://schemas.microsoft.com/office/drawing/2014/main" id="{624EC424-2CE5-BBC8-8D60-01835A32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30241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Users\MATTEO~1\AppData\Local\Temp\vmware-Matteo Fischetti\VMwareDnD\55f5a943\Schermata 2018-07-02 alle 17.55.49.png">
            <a:extLst>
              <a:ext uri="{FF2B5EF4-FFF2-40B4-BE49-F238E27FC236}">
                <a16:creationId xmlns:a16="http://schemas.microsoft.com/office/drawing/2014/main" id="{A1FB916A-CC85-2A4B-CD22-54B99EB3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63938"/>
            <a:ext cx="38576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C:\Users\MATTEO~1\AppData\Local\Temp\vmware-Matteo Fischetti\VMwareDnD\51c5aa61\Schermata 2018-07-04 alle 16.20.59.png">
            <a:extLst>
              <a:ext uri="{FF2B5EF4-FFF2-40B4-BE49-F238E27FC236}">
                <a16:creationId xmlns:a16="http://schemas.microsoft.com/office/drawing/2014/main" id="{49057C92-A113-9C49-7A32-A425D54A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503613"/>
            <a:ext cx="19812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D0645947-B0E9-9D03-C78B-EF7AC7099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Intersection Cuts (ICs)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8195" name="Segnaposto contenuto 2">
            <a:extLst>
              <a:ext uri="{FF2B5EF4-FFF2-40B4-BE49-F238E27FC236}">
                <a16:creationId xmlns:a16="http://schemas.microsoft.com/office/drawing/2014/main" id="{586DA79B-6567-12DA-FAD5-8BE5043E1C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08050"/>
            <a:ext cx="8785225" cy="5218113"/>
          </a:xfrm>
        </p:spPr>
        <p:txBody>
          <a:bodyPr/>
          <a:lstStyle/>
          <a:p>
            <a:r>
              <a:rPr lang="en-US" altLang="it-IT" b="1">
                <a:ea typeface="ＭＳ Ｐゴシック" panose="020B0600070205080204" pitchFamily="34" charset="-128"/>
              </a:rPr>
              <a:t>Intersection cuts </a:t>
            </a:r>
            <a:r>
              <a:rPr lang="en-US" altLang="it-IT">
                <a:ea typeface="ＭＳ Ｐゴシック" panose="020B0600070205080204" pitchFamily="34" charset="-128"/>
              </a:rPr>
              <a:t>(Balas, 1971): a powerful tool to separate a point </a:t>
            </a:r>
            <a:r>
              <a:rPr lang="en-US" altLang="it-IT" b="1">
                <a:ea typeface="ＭＳ Ｐゴシック" panose="020B0600070205080204" pitchFamily="34" charset="-128"/>
              </a:rPr>
              <a:t>x* </a:t>
            </a:r>
            <a:r>
              <a:rPr lang="en-US" altLang="it-IT">
                <a:ea typeface="ＭＳ Ｐゴシック" panose="020B0600070205080204" pitchFamily="34" charset="-128"/>
              </a:rPr>
              <a:t>from a set </a:t>
            </a:r>
            <a:r>
              <a:rPr lang="en-US" altLang="it-IT" b="1">
                <a:ea typeface="ＭＳ Ｐゴシック" panose="020B0600070205080204" pitchFamily="34" charset="-128"/>
              </a:rPr>
              <a:t>X </a:t>
            </a:r>
            <a:r>
              <a:rPr lang="en-US" altLang="it-IT">
                <a:ea typeface="ＭＳ Ｐゴシック" panose="020B0600070205080204" pitchFamily="34" charset="-128"/>
              </a:rPr>
              <a:t>by a liner cut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All you need is (love, but also) 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 </a:t>
            </a:r>
            <a:r>
              <a:rPr lang="en-US" altLang="it-IT" b="1">
                <a:solidFill>
                  <a:srgbClr val="00B050"/>
                </a:solidFill>
                <a:ea typeface="ＭＳ Ｐゴシック" panose="020B0600070205080204" pitchFamily="34" charset="-128"/>
              </a:rPr>
              <a:t>cone</a:t>
            </a:r>
            <a:r>
              <a:rPr lang="en-US" altLang="it-IT">
                <a:ea typeface="ＭＳ Ｐゴシック" panose="020B0600070205080204" pitchFamily="34" charset="-128"/>
              </a:rPr>
              <a:t> pointed at </a:t>
            </a:r>
            <a:r>
              <a:rPr lang="en-US" altLang="it-IT" b="1">
                <a:ea typeface="ＭＳ Ｐゴシック" panose="020B0600070205080204" pitchFamily="34" charset="-128"/>
              </a:rPr>
              <a:t>x*</a:t>
            </a:r>
            <a:r>
              <a:rPr lang="en-US" altLang="it-IT">
                <a:ea typeface="ＭＳ Ｐゴシック" panose="020B0600070205080204" pitchFamily="34" charset="-128"/>
              </a:rPr>
              <a:t> containing all </a:t>
            </a:r>
            <a:r>
              <a:rPr lang="en-US" altLang="it-IT" b="1">
                <a:ea typeface="ＭＳ Ｐゴシック" panose="020B0600070205080204" pitchFamily="34" charset="-128"/>
              </a:rPr>
              <a:t>x </a:t>
            </a:r>
            <a:r>
              <a:rPr lang="el-GR" altLang="it-IT" b="1">
                <a:ea typeface="ＭＳ Ｐゴシック" panose="020B0600070205080204" pitchFamily="34" charset="-128"/>
              </a:rPr>
              <a:t>ε</a:t>
            </a:r>
            <a:r>
              <a:rPr lang="en-US" altLang="it-IT" b="1">
                <a:ea typeface="ＭＳ Ｐゴシック" panose="020B0600070205080204" pitchFamily="34" charset="-128"/>
              </a:rPr>
              <a:t> X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 </a:t>
            </a: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convex set S</a:t>
            </a:r>
            <a:r>
              <a:rPr lang="en-US" altLang="it-IT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it-IT">
                <a:ea typeface="ＭＳ Ｐゴシック" panose="020B0600070205080204" pitchFamily="34" charset="-128"/>
              </a:rPr>
              <a:t>with x* (but no </a:t>
            </a:r>
            <a:r>
              <a:rPr lang="en-US" altLang="it-IT" b="1">
                <a:ea typeface="ＭＳ Ｐゴシック" panose="020B0600070205080204" pitchFamily="34" charset="-128"/>
              </a:rPr>
              <a:t>x </a:t>
            </a:r>
            <a:r>
              <a:rPr lang="el-GR" altLang="it-IT" b="1">
                <a:ea typeface="ＭＳ Ｐゴシック" panose="020B0600070205080204" pitchFamily="34" charset="-128"/>
              </a:rPr>
              <a:t>ε</a:t>
            </a:r>
            <a:r>
              <a:rPr lang="en-US" altLang="it-IT" b="1">
                <a:ea typeface="ＭＳ Ｐゴシック" panose="020B0600070205080204" pitchFamily="34" charset="-128"/>
              </a:rPr>
              <a:t> X</a:t>
            </a:r>
            <a:r>
              <a:rPr lang="en-US" altLang="it-IT">
                <a:ea typeface="ＭＳ Ｐゴシック" panose="020B0600070205080204" pitchFamily="34" charset="-128"/>
              </a:rPr>
              <a:t>) in its </a:t>
            </a:r>
            <a:r>
              <a:rPr lang="en-US" altLang="it-IT" b="1" u="sng">
                <a:ea typeface="ＭＳ Ｐゴシック" panose="020B0600070205080204" pitchFamily="34" charset="-128"/>
              </a:rPr>
              <a:t>interior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If x* </a:t>
            </a:r>
            <a:r>
              <a:rPr lang="en-US" altLang="it-IT" b="1">
                <a:ea typeface="ＭＳ Ｐゴシック" panose="020B0600070205080204" pitchFamily="34" charset="-128"/>
              </a:rPr>
              <a:t>vertex</a:t>
            </a:r>
            <a:r>
              <a:rPr lang="en-US" altLang="it-IT">
                <a:ea typeface="ＭＳ Ｐゴシック" panose="020B0600070205080204" pitchFamily="34" charset="-128"/>
              </a:rPr>
              <a:t> of an LP relaxation, a suitable cone comes for the </a:t>
            </a:r>
            <a:r>
              <a:rPr lang="en-US" altLang="it-IT" b="1">
                <a:ea typeface="ＭＳ Ｐゴシック" panose="020B0600070205080204" pitchFamily="34" charset="-128"/>
              </a:rPr>
              <a:t>LP basis</a:t>
            </a:r>
          </a:p>
          <a:p>
            <a:pPr lvl="1"/>
            <a:endParaRPr lang="en-US" altLang="it-IT" b="1" u="sng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endParaRPr lang="it-IT" altLang="it-IT" i="1">
              <a:ea typeface="ＭＳ Ｐゴシック" panose="020B0600070205080204" pitchFamily="34" charset="-128"/>
            </a:endParaRPr>
          </a:p>
          <a:p>
            <a:endParaRPr lang="en-US" altLang="it-IT" i="1">
              <a:ea typeface="ＭＳ Ｐゴシック" panose="020B0600070205080204" pitchFamily="34" charset="-128"/>
            </a:endParaRPr>
          </a:p>
          <a:p>
            <a:endParaRPr lang="it-IT" altLang="it-IT" i="1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08C0B5-A05D-7E67-73B3-C94B1FDE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7920038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1509" name="Segnaposto numero diapositiva 4">
            <a:extLst>
              <a:ext uri="{FF2B5EF4-FFF2-40B4-BE49-F238E27FC236}">
                <a16:creationId xmlns:a16="http://schemas.microsoft.com/office/drawing/2014/main" id="{268FA1E9-1AAD-A189-157F-485186BD5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157955-6166-47EE-B4EA-4876FC9C8569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it-IT" sz="1400"/>
          </a:p>
        </p:txBody>
      </p:sp>
      <p:pic>
        <p:nvPicPr>
          <p:cNvPr id="10248" name="Picture 8" descr="C:\Users\MATTEO~1\AppData\Local\Temp\vmware-Matteo Fischetti\VMwareDnD\b650d5f6\Schermata 2015-12-28 alle 16.48.28.png">
            <a:extLst>
              <a:ext uri="{FF2B5EF4-FFF2-40B4-BE49-F238E27FC236}">
                <a16:creationId xmlns:a16="http://schemas.microsoft.com/office/drawing/2014/main" id="{67D67D65-DA16-6D63-0AC4-0037F69A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338455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C:\Users\MATTEO~1\AppData\Local\Temp\vmware-Matteo Fischetti\VMwareDnD\fbad483f\Schermata 2015-12-28 alle 16.48.41.png">
            <a:extLst>
              <a:ext uri="{FF2B5EF4-FFF2-40B4-BE49-F238E27FC236}">
                <a16:creationId xmlns:a16="http://schemas.microsoft.com/office/drawing/2014/main" id="{1710F9A1-8973-AC6D-B3B0-9CFC6ACA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0147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C04DD9-F1F5-1D5E-F4E3-4D579A070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>
            <a:extLst>
              <a:ext uri="{FF2B5EF4-FFF2-40B4-BE49-F238E27FC236}">
                <a16:creationId xmlns:a16="http://schemas.microsoft.com/office/drawing/2014/main" id="{F552DD51-D4C0-10E2-E3D3-55DA4232F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100013"/>
            <a:ext cx="8229600" cy="1728788"/>
          </a:xfrm>
        </p:spPr>
        <p:txBody>
          <a:bodyPr/>
          <a:lstStyle/>
          <a:p>
            <a:br>
              <a:rPr lang="en-US" altLang="it-IT" dirty="0">
                <a:ea typeface="ＭＳ Ｐゴシック" panose="020B0600070205080204" pitchFamily="34" charset="-128"/>
              </a:rPr>
            </a:br>
            <a:r>
              <a:rPr lang="en-US" altLang="it-IT" dirty="0">
                <a:ea typeface="ＭＳ Ｐゴシック" panose="020B0600070205080204" pitchFamily="34" charset="-128"/>
              </a:rPr>
              <a:t>The importance of </a:t>
            </a:r>
            <a:br>
              <a:rPr lang="en-US" altLang="it-IT" dirty="0">
                <a:ea typeface="ＭＳ Ｐゴシック" panose="020B0600070205080204" pitchFamily="34" charset="-128"/>
              </a:rPr>
            </a:br>
            <a:r>
              <a:rPr lang="en-US" altLang="it-IT" dirty="0">
                <a:ea typeface="ＭＳ Ｐゴシック" panose="020B0600070205080204" pitchFamily="34" charset="-128"/>
              </a:rPr>
              <a:t>Branch-and-Cut Implementation </a:t>
            </a:r>
            <a:br>
              <a:rPr lang="it-IT" altLang="it-IT" dirty="0">
                <a:ea typeface="ＭＳ Ｐゴシック" panose="020B0600070205080204" pitchFamily="34" charset="-128"/>
              </a:rPr>
            </a:b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8728E5-B710-C32D-3894-2E24916F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650" y="6308725"/>
            <a:ext cx="7561263" cy="4127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Verlog</a:t>
            </a:r>
            <a:r>
              <a:rPr lang="en-US" dirty="0"/>
              <a:t>, June 13, 2025, Trento</a:t>
            </a:r>
          </a:p>
        </p:txBody>
      </p:sp>
      <p:sp>
        <p:nvSpPr>
          <p:cNvPr id="3076" name="Segnaposto numero diapositiva 4">
            <a:extLst>
              <a:ext uri="{FF2B5EF4-FFF2-40B4-BE49-F238E27FC236}">
                <a16:creationId xmlns:a16="http://schemas.microsoft.com/office/drawing/2014/main" id="{CF4258A3-A79C-DD20-9241-9CC01B47A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6A8C4-AD4B-4EB8-9412-DBAC4F706AB4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it-IT" sz="1400"/>
          </a:p>
        </p:txBody>
      </p:sp>
      <p:sp>
        <p:nvSpPr>
          <p:cNvPr id="3077" name="CasellaDiTesto 6">
            <a:extLst>
              <a:ext uri="{FF2B5EF4-FFF2-40B4-BE49-F238E27FC236}">
                <a16:creationId xmlns:a16="http://schemas.microsoft.com/office/drawing/2014/main" id="{6F5925F3-D216-BD81-A463-4049C1188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281113"/>
            <a:ext cx="5905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b="1"/>
              <a:t>Matteo Fischetti, University of Padova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 b="1"/>
          </a:p>
        </p:txBody>
      </p:sp>
      <p:pic>
        <p:nvPicPr>
          <p:cNvPr id="3078" name="Picture 2">
            <a:extLst>
              <a:ext uri="{FF2B5EF4-FFF2-40B4-BE49-F238E27FC236}">
                <a16:creationId xmlns:a16="http://schemas.microsoft.com/office/drawing/2014/main" id="{4BDCB1EE-426E-85C2-699D-4FF8724F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362200"/>
            <a:ext cx="21177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56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03D4BB6D-377E-3FF2-2AFC-026956F4A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57626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Bilinear-free sets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434F53-621C-A7E5-39B2-54B15A7FA1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435975" cy="521811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it-IT" b="1">
                <a:ea typeface="ＭＳ Ｐゴシック" panose="020B0600070205080204" pitchFamily="34" charset="-128"/>
              </a:rPr>
              <a:t>Observation</a:t>
            </a:r>
            <a:r>
              <a:rPr lang="en-US" altLang="it-IT">
                <a:ea typeface="ＭＳ Ｐゴシック" panose="020B0600070205080204" pitchFamily="34" charset="-128"/>
              </a:rPr>
              <a:t>: given an infeasible point x*, any </a:t>
            </a:r>
            <a:r>
              <a:rPr lang="en-US" altLang="it-IT" b="1">
                <a:ea typeface="ＭＳ Ｐゴシック" panose="020B0600070205080204" pitchFamily="34" charset="-128"/>
              </a:rPr>
              <a:t>branching</a:t>
            </a:r>
            <a:r>
              <a:rPr lang="en-US" altLang="it-IT">
                <a:ea typeface="ＭＳ Ｐゴシック" panose="020B0600070205080204" pitchFamily="34" charset="-128"/>
              </a:rPr>
              <a:t> disjunction violated by x*  implicitly defines a </a:t>
            </a: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convex set S</a:t>
            </a:r>
            <a:r>
              <a:rPr lang="en-US" altLang="it-IT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it-IT">
                <a:ea typeface="ＭＳ Ｐゴシック" panose="020B0600070205080204" pitchFamily="34" charset="-128"/>
              </a:rPr>
              <a:t>with x* (but no feasible x) in its </a:t>
            </a:r>
            <a:r>
              <a:rPr lang="en-US" altLang="it-IT" b="1" u="sng">
                <a:ea typeface="ＭＳ Ｐゴシック" panose="020B0600070205080204" pitchFamily="34" charset="-128"/>
              </a:rPr>
              <a:t>interior</a:t>
            </a:r>
          </a:p>
          <a:p>
            <a:pPr marL="342900" lvl="1" indent="-342900">
              <a:buFontTx/>
              <a:buNone/>
            </a:pPr>
            <a:endParaRPr lang="en-US" altLang="it-IT" b="1">
              <a:ea typeface="ＭＳ Ｐゴシック" panose="020B0600070205080204" pitchFamily="34" charset="-128"/>
            </a:endParaRPr>
          </a:p>
          <a:p>
            <a:pPr marL="342900" lvl="1" indent="-342900">
              <a:buFontTx/>
              <a:buNone/>
            </a:pPr>
            <a:r>
              <a:rPr lang="en-US" altLang="it-IT" b="1">
                <a:ea typeface="ＭＳ Ｐゴシック" panose="020B0600070205080204" pitchFamily="34" charset="-128"/>
              </a:rPr>
              <a:t>                                         </a:t>
            </a:r>
            <a:r>
              <a:rPr lang="en-US" altLang="it-IT" b="1">
                <a:ea typeface="ＭＳ Ｐゴシック" panose="020B0600070205080204" pitchFamily="34" charset="-128"/>
                <a:sym typeface="Wingdings" panose="05000000000000000000" pitchFamily="2" charset="2"/>
              </a:rPr>
              <a:t></a:t>
            </a:r>
          </a:p>
          <a:p>
            <a:pPr marL="342900" lvl="1" indent="-342900">
              <a:buFontTx/>
              <a:buNone/>
            </a:pPr>
            <a:endParaRPr lang="en-US" altLang="it-IT" b="1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Thus, </a:t>
            </a:r>
            <a:r>
              <a:rPr lang="en-US" altLang="it-IT" b="1">
                <a:ea typeface="ＭＳ Ｐゴシック" panose="020B0600070205080204" pitchFamily="34" charset="-128"/>
                <a:sym typeface="Wingdings" panose="05000000000000000000" pitchFamily="2" charset="2"/>
              </a:rPr>
              <a:t>in principle, 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one could  always generate an IC instead of branching  not always advisable because of numerical issues, slow convergence, tailing off, cut saturation, etc.  </a:t>
            </a:r>
            <a:r>
              <a:rPr lang="en-US" altLang="it-IT" b="1">
                <a:solidFill>
                  <a:srgbClr val="00B05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#LikeGomoryCuts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it-IT" b="1">
              <a:solidFill>
                <a:srgbClr val="00B050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it-IT" b="1">
                <a:solidFill>
                  <a:srgbClr val="0070C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Candidate branching disjunctions 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(supplemented by MC cuts) are the 1- and 2-level (possibly shifted) </a:t>
            </a:r>
            <a:r>
              <a:rPr lang="en-US" altLang="it-IT" b="1">
                <a:ea typeface="ＭＳ Ｐゴシック" panose="020B0600070205080204" pitchFamily="34" charset="-128"/>
                <a:sym typeface="Wingdings" panose="05000000000000000000" pitchFamily="2" charset="2"/>
              </a:rPr>
              <a:t>spatial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it-IT" b="1">
                <a:ea typeface="ＭＳ Ｐゴシック" panose="020B0600070205080204" pitchFamily="34" charset="-128"/>
                <a:sym typeface="Wingdings" panose="05000000000000000000" pitchFamily="2" charset="2"/>
              </a:rPr>
              <a:t>branching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 conditions:</a:t>
            </a:r>
          </a:p>
          <a:p>
            <a:pPr marL="342900" lvl="1" indent="-342900">
              <a:buFontTx/>
              <a:buNone/>
            </a:pPr>
            <a:endParaRPr lang="en-US" altLang="it-IT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it-IT" b="1">
              <a:solidFill>
                <a:srgbClr val="00B050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342900" lvl="1" indent="-342900">
              <a:buFontTx/>
              <a:buNone/>
            </a:pPr>
            <a:endParaRPr lang="en-US" altLang="it-IT" b="1">
              <a:solidFill>
                <a:srgbClr val="00B050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it-IT" b="1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it-IT" b="1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1DBC4C-44F0-DE82-1418-D19EAA4B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6245225"/>
            <a:ext cx="8064500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2533" name="Segnaposto numero diapositiva 4">
            <a:extLst>
              <a:ext uri="{FF2B5EF4-FFF2-40B4-BE49-F238E27FC236}">
                <a16:creationId xmlns:a16="http://schemas.microsoft.com/office/drawing/2014/main" id="{4F56B35B-F9BE-3E95-A127-3F68C3CBE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9EFE81-31C4-46FB-A5D9-39E00EC671F2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it-IT" sz="1400"/>
          </a:p>
        </p:txBody>
      </p:sp>
      <p:pic>
        <p:nvPicPr>
          <p:cNvPr id="1026" name="Picture 2" descr="C:\Users\MATTEO~1\AppData\Local\Temp\vmware-Matteo Fischetti\VMwareDnD\b1d99189\Schermata 2019-03-28 alle 16.15.51.png">
            <a:extLst>
              <a:ext uri="{FF2B5EF4-FFF2-40B4-BE49-F238E27FC236}">
                <a16:creationId xmlns:a16="http://schemas.microsoft.com/office/drawing/2014/main" id="{8AC72024-DCA1-EC26-7EB1-4F9B574D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2117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ATTEO~1\AppData\Local\Temp\vmware-Matteo Fischetti\VMwareDnD\b1d99189\Schermata 2019-03-28 alle 16.15.58.png">
            <a:extLst>
              <a:ext uri="{FF2B5EF4-FFF2-40B4-BE49-F238E27FC236}">
                <a16:creationId xmlns:a16="http://schemas.microsoft.com/office/drawing/2014/main" id="{E1C03FCE-4ADB-60E2-3D8E-71EB0D4E6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71688"/>
            <a:ext cx="44640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MATTEO~1\AppData\Local\Temp\vmware-Matteo Fischetti\VMwareDnD\20582368\Schermata 2019-03-28 alle 16.23.09.png">
            <a:extLst>
              <a:ext uri="{FF2B5EF4-FFF2-40B4-BE49-F238E27FC236}">
                <a16:creationId xmlns:a16="http://schemas.microsoft.com/office/drawing/2014/main" id="{463AEAA0-0441-07DD-D8B9-AEF2BDBFB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89588"/>
            <a:ext cx="8521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MATTEO~1\AppData\Local\Temp\vmware-Matteo Fischetti\VMwareDnD\20d02af1\Schermata 2019-03-28 alle 16.23.03.png">
            <a:extLst>
              <a:ext uri="{FF2B5EF4-FFF2-40B4-BE49-F238E27FC236}">
                <a16:creationId xmlns:a16="http://schemas.microsoft.com/office/drawing/2014/main" id="{2DCE820F-D85B-07B7-60C4-E52BA1876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57775"/>
            <a:ext cx="24479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CFA90C6C-2C91-B171-D5DF-3E2560B93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IC separation issues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32DA15-32E4-C302-DB41-554BF306C4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85225" cy="5145088"/>
          </a:xfrm>
        </p:spPr>
        <p:txBody>
          <a:bodyPr/>
          <a:lstStyle/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IC separation can be probematic, as 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we </a:t>
            </a:r>
            <a:r>
              <a:rPr lang="en-US" altLang="it-IT">
                <a:ea typeface="ＭＳ Ｐゴシック" panose="020B0600070205080204" pitchFamily="34" charset="-128"/>
              </a:rPr>
              <a:t>need to read the cone rays from the LP tableau 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it-IT" b="1">
                <a:ea typeface="ＭＳ Ｐゴシック" panose="020B0600070205080204" pitchFamily="34" charset="-128"/>
                <a:sym typeface="Wingdings" panose="05000000000000000000" pitchFamily="2" charset="2"/>
              </a:rPr>
              <a:t>numerical accuracy 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can be a big issue here!</a:t>
            </a:r>
          </a:p>
          <a:p>
            <a:endParaRPr lang="en-US" altLang="it-IT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endParaRPr lang="en-US" altLang="it-IT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it-IT" b="1">
                <a:ea typeface="ＭＳ Ｐゴシック" panose="020B0600070205080204" pitchFamily="34" charset="-128"/>
                <a:sym typeface="Wingdings" panose="05000000000000000000" pitchFamily="2" charset="2"/>
              </a:rPr>
              <a:t>Notation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: consider w.l.o.g. an LP in standard form (no var. ub’s) and let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                                          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			                        be the LP relaxation at a given node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						 be a given bilinear-free set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                                  be the disjunction to be satisfied by all feas. sol.s </a:t>
            </a:r>
          </a:p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BB03D7-7F7E-288F-2F96-855E7303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81375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3557" name="Segnaposto numero diapositiva 4">
            <a:extLst>
              <a:ext uri="{FF2B5EF4-FFF2-40B4-BE49-F238E27FC236}">
                <a16:creationId xmlns:a16="http://schemas.microsoft.com/office/drawing/2014/main" id="{5B66E8E3-CCB6-6004-9979-A7CF8CB80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7D2AFB-FAC5-4932-B479-4FF760D9732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it-IT" sz="1400"/>
          </a:p>
        </p:txBody>
      </p:sp>
      <p:pic>
        <p:nvPicPr>
          <p:cNvPr id="27651" name="Picture 3" descr="C:\Users\MATTEO~1\AppData\Local\Temp\vmware-Matteo Fischetti\VMwareDnD\abe2adbb\Schermata 2017-01-14 alle 16.40.36.png">
            <a:extLst>
              <a:ext uri="{FF2B5EF4-FFF2-40B4-BE49-F238E27FC236}">
                <a16:creationId xmlns:a16="http://schemas.microsoft.com/office/drawing/2014/main" id="{ECB75C4E-A499-7DE7-BF93-0B835560C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24400"/>
            <a:ext cx="1892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Users\MATTEO~1\AppData\Local\Temp\vmware-Matteo Fischetti\VMwareDnD\abe2adbb\Schermata 2017-01-14 alle 16.40.32.png">
            <a:extLst>
              <a:ext uri="{FF2B5EF4-FFF2-40B4-BE49-F238E27FC236}">
                <a16:creationId xmlns:a16="http://schemas.microsoft.com/office/drawing/2014/main" id="{1929EF41-F303-4242-CF2C-D2BDBF65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0200"/>
            <a:ext cx="397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:\Users\MATTEO~1\AppData\Local\Temp\vmware-Matteo Fischetti\VMwareDnD\abebada1\Schermata 2017-01-14 alle 16.44.24.png">
            <a:extLst>
              <a:ext uri="{FF2B5EF4-FFF2-40B4-BE49-F238E27FC236}">
                <a16:creationId xmlns:a16="http://schemas.microsoft.com/office/drawing/2014/main" id="{2A3F6E6A-2B60-A36A-2E6B-5C6E02408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00438"/>
            <a:ext cx="2771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FB52CE0A-84AF-AB8F-EEEA-6BD9A6648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83225" cy="63341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Numerically safe ICs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DDC883-69A6-F71D-D1A8-ABF49A39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" y="6245225"/>
            <a:ext cx="7834313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4580" name="Segnaposto numero diapositiva 4">
            <a:extLst>
              <a:ext uri="{FF2B5EF4-FFF2-40B4-BE49-F238E27FC236}">
                <a16:creationId xmlns:a16="http://schemas.microsoft.com/office/drawing/2014/main" id="{49EE6822-949E-13EA-82F2-E077641C9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0911A3-6A67-4F59-B3DD-C9C722BED085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it-IT" sz="1400"/>
          </a:p>
        </p:txBody>
      </p:sp>
      <p:pic>
        <p:nvPicPr>
          <p:cNvPr id="21512" name="Picture 8" descr="C:\Users\MATTEO~1\AppData\Local\Temp\vmware-Matteo Fischetti\VMwareDnD\e5362528\Schermata 2017-08-31 alle 21.27.45.png">
            <a:extLst>
              <a:ext uri="{FF2B5EF4-FFF2-40B4-BE49-F238E27FC236}">
                <a16:creationId xmlns:a16="http://schemas.microsoft.com/office/drawing/2014/main" id="{9EE4A5ED-A016-FE21-6FC0-64B98EE8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71135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36DBAA-FBEF-091E-6E21-30D85E719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849788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/>
              <a:t>A </a:t>
            </a:r>
            <a:r>
              <a:rPr lang="en-US" altLang="it-IT" b="1"/>
              <a:t>single</a:t>
            </a:r>
            <a:r>
              <a:rPr lang="en-US" altLang="it-IT"/>
              <a:t> valid inequality can be obtained by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/>
              <a:t>taking, for each variable, the worst LHS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/>
              <a:t>Coefficient (and RHS) in each disjunction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/>
              <a:t>To be applied to a</a:t>
            </a:r>
            <a:r>
              <a:rPr lang="en-US" altLang="it-IT" b="1"/>
              <a:t> reduced form </a:t>
            </a:r>
            <a:r>
              <a:rPr lang="en-US" altLang="it-IT"/>
              <a:t>of each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/>
              <a:t>disjunction where the coefficient of all basic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/>
              <a:t>variables is zero (kind of LP reduced costs)</a:t>
            </a:r>
            <a:endParaRPr lang="it-IT" altLang="it-IT"/>
          </a:p>
        </p:txBody>
      </p:sp>
      <p:pic>
        <p:nvPicPr>
          <p:cNvPr id="10" name="Picture 3" descr="C:\Users\MATTEO~1\AppData\Local\Temp\vmware-Matteo Fischetti\VMwareDnD\abe2adbb\Schermata 2017-01-14 alle 16.40.36.png">
            <a:extLst>
              <a:ext uri="{FF2B5EF4-FFF2-40B4-BE49-F238E27FC236}">
                <a16:creationId xmlns:a16="http://schemas.microsoft.com/office/drawing/2014/main" id="{0946D8A9-CA3A-2083-7E41-7C5329712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7513"/>
            <a:ext cx="1549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:\Users\MATTEO~1\AppData\Local\Temp\vmware-Matteo Fischetti\VMwareDnD\39400a32\Schermata 2017-08-31 alle 21.42.33.png">
            <a:extLst>
              <a:ext uri="{FF2B5EF4-FFF2-40B4-BE49-F238E27FC236}">
                <a16:creationId xmlns:a16="http://schemas.microsoft.com/office/drawing/2014/main" id="{F93F8CD3-E592-8FA3-54B7-7BB9E5A9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90638"/>
            <a:ext cx="16573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:\Users\MATTEO~1\AppData\Local\Temp\vmware-Matteo Fischetti\VMwareDnD\39400a32\Schermata 2017-08-31 alle 21.42.39.png">
            <a:extLst>
              <a:ext uri="{FF2B5EF4-FFF2-40B4-BE49-F238E27FC236}">
                <a16:creationId xmlns:a16="http://schemas.microsoft.com/office/drawing/2014/main" id="{50B78E28-860E-F07A-1EED-5E17A331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317750"/>
            <a:ext cx="1409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071E283F-9386-C287-F759-3A5AB0485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Computational analysis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AFF827-F653-8467-4743-2A5BFF5EF6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686800" cy="5073650"/>
          </a:xfrm>
        </p:spPr>
        <p:txBody>
          <a:bodyPr/>
          <a:lstStyle/>
          <a:p>
            <a:r>
              <a:rPr lang="en-US" altLang="it-IT" b="1">
                <a:ea typeface="ＭＳ Ｐゴシック" panose="020B0600070205080204" pitchFamily="34" charset="-128"/>
              </a:rPr>
              <a:t>Three</a:t>
            </a:r>
            <a:r>
              <a:rPr lang="en-US" altLang="it-IT">
                <a:ea typeface="ＭＳ Ｐゴシック" panose="020B0600070205080204" pitchFamily="34" charset="-128"/>
              </a:rPr>
              <a:t> algorithms under comparison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it-IT" b="1">
                <a:ea typeface="ＭＳ Ｐゴシック" panose="020B0600070205080204" pitchFamily="34" charset="-128"/>
              </a:rPr>
              <a:t>SCIP</a:t>
            </a:r>
            <a:r>
              <a:rPr lang="en-US" altLang="it-IT">
                <a:ea typeface="ＭＳ Ｐゴシック" panose="020B0600070205080204" pitchFamily="34" charset="-128"/>
              </a:rPr>
              <a:t>: the general-purpose solver SCIP (vers. 5.0.1 using CPLEX 12.8 as LP solver + IPOPT 3.12.9 as nonlinear solver)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it-IT" b="1">
                <a:ea typeface="ＭＳ Ｐゴシック" panose="020B0600070205080204" pitchFamily="34" charset="-128"/>
              </a:rPr>
              <a:t>basic</a:t>
            </a:r>
            <a:r>
              <a:rPr lang="en-US" altLang="it-IT">
                <a:ea typeface="ＭＳ Ｐゴシック" panose="020B0600070205080204" pitchFamily="34" charset="-128"/>
              </a:rPr>
              <a:t>: our branch-and-cut algorithm </a:t>
            </a:r>
            <a:r>
              <a:rPr lang="en-US" altLang="it-IT" u="sng">
                <a:ea typeface="ＭＳ Ｐゴシック" panose="020B0600070205080204" pitchFamily="34" charset="-128"/>
              </a:rPr>
              <a:t>without</a:t>
            </a:r>
            <a:r>
              <a:rPr lang="en-US" altLang="it-IT">
                <a:ea typeface="ＭＳ Ｐゴシック" panose="020B0600070205080204" pitchFamily="34" charset="-128"/>
              </a:rPr>
              <a:t> intersection cuts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it-IT" b="1">
                <a:ea typeface="ＭＳ Ｐゴシック" panose="020B0600070205080204" pitchFamily="34" charset="-128"/>
              </a:rPr>
              <a:t>with-IC</a:t>
            </a:r>
            <a:r>
              <a:rPr lang="en-US" altLang="it-IT">
                <a:ea typeface="ＭＳ Ｐゴシック" panose="020B0600070205080204" pitchFamily="34" charset="-128"/>
              </a:rPr>
              <a:t>: intersection cuts separated at each node where the LP solution is integral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Single-thread runs (parallel runs not allowed in SCIP) with a time limit of </a:t>
            </a:r>
            <a:r>
              <a:rPr lang="en-US" altLang="it-IT" b="1">
                <a:ea typeface="ＭＳ Ｐゴシック" panose="020B0600070205080204" pitchFamily="34" charset="-128"/>
              </a:rPr>
              <a:t>1 hour </a:t>
            </a:r>
            <a:r>
              <a:rPr lang="en-US" altLang="it-IT">
                <a:ea typeface="ＭＳ Ｐゴシック" panose="020B0600070205080204" pitchFamily="34" charset="-128"/>
              </a:rPr>
              <a:t>on a standard PC Intel @ 3.10 GHz with 16 GB ram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 b="1">
                <a:ea typeface="ＭＳ Ｐゴシック" panose="020B0600070205080204" pitchFamily="34" charset="-128"/>
              </a:rPr>
              <a:t>Testbed</a:t>
            </a:r>
            <a:r>
              <a:rPr lang="en-US" altLang="it-IT">
                <a:ea typeface="ＭＳ Ｐゴシック" panose="020B0600070205080204" pitchFamily="34" charset="-128"/>
              </a:rPr>
              <a:t>: all quadratic instances in </a:t>
            </a:r>
            <a:r>
              <a:rPr lang="en-US" altLang="it-IT" b="1">
                <a:ea typeface="ＭＳ Ｐゴシック" panose="020B0600070205080204" pitchFamily="34" charset="-128"/>
              </a:rPr>
              <a:t>MINLPlib</a:t>
            </a:r>
            <a:r>
              <a:rPr lang="en-US" altLang="it-IT">
                <a:ea typeface="ＭＳ Ｐゴシック" panose="020B0600070205080204" pitchFamily="34" charset="-128"/>
              </a:rPr>
              <a:t> (700+ instances) …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… but some instances removed as root LP was </a:t>
            </a:r>
            <a:r>
              <a:rPr lang="en-US" altLang="it-IT" b="1">
                <a:ea typeface="ＭＳ Ｐゴシック" panose="020B0600070205080204" pitchFamily="34" charset="-128"/>
              </a:rPr>
              <a:t>unbounded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	 </a:t>
            </a:r>
            <a:r>
              <a:rPr lang="en-US" altLang="it-IT" b="1">
                <a:ea typeface="ＭＳ Ｐゴシック" panose="020B0600070205080204" pitchFamily="34" charset="-128"/>
                <a:sym typeface="Wingdings" panose="05000000000000000000" pitchFamily="2" charset="2"/>
              </a:rPr>
              <a:t>620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 instances left, </a:t>
            </a:r>
            <a:r>
              <a:rPr lang="en-US" altLang="it-IT" b="1">
                <a:ea typeface="ＭＳ Ｐゴシック" panose="020B0600070205080204" pitchFamily="34" charset="-128"/>
                <a:sym typeface="Wingdings" panose="05000000000000000000" pitchFamily="2" charset="2"/>
              </a:rPr>
              <a:t>408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 of which solved by all methods in 1 hour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</a:p>
          <a:p>
            <a:endParaRPr lang="en-US" altLang="it-IT" sz="160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5EF16C5-B73A-08DA-F5FD-96BD2826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8064500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6629" name="Segnaposto numero diapositiva 4">
            <a:extLst>
              <a:ext uri="{FF2B5EF4-FFF2-40B4-BE49-F238E27FC236}">
                <a16:creationId xmlns:a16="http://schemas.microsoft.com/office/drawing/2014/main" id="{5574B522-CBDF-679F-A148-2CE821FD4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3DBB69-A3FE-4077-9CAA-85F9F1101923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548FDA81-60EB-08BD-580D-A05A9678C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Results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3D5069-B7CD-AC7C-A597-0BCB8EAC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79216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7652" name="Segnaposto numero diapositiva 4">
            <a:extLst>
              <a:ext uri="{FF2B5EF4-FFF2-40B4-BE49-F238E27FC236}">
                <a16:creationId xmlns:a16="http://schemas.microsoft.com/office/drawing/2014/main" id="{A4C60489-CB02-4269-D1A1-BA8C6364C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6B246D-BB1E-42B3-B9C7-1612BAE8CBF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it-IT" sz="1400"/>
          </a:p>
        </p:txBody>
      </p:sp>
      <p:pic>
        <p:nvPicPr>
          <p:cNvPr id="27653" name="Picture 2" descr="C:\Users\MATTEO~1\AppData\Local\Temp\vmware-Matteo Fischetti\VMwareDnD\ef2a770b\Schermata 2019-09-01 alle 08.52.02.png">
            <a:extLst>
              <a:ext uri="{FF2B5EF4-FFF2-40B4-BE49-F238E27FC236}">
                <a16:creationId xmlns:a16="http://schemas.microsoft.com/office/drawing/2014/main" id="{5977F040-A835-26E3-1816-E0700D630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765175"/>
            <a:ext cx="79692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ED63AB34-06F2-03FE-FCAD-31CD9A689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Results (without small instances)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5481C3-3B3B-EFA8-9F6C-45722A03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6245225"/>
            <a:ext cx="7775575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8676" name="Segnaposto numero diapositiva 4">
            <a:extLst>
              <a:ext uri="{FF2B5EF4-FFF2-40B4-BE49-F238E27FC236}">
                <a16:creationId xmlns:a16="http://schemas.microsoft.com/office/drawing/2014/main" id="{266CE9DF-16DA-614B-7EC1-B74950BC1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5B4D6B-D655-4574-86F2-07409E172FE1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it-IT" sz="1400"/>
          </a:p>
        </p:txBody>
      </p:sp>
      <p:pic>
        <p:nvPicPr>
          <p:cNvPr id="28677" name="Picture 3" descr="C:\Users\MATTEO~1\AppData\Local\Temp\vmware-Matteo Fischetti\VMwareDnD\a0deecd1\Schermata 2019-09-01 alle 08.54.15.png">
            <a:extLst>
              <a:ext uri="{FF2B5EF4-FFF2-40B4-BE49-F238E27FC236}">
                <a16:creationId xmlns:a16="http://schemas.microsoft.com/office/drawing/2014/main" id="{4C33D6BE-D899-CF09-A50A-2D1241579E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501775"/>
            <a:ext cx="9001125" cy="41592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2A8FDB72-470D-1F74-A090-8582D78B3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ICs can make a difference!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5B423D-32D1-2AE1-0650-218C0D2A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950" y="6245225"/>
            <a:ext cx="8135938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9700" name="Segnaposto numero diapositiva 4">
            <a:extLst>
              <a:ext uri="{FF2B5EF4-FFF2-40B4-BE49-F238E27FC236}">
                <a16:creationId xmlns:a16="http://schemas.microsoft.com/office/drawing/2014/main" id="{BE425A66-D8B2-7AF7-5AB2-66FB1EA77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4F3C3-B576-4279-B476-D36F5C06674D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it-IT" sz="1400"/>
          </a:p>
        </p:txBody>
      </p:sp>
      <p:pic>
        <p:nvPicPr>
          <p:cNvPr id="29701" name="Picture 2" descr="C:\Users\MATTEO~1\AppData\Local\Temp\vmware-Matteo Fischetti\VMwareDnD\304b53d1\Schermata 2019-03-28 alle 11.28.08.png">
            <a:extLst>
              <a:ext uri="{FF2B5EF4-FFF2-40B4-BE49-F238E27FC236}">
                <a16:creationId xmlns:a16="http://schemas.microsoft.com/office/drawing/2014/main" id="{5482809C-6404-6E4D-3776-87584BF4B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1628775"/>
            <a:ext cx="90820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>
            <a:extLst>
              <a:ext uri="{FF2B5EF4-FFF2-40B4-BE49-F238E27FC236}">
                <a16:creationId xmlns:a16="http://schemas.microsoft.com/office/drawing/2014/main" id="{444E3209-D996-E382-D445-655CF661F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127875" cy="1157288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A simple idea (?)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BB9A06-96E2-6881-E15C-AEDE56874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Mixed-Integer Programs (MIPs) can be solved by two alternative techniques: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t-IT" b="1" dirty="0">
                <a:ea typeface="ＭＳ Ｐゴシック" panose="020B0600070205080204" pitchFamily="34" charset="-128"/>
              </a:rPr>
              <a:t>Cutting planes </a:t>
            </a:r>
            <a:r>
              <a:rPr lang="en-US" altLang="it-IT" dirty="0">
                <a:ea typeface="ＭＳ Ｐゴシック" panose="020B0600070205080204" pitchFamily="34" charset="-128"/>
              </a:rPr>
              <a:t>(notably, Mixed-Integer Gomory cuts)</a:t>
            </a:r>
          </a:p>
          <a:p>
            <a:pPr lvl="1"/>
            <a:r>
              <a:rPr lang="en-US" altLang="it-IT" b="1" dirty="0">
                <a:ea typeface="ＭＳ Ｐゴシック" panose="020B0600070205080204" pitchFamily="34" charset="-128"/>
              </a:rPr>
              <a:t>Branch and Bound</a:t>
            </a:r>
          </a:p>
          <a:p>
            <a:pPr marL="457200" lvl="1" indent="0"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marL="400050"/>
            <a:r>
              <a:rPr lang="en-US" altLang="it-IT" dirty="0">
                <a:ea typeface="ＭＳ Ｐゴシック" panose="020B0600070205080204" pitchFamily="34" charset="-128"/>
              </a:rPr>
              <a:t>Pros and cons are complementary, so …</a:t>
            </a:r>
          </a:p>
          <a:p>
            <a:pPr marL="57150" indent="0"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… why not </a:t>
            </a:r>
            <a:r>
              <a:rPr lang="en-US" altLang="it-IT" b="1" dirty="0">
                <a:ea typeface="ＭＳ Ｐゴシック" panose="020B0600070205080204" pitchFamily="34" charset="-128"/>
              </a:rPr>
              <a:t>merging</a:t>
            </a:r>
            <a:r>
              <a:rPr lang="en-US" altLang="it-IT" dirty="0">
                <a:ea typeface="ＭＳ Ｐゴシック" panose="020B0600070205080204" pitchFamily="34" charset="-128"/>
              </a:rPr>
              <a:t> them?</a:t>
            </a:r>
          </a:p>
          <a:p>
            <a:pPr marL="400050"/>
            <a:endParaRPr lang="en-US" altLang="it-IT" dirty="0">
              <a:ea typeface="ＭＳ Ｐゴシック" panose="020B0600070205080204" pitchFamily="34" charset="-128"/>
            </a:endParaRPr>
          </a:p>
          <a:p>
            <a:pPr marL="400050"/>
            <a:r>
              <a:rPr lang="en-US" altLang="it-IT" dirty="0">
                <a:ea typeface="ＭＳ Ｐゴシック" panose="020B0600070205080204" pitchFamily="34" charset="-128"/>
              </a:rPr>
              <a:t>This idea was around already in the 1980’s </a:t>
            </a:r>
          </a:p>
          <a:p>
            <a:pPr marL="57150" indent="0"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marL="400050"/>
            <a:r>
              <a:rPr lang="en-US" altLang="it-IT" dirty="0">
                <a:ea typeface="ＭＳ Ｐゴシック" panose="020B0600070205080204" pitchFamily="34" charset="-128"/>
              </a:rPr>
              <a:t>BUT: how to actually </a:t>
            </a:r>
            <a:r>
              <a:rPr lang="en-US" altLang="it-IT" b="1" dirty="0">
                <a:ea typeface="ＭＳ Ｐゴシック" panose="020B0600070205080204" pitchFamily="34" charset="-128"/>
              </a:rPr>
              <a:t>implement</a:t>
            </a:r>
            <a:r>
              <a:rPr lang="en-US" altLang="it-IT" dirty="0">
                <a:ea typeface="ＭＳ Ｐゴシック" panose="020B0600070205080204" pitchFamily="34" charset="-128"/>
              </a:rPr>
              <a:t> it?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369350-75FC-1C03-BCBD-3A738DF8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9113" y="6237288"/>
            <a:ext cx="32480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5125" name="Segnaposto numero diapositiva 4">
            <a:extLst>
              <a:ext uri="{FF2B5EF4-FFF2-40B4-BE49-F238E27FC236}">
                <a16:creationId xmlns:a16="http://schemas.microsoft.com/office/drawing/2014/main" id="{103398F5-4987-B1DA-7F25-D91DDB2CC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15481A-B07D-4EA8-AA45-85EED92DF37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AB14A-027C-E8D6-8B18-A9D69D100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>
            <a:extLst>
              <a:ext uri="{FF2B5EF4-FFF2-40B4-BE49-F238E27FC236}">
                <a16:creationId xmlns:a16="http://schemas.microsoft.com/office/drawing/2014/main" id="{092397C9-1661-ED42-81E1-62861E66B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127875" cy="1157288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Why bothering about implementations?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AE1F0D-0E2C-6D36-087D-68FA2904C3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Implementation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is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not</a:t>
            </a:r>
            <a:r>
              <a:rPr lang="en-US" altLang="it-IT" dirty="0">
                <a:ea typeface="ＭＳ Ｐゴシック" panose="020B0600070205080204" pitchFamily="34" charset="-128"/>
              </a:rPr>
              <a:t> just coding!</a:t>
            </a: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Needed if we</a:t>
            </a:r>
            <a:r>
              <a:rPr lang="en-US" altLang="it-IT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#orms </a:t>
            </a:r>
            <a:r>
              <a:rPr lang="en-US" altLang="it-IT" dirty="0">
                <a:ea typeface="ＭＳ Ｐゴシック" panose="020B0600070205080204" pitchFamily="34" charset="-128"/>
              </a:rPr>
              <a:t>want to have an impact in practical applications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… but often omitted in papers as “of no interest for a typical reader”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Ask yourself: would Artificial Intelligence (notably: deep learning) be so successful without gradient-descent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algorithms</a:t>
            </a:r>
            <a:r>
              <a:rPr lang="en-US" altLang="it-IT" dirty="0">
                <a:ea typeface="ＭＳ Ｐゴシック" panose="020B0600070205080204" pitchFamily="34" charset="-128"/>
              </a:rPr>
              <a:t> served with their efficient </a:t>
            </a:r>
            <a:r>
              <a:rPr lang="en-US" altLang="it-IT" b="1" dirty="0">
                <a:ea typeface="ＭＳ Ｐゴシック" panose="020B0600070205080204" pitchFamily="34" charset="-128"/>
              </a:rPr>
              <a:t>#backpropagation </a:t>
            </a:r>
            <a:r>
              <a:rPr lang="en-US" altLang="it-IT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implementations</a:t>
            </a:r>
            <a:r>
              <a:rPr lang="en-US" altLang="it-IT" dirty="0">
                <a:ea typeface="ＭＳ Ｐゴシック" panose="020B0600070205080204" pitchFamily="34" charset="-128"/>
              </a:rPr>
              <a:t>?</a:t>
            </a: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1A785F-3BC2-C555-636A-DA8A260E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9113" y="6237288"/>
            <a:ext cx="32480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5125" name="Segnaposto numero diapositiva 4">
            <a:extLst>
              <a:ext uri="{FF2B5EF4-FFF2-40B4-BE49-F238E27FC236}">
                <a16:creationId xmlns:a16="http://schemas.microsoft.com/office/drawing/2014/main" id="{446746BC-256A-1AAF-9909-5BE67517C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15481A-B07D-4EA8-AA45-85EED92DF37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it-IT" sz="1400"/>
          </a:p>
        </p:txBody>
      </p:sp>
      <p:pic>
        <p:nvPicPr>
          <p:cNvPr id="27650" name="Picture 2" descr="C:\Users\MATTEO~1\AppData\Local\Temp\vmware-Matteo Fischetti\VMwareDnD\c6f604c0\Schermata 2018-06-24 alle 15.47.36.png">
            <a:extLst>
              <a:ext uri="{FF2B5EF4-FFF2-40B4-BE49-F238E27FC236}">
                <a16:creationId xmlns:a16="http://schemas.microsoft.com/office/drawing/2014/main" id="{868A7C8A-DEE1-D7D9-7EAA-9B8D6EFF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92375"/>
            <a:ext cx="17287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:\Users\MATTEO~1\AppData\Local\Temp\vmware-Matteo Fischetti\VMwareDnD\189e2b14\Schermata 2018-06-24 alle 15.51.25.png">
            <a:extLst>
              <a:ext uri="{FF2B5EF4-FFF2-40B4-BE49-F238E27FC236}">
                <a16:creationId xmlns:a16="http://schemas.microsoft.com/office/drawing/2014/main" id="{9F955A06-6785-EC3B-4909-210BAE29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1628775"/>
            <a:ext cx="4754562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>
            <a:extLst>
              <a:ext uri="{FF2B5EF4-FFF2-40B4-BE49-F238E27FC236}">
                <a16:creationId xmlns:a16="http://schemas.microsoft.com/office/drawing/2014/main" id="{93236A1F-F71F-85E8-27AD-4BE0D84CE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Algorithms as theorems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6147" name="Segnaposto contenuto 2">
            <a:extLst>
              <a:ext uri="{FF2B5EF4-FFF2-40B4-BE49-F238E27FC236}">
                <a16:creationId xmlns:a16="http://schemas.microsoft.com/office/drawing/2014/main" id="{EF0A4E5F-61DB-6708-D53B-9CE436D298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b="1" i="1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altLang="it-IT" b="1" i="1">
                <a:ea typeface="ＭＳ Ｐゴシック" panose="020B0600070205080204" pitchFamily="34" charset="-128"/>
              </a:rPr>
              <a:t>	  </a:t>
            </a:r>
          </a:p>
          <a:p>
            <a:pPr>
              <a:buFontTx/>
              <a:buNone/>
            </a:pPr>
            <a:r>
              <a:rPr lang="en-US" altLang="it-IT" sz="1800" b="1" i="1">
                <a:ea typeface="ＭＳ Ｐゴシック" panose="020B0600070205080204" pitchFamily="34" charset="-128"/>
              </a:rPr>
              <a:t>    </a:t>
            </a:r>
            <a:r>
              <a:rPr lang="en-US" altLang="it-IT" sz="1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Proof: </a:t>
            </a:r>
            <a:r>
              <a:rPr lang="en-US" altLang="it-IT" sz="1800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omitted as of no interest to the typical MP reader.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Describing an </a:t>
            </a: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Algorithm</a:t>
            </a:r>
            <a:r>
              <a:rPr lang="en-US" altLang="it-IT">
                <a:ea typeface="ＭＳ Ｐゴシック" panose="020B0600070205080204" pitchFamily="34" charset="-128"/>
              </a:rPr>
              <a:t> without </a:t>
            </a:r>
            <a:r>
              <a:rPr lang="en-US" altLang="it-IT" b="1">
                <a:solidFill>
                  <a:srgbClr val="0070C0"/>
                </a:solidFill>
                <a:ea typeface="ＭＳ Ｐゴシック" panose="020B0600070205080204" pitchFamily="34" charset="-128"/>
              </a:rPr>
              <a:t>Implementation</a:t>
            </a:r>
            <a:r>
              <a:rPr lang="en-US" altLang="it-IT">
                <a:ea typeface="ＭＳ Ｐゴシック" panose="020B0600070205080204" pitchFamily="34" charset="-128"/>
              </a:rPr>
              <a:t> is like stating a </a:t>
            </a: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Theorem</a:t>
            </a:r>
            <a:r>
              <a:rPr lang="en-US" altLang="it-IT">
                <a:ea typeface="ＭＳ Ｐゴシック" panose="020B0600070205080204" pitchFamily="34" charset="-128"/>
              </a:rPr>
              <a:t> without </a:t>
            </a:r>
            <a:r>
              <a:rPr lang="en-US" altLang="it-IT" b="1">
                <a:solidFill>
                  <a:srgbClr val="0070C0"/>
                </a:solidFill>
                <a:ea typeface="ＭＳ Ｐゴシック" panose="020B0600070205080204" pitchFamily="34" charset="-128"/>
              </a:rPr>
              <a:t>Proof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</a:p>
          <a:p>
            <a:pPr algn="ctr">
              <a:buFontTx/>
              <a:buNone/>
            </a:pPr>
            <a:r>
              <a:rPr lang="en-US" altLang="it-IT" sz="3200" b="1">
                <a:solidFill>
                  <a:srgbClr val="00B050"/>
                </a:solidFill>
                <a:ea typeface="ＭＳ Ｐゴシック" panose="020B0600070205080204" pitchFamily="34" charset="-128"/>
              </a:rPr>
              <a:t>#just_a_computational_conjecture </a:t>
            </a:r>
            <a:endParaRPr lang="en-US" altLang="it-IT" sz="3200" b="1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endParaRPr lang="en-US" altLang="it-IT" sz="2400" b="1">
              <a:ea typeface="ＭＳ Ｐゴシック" panose="020B0600070205080204" pitchFamily="34" charset="-128"/>
            </a:endParaRPr>
          </a:p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637A0B-769C-4DC0-8C4D-FE38BBDB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313" y="6245225"/>
            <a:ext cx="3392487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6149" name="Segnaposto numero diapositiva 4">
            <a:extLst>
              <a:ext uri="{FF2B5EF4-FFF2-40B4-BE49-F238E27FC236}">
                <a16:creationId xmlns:a16="http://schemas.microsoft.com/office/drawing/2014/main" id="{6432DE7B-53AA-4C66-6815-5147D16FA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635D90-294F-41D8-AB68-75350DD4756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it-IT" sz="1400"/>
          </a:p>
        </p:txBody>
      </p:sp>
      <p:pic>
        <p:nvPicPr>
          <p:cNvPr id="6150" name="Picture 2" descr="C:\Users\MATTEO~1\AppData\Local\Temp\vmware-Matteo Fischetti\VMwareDnD\1a9e2db0\Schermata 2018-06-24 alle 16.09.21.png">
            <a:extLst>
              <a:ext uri="{FF2B5EF4-FFF2-40B4-BE49-F238E27FC236}">
                <a16:creationId xmlns:a16="http://schemas.microsoft.com/office/drawing/2014/main" id="{E47ECC60-E99C-30DC-5D08-A64D3461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81613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C:\Users\MATTEO~1\AppData\Local\Temp\vmware-Matteo Fischetti\VMwareDnD\189f2b9b\Schermata 2018-06-24 alle 16.09.28.png">
            <a:extLst>
              <a:ext uri="{FF2B5EF4-FFF2-40B4-BE49-F238E27FC236}">
                <a16:creationId xmlns:a16="http://schemas.microsoft.com/office/drawing/2014/main" id="{34470416-FAD4-B461-D6FD-6FFC8CB63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644900"/>
            <a:ext cx="8029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>
            <a:extLst>
              <a:ext uri="{FF2B5EF4-FFF2-40B4-BE49-F238E27FC236}">
                <a16:creationId xmlns:a16="http://schemas.microsoft.com/office/drawing/2014/main" id="{9D779EC4-5483-A525-826E-458C88103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Algorithms without implementation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7F9383-73E7-3839-8B25-8F27CB0CF6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b="1" i="1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altLang="it-IT" b="1" i="1">
                <a:ea typeface="ＭＳ Ｐゴシック" panose="020B0600070205080204" pitchFamily="34" charset="-128"/>
              </a:rPr>
              <a:t>	  </a:t>
            </a:r>
          </a:p>
          <a:p>
            <a:pPr>
              <a:buFontTx/>
              <a:buNone/>
            </a:pPr>
            <a:r>
              <a:rPr lang="en-US" altLang="it-IT" sz="1800" b="1" i="1">
                <a:ea typeface="ＭＳ Ｐゴシック" panose="020B0600070205080204" pitchFamily="34" charset="-128"/>
              </a:rPr>
              <a:t>    </a:t>
            </a:r>
            <a:r>
              <a:rPr lang="en-US" altLang="it-IT" sz="1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Proof: omitted as of no interest to the typical MP reader.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Describing an </a:t>
            </a: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Algorithm</a:t>
            </a:r>
            <a:r>
              <a:rPr lang="en-US" altLang="it-IT">
                <a:ea typeface="ＭＳ Ｐゴシック" panose="020B0600070205080204" pitchFamily="34" charset="-128"/>
              </a:rPr>
              <a:t> without </a:t>
            </a:r>
            <a:r>
              <a:rPr lang="en-US" altLang="it-IT" b="1">
                <a:solidFill>
                  <a:srgbClr val="0070C0"/>
                </a:solidFill>
                <a:ea typeface="ＭＳ Ｐゴシック" panose="020B0600070205080204" pitchFamily="34" charset="-128"/>
              </a:rPr>
              <a:t>Implementation</a:t>
            </a:r>
            <a:r>
              <a:rPr lang="en-US" altLang="it-IT">
                <a:ea typeface="ＭＳ Ｐゴシック" panose="020B0600070205080204" pitchFamily="34" charset="-128"/>
              </a:rPr>
              <a:t> is like stating a </a:t>
            </a: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Theorem</a:t>
            </a:r>
            <a:r>
              <a:rPr lang="en-US" altLang="it-IT">
                <a:ea typeface="ＭＳ Ｐゴシック" panose="020B0600070205080204" pitchFamily="34" charset="-128"/>
              </a:rPr>
              <a:t> without </a:t>
            </a:r>
            <a:r>
              <a:rPr lang="en-US" altLang="it-IT" b="1">
                <a:solidFill>
                  <a:srgbClr val="0070C0"/>
                </a:solidFill>
                <a:ea typeface="ＭＳ Ｐゴシック" panose="020B0600070205080204" pitchFamily="34" charset="-128"/>
              </a:rPr>
              <a:t>Proof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</a:p>
          <a:p>
            <a:pPr algn="ctr">
              <a:buFontTx/>
              <a:buNone/>
            </a:pPr>
            <a:r>
              <a:rPr lang="en-US" altLang="it-IT" sz="3200" b="1">
                <a:solidFill>
                  <a:srgbClr val="00B050"/>
                </a:solidFill>
                <a:ea typeface="ＭＳ Ｐゴシック" panose="020B0600070205080204" pitchFamily="34" charset="-128"/>
              </a:rPr>
              <a:t>#just_a_computational_conjecture </a:t>
            </a:r>
            <a:endParaRPr lang="en-US" altLang="it-IT" sz="3200" b="1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endParaRPr lang="en-US" altLang="it-IT" sz="2400" b="1">
              <a:ea typeface="ＭＳ Ｐゴシック" panose="020B0600070205080204" pitchFamily="34" charset="-128"/>
            </a:endParaRPr>
          </a:p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D7DBDF-1F6A-DD44-4948-D3939BAE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313" y="6245225"/>
            <a:ext cx="3392487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7173" name="Segnaposto numero diapositiva 4">
            <a:extLst>
              <a:ext uri="{FF2B5EF4-FFF2-40B4-BE49-F238E27FC236}">
                <a16:creationId xmlns:a16="http://schemas.microsoft.com/office/drawing/2014/main" id="{25E3F574-322B-30B7-61D4-CBD4B886AB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A54C31-EEE2-438C-BB46-CCC9B0033A6E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it-IT" sz="1400"/>
          </a:p>
        </p:txBody>
      </p:sp>
      <p:pic>
        <p:nvPicPr>
          <p:cNvPr id="28674" name="Picture 2" descr="C:\Users\MATTEO~1\AppData\Local\Temp\vmware-Matteo Fischetti\VMwareDnD\1a9e2db0\Schermata 2018-06-24 alle 16.09.21.png">
            <a:extLst>
              <a:ext uri="{FF2B5EF4-FFF2-40B4-BE49-F238E27FC236}">
                <a16:creationId xmlns:a16="http://schemas.microsoft.com/office/drawing/2014/main" id="{E9C40BF4-065A-C523-9242-0841870B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81613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6379F825-69CF-156D-8BB7-943534F54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54438" cy="63341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Branch &amp; Cut ™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9BAC22-F29D-A590-9395-890399EA90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 “trademark” of Manfred Padberg and Giovanni Rinaldi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Proposed in the 1990’s for the TSP (and soon extended)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Comes as an </a:t>
            </a: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algorithm</a:t>
            </a:r>
            <a:r>
              <a:rPr lang="en-US" altLang="it-IT">
                <a:ea typeface="ＭＳ Ｐゴシック" panose="020B0600070205080204" pitchFamily="34" charset="-128"/>
              </a:rPr>
              <a:t> entangled with its </a:t>
            </a:r>
            <a:r>
              <a:rPr lang="en-US" altLang="it-IT" b="1">
                <a:solidFill>
                  <a:srgbClr val="0070C0"/>
                </a:solidFill>
                <a:ea typeface="ＭＳ Ｐゴシック" panose="020B0600070205080204" pitchFamily="34" charset="-128"/>
              </a:rPr>
              <a:t>implementation</a:t>
            </a:r>
          </a:p>
          <a:p>
            <a:endParaRPr lang="en-US" altLang="it-IT" b="1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</a:t>
            </a:r>
            <a:r>
              <a:rPr lang="en-US" altLang="it-IT" b="1">
                <a:ea typeface="ＭＳ Ｐゴシック" panose="020B0600070205080204" pitchFamily="34" charset="-128"/>
              </a:rPr>
              <a:t>Theorem</a:t>
            </a:r>
            <a:r>
              <a:rPr lang="en-US" altLang="it-IT" i="1">
                <a:ea typeface="ＭＳ Ｐゴシック" panose="020B0600070205080204" pitchFamily="34" charset="-128"/>
              </a:rPr>
              <a:t>. Using cuts within an enumerative scheme is good</a:t>
            </a:r>
            <a:r>
              <a:rPr lang="en-US" altLang="it-IT">
                <a:ea typeface="ＭＳ Ｐゴシック" panose="020B0600070205080204" pitchFamily="34" charset="-128"/>
              </a:rPr>
              <a:t>.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altLang="it-IT" b="1">
                <a:ea typeface="ＭＳ Ｐゴシック" panose="020B0600070205080204" pitchFamily="34" charset="-128"/>
              </a:rPr>
              <a:t>	Proof</a:t>
            </a:r>
            <a:r>
              <a:rPr lang="en-US" altLang="it-IT">
                <a:ea typeface="ＭＳ Ｐゴシック" panose="020B0600070205080204" pitchFamily="34" charset="-128"/>
              </a:rPr>
              <a:t>.  </a:t>
            </a:r>
            <a:r>
              <a:rPr lang="en-US" altLang="it-IT" sz="1800">
                <a:ea typeface="ＭＳ Ｐゴシック" panose="020B0600070205080204" pitchFamily="34" charset="-128"/>
              </a:rPr>
              <a:t>Assume w.l.o.g. a good LP solver. Then apply B&amp;Bound but</a:t>
            </a:r>
            <a:endParaRPr lang="en-US" altLang="it-IT" sz="2400">
              <a:ea typeface="ＭＳ Ｐゴシック" panose="020B0600070205080204" pitchFamily="34" charset="-128"/>
            </a:endParaRPr>
          </a:p>
          <a:p>
            <a:pPr lvl="3"/>
            <a:r>
              <a:rPr lang="en-US" altLang="it-IT" sz="1600">
                <a:ea typeface="ＭＳ Ｐゴシック" panose="020B0600070205080204" pitchFamily="34" charset="-128"/>
              </a:rPr>
              <a:t>make use of families of (problem dependent) globally-valid inequalities</a:t>
            </a:r>
          </a:p>
          <a:p>
            <a:pPr lvl="3"/>
            <a:r>
              <a:rPr lang="en-US" altLang="it-IT" sz="1600">
                <a:ea typeface="ＭＳ Ｐゴシック" panose="020B0600070205080204" pitchFamily="34" charset="-128"/>
              </a:rPr>
              <a:t>perform efficient exact/heuristic cut separation on the fly </a:t>
            </a:r>
          </a:p>
          <a:p>
            <a:pPr lvl="3"/>
            <a:r>
              <a:rPr lang="en-US" altLang="it-IT" sz="1600">
                <a:ea typeface="ＭＳ Ｐゴシック" panose="020B0600070205080204" pitchFamily="34" charset="-128"/>
              </a:rPr>
              <a:t>use a data-structure (cut pool) to effectively share cuts among nodes</a:t>
            </a:r>
          </a:p>
          <a:p>
            <a:pPr lvl="3"/>
            <a:r>
              <a:rPr lang="en-US" altLang="it-IT" sz="1600">
                <a:ea typeface="ＭＳ Ｐゴシック" panose="020B0600070205080204" pitchFamily="34" charset="-128"/>
              </a:rPr>
              <a:t>price variables in a dynamic way (well before branch-and-price!)</a:t>
            </a:r>
          </a:p>
          <a:p>
            <a:pPr lvl="3"/>
            <a:r>
              <a:rPr lang="en-US" altLang="it-IT" sz="1600">
                <a:ea typeface="ＭＳ Ｐゴシック" panose="020B0600070205080204" pitchFamily="34" charset="-128"/>
              </a:rPr>
              <a:t>alternate row and column generation in a sound way …</a:t>
            </a:r>
          </a:p>
          <a:p>
            <a:pPr lvl="3"/>
            <a:r>
              <a:rPr lang="en-US" altLang="it-IT" sz="1600">
                <a:ea typeface="ＭＳ Ｐゴシック" panose="020B0600070205080204" pitchFamily="34" charset="-128"/>
              </a:rPr>
              <a:t>suspend a node if “unattractive”</a:t>
            </a:r>
          </a:p>
          <a:p>
            <a:pPr lvl="3"/>
            <a:r>
              <a:rPr lang="en-US" altLang="it-IT" sz="1600">
                <a:ea typeface="ＭＳ Ｐゴシック" panose="020B0600070205080204" pitchFamily="34" charset="-128"/>
              </a:rPr>
              <a:t>…	</a:t>
            </a:r>
          </a:p>
          <a:p>
            <a:pPr lvl="1"/>
            <a:endParaRPr lang="en-US" altLang="it-IT" sz="16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sz="1600">
                <a:ea typeface="ＭＳ Ｐゴシック" panose="020B0600070205080204" pitchFamily="34" charset="-128"/>
              </a:rPr>
              <a:t>	</a:t>
            </a:r>
            <a:r>
              <a:rPr lang="en-US" altLang="it-IT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	</a:t>
            </a:r>
          </a:p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9B6BDC-57DE-9A69-7226-77641D1A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2480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8197" name="Segnaposto numero diapositiva 4">
            <a:extLst>
              <a:ext uri="{FF2B5EF4-FFF2-40B4-BE49-F238E27FC236}">
                <a16:creationId xmlns:a16="http://schemas.microsoft.com/office/drawing/2014/main" id="{D965B052-E01B-4CF8-E3C9-392376CFB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7042FB-80A6-49E3-BDF8-02EC9AB197A8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it-IT" sz="1400"/>
          </a:p>
        </p:txBody>
      </p:sp>
      <p:pic>
        <p:nvPicPr>
          <p:cNvPr id="8198" name="Picture 2" descr="C:\Users\MATTEO~1\AppData\Local\Temp\vmware-Matteo Fischetti\VMwareDnD\c4e80c83\Schermata 2018-06-24 alle 16.36.09.png">
            <a:extLst>
              <a:ext uri="{FF2B5EF4-FFF2-40B4-BE49-F238E27FC236}">
                <a16:creationId xmlns:a16="http://schemas.microsoft.com/office/drawing/2014/main" id="{2CA5E8E7-36F3-4F98-6A47-155D7B88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88913"/>
            <a:ext cx="414178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F2423B47-4037-B621-EF67-691703782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Modern B&amp;C implementation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7171" name="Segnaposto contenuto 2">
            <a:extLst>
              <a:ext uri="{FF2B5EF4-FFF2-40B4-BE49-F238E27FC236}">
                <a16:creationId xmlns:a16="http://schemas.microsoft.com/office/drawing/2014/main" id="{4AC86B5B-5797-E9C4-9D6B-C4D2B1692B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578850" cy="478472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Modern B&amp;C solvers such as Cplex, Gurobi, Express, SCIP etc. can be fully </a:t>
            </a:r>
            <a:r>
              <a:rPr lang="en-US" altLang="it-IT" b="1">
                <a:ea typeface="ＭＳ Ｐゴシック" panose="020B0600070205080204" pitchFamily="34" charset="-128"/>
              </a:rPr>
              <a:t>customized</a:t>
            </a:r>
            <a:r>
              <a:rPr lang="en-US" altLang="it-IT">
                <a:ea typeface="ＭＳ Ｐゴシック" panose="020B0600070205080204" pitchFamily="34" charset="-128"/>
              </a:rPr>
              <a:t> by using </a:t>
            </a:r>
            <a:r>
              <a:rPr lang="en-US" altLang="it-IT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callback functions </a:t>
            </a:r>
          </a:p>
          <a:p>
            <a:endParaRPr lang="en-US" altLang="it-IT" i="1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Callback functions are just </a:t>
            </a:r>
            <a:r>
              <a:rPr lang="en-US" altLang="it-IT" b="1">
                <a:ea typeface="ＭＳ Ｐゴシック" panose="020B0600070205080204" pitchFamily="34" charset="-128"/>
              </a:rPr>
              <a:t>entry points </a:t>
            </a:r>
          </a:p>
          <a:p>
            <a:pPr>
              <a:buFontTx/>
              <a:buNone/>
            </a:pPr>
            <a:r>
              <a:rPr lang="en-US" altLang="it-IT" b="1">
                <a:ea typeface="ＭＳ Ｐゴシック" panose="020B0600070205080204" pitchFamily="34" charset="-128"/>
              </a:rPr>
              <a:t>	</a:t>
            </a:r>
            <a:r>
              <a:rPr lang="en-US" altLang="it-IT">
                <a:ea typeface="ＭＳ Ｐゴシック" panose="020B0600070205080204" pitchFamily="34" charset="-128"/>
              </a:rPr>
              <a:t>in the B&amp;C code where an advanced user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(you!) can add his/her customizations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Most-used callbacks (using old-style Cplex’s jargon)</a:t>
            </a:r>
          </a:p>
          <a:p>
            <a:pPr lvl="1"/>
            <a:endParaRPr lang="en-US" altLang="it-IT" sz="16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it-IT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Lazy constraint</a:t>
            </a:r>
            <a:r>
              <a:rPr lang="en-US" altLang="it-IT" sz="1600">
                <a:solidFill>
                  <a:srgbClr val="FF0000"/>
                </a:solidFill>
                <a:ea typeface="ＭＳ Ｐゴシック" panose="020B0600070205080204" pitchFamily="34" charset="-128"/>
              </a:rPr>
              <a:t>: add “lazy constr.s” that should be part of the original model</a:t>
            </a:r>
          </a:p>
          <a:p>
            <a:pPr lvl="1"/>
            <a:r>
              <a:rPr lang="en-US" altLang="it-IT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User cut</a:t>
            </a:r>
            <a:r>
              <a:rPr lang="en-US" altLang="it-IT" sz="1600">
                <a:solidFill>
                  <a:srgbClr val="FF0000"/>
                </a:solidFill>
                <a:ea typeface="ＭＳ Ｐゴシック" panose="020B0600070205080204" pitchFamily="34" charset="-128"/>
              </a:rPr>
              <a:t>: add additional contr.s that hopefully help enforcing feasibility/integrality</a:t>
            </a:r>
          </a:p>
          <a:p>
            <a:pPr lvl="1"/>
            <a:r>
              <a:rPr lang="en-US" altLang="it-IT" sz="1600">
                <a:ea typeface="ＭＳ Ｐゴシック" panose="020B0600070205080204" pitchFamily="34" charset="-128"/>
              </a:rPr>
              <a:t>Heuristic: try to improve the incumbent (primal solution) as soon as possible</a:t>
            </a:r>
          </a:p>
          <a:p>
            <a:pPr lvl="1"/>
            <a:r>
              <a:rPr lang="en-US" altLang="it-IT" sz="1600">
                <a:ea typeface="ＭＳ Ｐゴシック" panose="020B0600070205080204" pitchFamily="34" charset="-128"/>
              </a:rPr>
              <a:t>Branch: modify the branching strategy</a:t>
            </a:r>
          </a:p>
          <a:p>
            <a:pPr lvl="1"/>
            <a:r>
              <a:rPr lang="en-US" altLang="it-IT" sz="1800">
                <a:ea typeface="ＭＳ Ｐゴシック" panose="020B0600070205080204" pitchFamily="34" charset="-128"/>
              </a:rPr>
              <a:t>… 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7B99D6-FFF1-90C0-0721-52EE0D48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81375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10245" name="Segnaposto numero diapositiva 4">
            <a:extLst>
              <a:ext uri="{FF2B5EF4-FFF2-40B4-BE49-F238E27FC236}">
                <a16:creationId xmlns:a16="http://schemas.microsoft.com/office/drawing/2014/main" id="{D1081FBD-4367-E5E6-F061-CEE5B7A96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8B2C9A-2D7E-47E6-B38C-9A6EF2B1F705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it-IT" sz="1400"/>
          </a:p>
        </p:txBody>
      </p:sp>
      <p:pic>
        <p:nvPicPr>
          <p:cNvPr id="6150" name="Picture 3" descr="C:\Users\MATTEO~1\AppData\Local\Temp\vmware-Matteo Fischetti\VMwareDnD\ed172767\Schermata 2017-01-11 alle 16.59.59.png">
            <a:extLst>
              <a:ext uri="{FF2B5EF4-FFF2-40B4-BE49-F238E27FC236}">
                <a16:creationId xmlns:a16="http://schemas.microsoft.com/office/drawing/2014/main" id="{380D4852-1598-E112-236A-3D692A68A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60575"/>
            <a:ext cx="302101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E0DEDFD3-1788-92A5-F116-C728F46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640763" cy="72072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Lazy constraint callback </a:t>
            </a:r>
            <a:r>
              <a:rPr lang="en-US" altLang="it-I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CPX_CALLBACKCONTEXT_CANDIDATE</a:t>
            </a:r>
            <a:endParaRPr lang="it-IT" altLang="it-IT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195" name="Segnaposto contenuto 2">
            <a:extLst>
              <a:ext uri="{FF2B5EF4-FFF2-40B4-BE49-F238E27FC236}">
                <a16:creationId xmlns:a16="http://schemas.microsoft.com/office/drawing/2014/main" id="{885C0F78-D532-2E12-40B6-0D98253E6E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020366"/>
            <a:ext cx="8642350" cy="5041106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Automatically invoked when a solution is going to update the </a:t>
            </a:r>
            <a:r>
              <a:rPr lang="en-US" altLang="it-IT" b="1" dirty="0">
                <a:ea typeface="ＭＳ Ｐゴシック" panose="020B0600070205080204" pitchFamily="34" charset="-128"/>
              </a:rPr>
              <a:t>incumbent</a:t>
            </a:r>
            <a:r>
              <a:rPr lang="en-US" altLang="it-IT" dirty="0">
                <a:ea typeface="ＭＳ Ｐゴシック" panose="020B0600070205080204" pitchFamily="34" charset="-128"/>
              </a:rPr>
              <a:t>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(meaning it is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integer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and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feasible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it-IT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w.r.t.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current model, e.g., because it comes from an internal primal heuristic)</a:t>
            </a:r>
          </a:p>
          <a:p>
            <a:endParaRPr lang="en-US" altLang="it-IT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This is the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last checkpoint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where we can discard a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solution for whatever reason (e.g., because it violates 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a constraint that is not part of the current model)</a:t>
            </a: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To avoid be bothered by this solution again and again, we can/should return a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violated constraint (cut)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that is added (globally or locally) to the current model</a:t>
            </a:r>
          </a:p>
          <a:p>
            <a:endParaRPr lang="en-US" altLang="it-IT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Cut generation is often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simplified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by the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fact that the solution to be cut is known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to be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integer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(e.g., SECs for TSP)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73628E-17C5-5C9E-F59E-96B3BFFC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245225"/>
            <a:ext cx="8064500" cy="476250"/>
          </a:xfrm>
        </p:spPr>
        <p:txBody>
          <a:bodyPr/>
          <a:lstStyle/>
          <a:p>
            <a:pPr>
              <a:defRPr/>
            </a:pPr>
            <a:r>
              <a:rPr lang="en-US"/>
              <a:t>Verlog, June 13, 2025, Trento</a:t>
            </a:r>
            <a:endParaRPr lang="en-US" dirty="0"/>
          </a:p>
        </p:txBody>
      </p:sp>
      <p:sp>
        <p:nvSpPr>
          <p:cNvPr id="11269" name="Segnaposto numero diapositiva 4">
            <a:extLst>
              <a:ext uri="{FF2B5EF4-FFF2-40B4-BE49-F238E27FC236}">
                <a16:creationId xmlns:a16="http://schemas.microsoft.com/office/drawing/2014/main" id="{DE0F5AE4-1A35-8460-69F7-4A5D442A8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81D93B-0853-44D1-A20F-A965F050F42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it-IT" sz="1400"/>
          </a:p>
        </p:txBody>
      </p:sp>
      <p:pic>
        <p:nvPicPr>
          <p:cNvPr id="8198" name="Picture 2" descr="C:\Users\MATTEO~1\AppData\Local\Temp\vmware-Matteo Fischetti\VMwareDnD\a8eba291\Schermata 2017-01-11 alle 16.29.02.png">
            <a:extLst>
              <a:ext uri="{FF2B5EF4-FFF2-40B4-BE49-F238E27FC236}">
                <a16:creationId xmlns:a16="http://schemas.microsoft.com/office/drawing/2014/main" id="{31BC607C-C6EC-05B7-CA7F-D941F2929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68254"/>
            <a:ext cx="1922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C:\Users\MATTEO~1\AppData\Local\Temp\vmware-Matteo Fischetti\VMwareDnD\ff941007\Schermata 2017-01-11 alle 16.39.40.png">
            <a:extLst>
              <a:ext uri="{FF2B5EF4-FFF2-40B4-BE49-F238E27FC236}">
                <a16:creationId xmlns:a16="http://schemas.microsoft.com/office/drawing/2014/main" id="{175F9203-B064-65E9-C49D-6066AC73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64248"/>
            <a:ext cx="29527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10339</TotalTime>
  <Words>2212</Words>
  <Application>Microsoft Office PowerPoint</Application>
  <PresentationFormat>On-screen Show (4:3)</PresentationFormat>
  <Paragraphs>312</Paragraphs>
  <Slides>26</Slides>
  <Notes>3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Times New Roman</vt:lpstr>
      <vt:lpstr>Wingdings</vt:lpstr>
      <vt:lpstr>Struttura predefinita</vt:lpstr>
      <vt:lpstr> Branch-and-Cut  is our  swiss army knife </vt:lpstr>
      <vt:lpstr> The importance of  Branch-and-Cut Implementation  </vt:lpstr>
      <vt:lpstr>A simple idea (?)</vt:lpstr>
      <vt:lpstr>Why bothering about implementations?</vt:lpstr>
      <vt:lpstr>Algorithms as theorems</vt:lpstr>
      <vt:lpstr>Algorithms without implementation</vt:lpstr>
      <vt:lpstr>Branch &amp; Cut ™</vt:lpstr>
      <vt:lpstr>Modern B&amp;C implementation</vt:lpstr>
      <vt:lpstr>Lazy constraint callback CPX_CALLBACKCONTEXT_CANDIDATE</vt:lpstr>
      <vt:lpstr>Usercut callback CPX_CALLBACKCONTEXT_RELAXATION</vt:lpstr>
      <vt:lpstr>Other callbacks</vt:lpstr>
      <vt:lpstr>Application: non-convex MIQP</vt:lpstr>
      <vt:lpstr>MIQP as a MILP with bilinear eq.s</vt:lpstr>
      <vt:lpstr>McCormick inequalities</vt:lpstr>
      <vt:lpstr>Spatial branching</vt:lpstr>
      <vt:lpstr>Vanilla B&amp;C implementation</vt:lpstr>
      <vt:lpstr>Does it work?</vt:lpstr>
      <vt:lpstr>More detailed comparison</vt:lpstr>
      <vt:lpstr>Intersection Cuts (ICs)</vt:lpstr>
      <vt:lpstr>Bilinear-free sets</vt:lpstr>
      <vt:lpstr>IC separation issues</vt:lpstr>
      <vt:lpstr>Numerically safe ICs</vt:lpstr>
      <vt:lpstr>Computational analysis</vt:lpstr>
      <vt:lpstr>Results</vt:lpstr>
      <vt:lpstr>Results (without small instances)</vt:lpstr>
      <vt:lpstr>ICs can make a difference!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Matteo Fischetti</cp:lastModifiedBy>
  <cp:revision>661</cp:revision>
  <dcterms:created xsi:type="dcterms:W3CDTF">2009-11-25T09:39:00Z</dcterms:created>
  <dcterms:modified xsi:type="dcterms:W3CDTF">2025-06-11T07:32:39Z</dcterms:modified>
</cp:coreProperties>
</file>