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91" r:id="rId4"/>
    <p:sldId id="273" r:id="rId5"/>
    <p:sldId id="274" r:id="rId6"/>
    <p:sldId id="293" r:id="rId7"/>
    <p:sldId id="281" r:id="rId8"/>
    <p:sldId id="283" r:id="rId9"/>
    <p:sldId id="292" r:id="rId10"/>
    <p:sldId id="275" r:id="rId11"/>
    <p:sldId id="276" r:id="rId12"/>
    <p:sldId id="277" r:id="rId13"/>
    <p:sldId id="287" r:id="rId14"/>
    <p:sldId id="282" r:id="rId15"/>
    <p:sldId id="284" r:id="rId16"/>
    <p:sldId id="290" r:id="rId17"/>
    <p:sldId id="279" r:id="rId18"/>
    <p:sldId id="285" r:id="rId19"/>
    <p:sldId id="294" r:id="rId20"/>
    <p:sldId id="373" r:id="rId21"/>
    <p:sldId id="271" r:id="rId2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5" d="100"/>
          <a:sy n="85" d="100"/>
        </p:scale>
        <p:origin x="96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BCB77C-9EA5-8FC2-4D67-2B6A6CAFAC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179CB5-B50D-A639-1560-E3015620C6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476549B-DC23-29DB-8A06-2CA53593B2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2EC40BF-2EFF-39CD-1BDA-7A09C4534C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A38EF81-5F4B-D0EA-6B3F-BBE20E28D5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5912555-1811-B3F9-5410-BF983008C7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E3E235-A871-4BFB-9468-044DB2C86986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>
            <a:extLst>
              <a:ext uri="{FF2B5EF4-FFF2-40B4-BE49-F238E27FC236}">
                <a16:creationId xmlns:a16="http://schemas.microsoft.com/office/drawing/2014/main" id="{16AF6566-A8C6-EDD7-CA6F-1AF12F56E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>
            <a:extLst>
              <a:ext uri="{FF2B5EF4-FFF2-40B4-BE49-F238E27FC236}">
                <a16:creationId xmlns:a16="http://schemas.microsoft.com/office/drawing/2014/main" id="{9F88D4C6-E8C8-ACA6-7D5C-770169096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B3805467-82B6-170C-AA71-717801AFD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CF6979-7222-4032-9625-C58FC7F66F10}" type="slidenum">
              <a:rPr lang="en-US" altLang="it-IT" sz="1300"/>
              <a:pPr>
                <a:spcBef>
                  <a:spcPct val="0"/>
                </a:spcBef>
              </a:pPr>
              <a:t>7</a:t>
            </a:fld>
            <a:endParaRPr lang="en-US" altLang="it-I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390401-513B-0DCD-CA89-6BE1FDEDB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E402DA-5E57-137D-0076-261F920D4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Verolog, June 13, 2025, Trento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DC77B-B002-25E9-4AC8-37C32CF89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B001-BD64-4FC0-888C-302CD6896DD8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6001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F2DEC0-B76C-0415-CBFD-CA8FC215F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938152-0820-1FC2-DCD3-656F2D339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Verolog, June 13, 2025, Trento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8768C4-8EDC-F487-4043-05E38F0E9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B4B7-4A41-46E8-A347-046C4ECAC49B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588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494F77-02C6-A7C9-11A0-E196A6DCA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aaaaa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9439FD-102D-301D-2E56-DCE29B9F4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aaaaa</a:t>
            </a:r>
          </a:p>
          <a:p>
            <a:pPr lvl="1"/>
            <a:r>
              <a:rPr lang="en-US" altLang="it-IT"/>
              <a:t>bbbb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0FC793-7E9A-A722-61BF-F9E30BD015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4245E4-CDEB-0235-0E0C-0D3D4B24C6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Verolog, June 13, 2025, Trento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E0E6F6-3B11-0D87-75FA-B01DA17A60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F82535-A839-463B-AA47-DBFDC48E8416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i.unipd.it/~fisch/papers/slid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AC4ABB7-8CCF-F034-ABF5-CFCC3126EC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943100"/>
          </a:xfrm>
        </p:spPr>
        <p:txBody>
          <a:bodyPr/>
          <a:lstStyle/>
          <a:p>
            <a:pPr eaLnBrk="1" hangingPunct="1"/>
            <a:r>
              <a:rPr lang="en-US" altLang="it-IT" sz="4000">
                <a:ea typeface="ＭＳ Ｐゴシック" panose="020B0600070205080204" pitchFamily="34" charset="-128"/>
              </a:rPr>
              <a:t>Implementing a B&amp;C algorithm for</a:t>
            </a:r>
            <a:br>
              <a:rPr lang="en-US" altLang="it-IT" sz="4000">
                <a:ea typeface="ＭＳ Ｐゴシック" panose="020B0600070205080204" pitchFamily="34" charset="-128"/>
              </a:rPr>
            </a:br>
            <a:r>
              <a:rPr lang="en-US" altLang="it-IT" sz="4000">
                <a:ea typeface="ＭＳ Ｐゴシック" panose="020B0600070205080204" pitchFamily="34" charset="-128"/>
              </a:rPr>
              <a:t>Mixed-Integer Bilevel Linear Programming</a:t>
            </a:r>
            <a:br>
              <a:rPr lang="en-US" altLang="it-IT" sz="4000">
                <a:ea typeface="ＭＳ Ｐゴシック" panose="020B0600070205080204" pitchFamily="34" charset="-128"/>
              </a:rPr>
            </a:br>
            <a:endParaRPr lang="en-US" altLang="it-IT" sz="240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9F49C6-7AF6-3192-7C2D-C01F8821F3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2205038"/>
            <a:ext cx="7848600" cy="360362"/>
          </a:xfrm>
        </p:spPr>
        <p:txBody>
          <a:bodyPr/>
          <a:lstStyle/>
          <a:p>
            <a:pPr eaLnBrk="1" hangingPunct="1"/>
            <a:r>
              <a:rPr lang="vi-VN" altLang="it-IT" sz="2800" baseline="30000">
                <a:ea typeface="ＭＳ Ｐゴシック" panose="020B0600070205080204" pitchFamily="34" charset="-128"/>
              </a:rPr>
              <a:t>Matteo Fischetti</a:t>
            </a:r>
            <a:r>
              <a:rPr lang="en-US" altLang="it-IT" sz="2800" baseline="30000">
                <a:ea typeface="ＭＳ Ｐゴシック" panose="020B0600070205080204" pitchFamily="34" charset="-128"/>
              </a:rPr>
              <a:t>, University of Padova</a:t>
            </a:r>
          </a:p>
          <a:p>
            <a:pPr eaLnBrk="1" hangingPunct="1"/>
            <a:endParaRPr lang="en-US" altLang="it-IT" sz="2400" baseline="30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it-IT" sz="2400" baseline="30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it-IT" sz="2800" baseline="30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it-IT" sz="2400" baseline="30000">
              <a:ea typeface="ＭＳ Ｐゴシック" panose="020B0600070205080204" pitchFamily="34" charset="-128"/>
            </a:endParaRPr>
          </a:p>
        </p:txBody>
      </p:sp>
      <p:sp>
        <p:nvSpPr>
          <p:cNvPr id="2052" name="Segnaposto piè di pagina 4">
            <a:extLst>
              <a:ext uri="{FF2B5EF4-FFF2-40B4-BE49-F238E27FC236}">
                <a16:creationId xmlns:a16="http://schemas.microsoft.com/office/drawing/2014/main" id="{9DAE9DE2-6898-055A-3790-6A7057A6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93063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it-IT"/>
              <a:t>Verolog, June 13, 2025, Trento</a:t>
            </a:r>
          </a:p>
        </p:txBody>
      </p:sp>
      <p:sp>
        <p:nvSpPr>
          <p:cNvPr id="3077" name="Segnaposto numero diapositiva 5">
            <a:extLst>
              <a:ext uri="{FF2B5EF4-FFF2-40B4-BE49-F238E27FC236}">
                <a16:creationId xmlns:a16="http://schemas.microsoft.com/office/drawing/2014/main" id="{884AB38C-708E-2F5E-001F-92AC5524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D824A-A859-4974-9EE0-E2D45AAA4A2B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it-IT" sz="1400"/>
          </a:p>
        </p:txBody>
      </p:sp>
      <p:sp>
        <p:nvSpPr>
          <p:cNvPr id="3078" name="AutoShape 11" descr="data:image/jpeg;base64,/9j/4AAQSkZJRgABAQAAAQABAAD/2wCEAAkGBxQSEhUUEhQVFBUXFR0YFBgVFRQUFhcUFxQWFhYYFRgYHCggGBolHBgWITEiJSktLi4wGB8zPDMsOSgtLisBCgoKDg0OGhAQGi0mHyQvLSwsLCwtNS8sLCwsLywsLCwsLCwvLCw1LCwsLC8sLCwsLCwvLDEsLC8sLCwsLCwsLP/AABEIARwAsQMBIgACEQEDEQH/xAAcAAABBAMBAAAAAAAAAAAAAAAAAwUGCAIEBwH/xABPEAACAQIDBAUGCggDBQgDAAABAhEAAwQSIQUGMUEHEyJRcTJhc4GhsyMlMzRScnSRsbIUJDVCkrTBwmKC8GODotHhFRZEU6PDxPEIF0P/xAAZAQEBAQEBAQAAAAAAAAAAAAAAAQIDBAX/xAAwEQACAgECBAQEBQUAAAAAAAAAAQIRAxIhBDFBURNhcbEigZHwFDKhwdEjM0Lh8f/aAAwDAQACEQMRAD8A7jRRRQBRRRQBRRWntPalnDrmvXFQcpOp+qOJ9VAblFc6/wD25hpuEWbvVWiqu/ZzSzugIt8Sso2vsp22b0l7Nvf+JS2e69Nr7s0VLBL6K1sHj7V0TauJcHejq49hrZqgKKKKAKKKKAKKKKAKKKKAKKKKAKKKKAKKKKAKKK0dqbXs4dc15wvcOLHwUamgN6tLae1rOHXNeuKg5A+UfqqNT6qgW3OkG48rhl6tfptBc+A4L7fVUKxN57jFnZmY8WYkk+s1aLRM9u9IrtK4Vcg+m4Bf/KvAeufVUIxWJe6xe4zOx4liSfbWOWgCrRSN4EjLiJAYEpIMwf1rEcYIP3GsXw9hhrbK+juED7rgc+2ssIPg8R/k/mcRSNZpMw2Yrsq0GzW7z2z3tbj/AIkcn2U64Ha20rHyGPdu4G/mH8OJEfdTetZrRxFkrwnSZtizHWW0vqOJawdf89khR91PGA6dOV/Bkd5tXQx/hdRH31z+2xGoMHzaUtcxTMIc5x3XAt0fc4NSmLOwbP6Ydm3IDtdsnuuWmIHi1vMPbUl2bvdgcR8ji7DnuFxQ38JM1XN7NpvKs2571z2z6gjBB/DWvd2TYb/zU8Tbuj7sqfiabiy1ysDqDI81e1VbCYa9Zj9GxjW+4Br9j2IWX20+4LfHbVnyb/Xgcm6i9+Hb9tSyljKK4VY6aMdZgYrCWm8/wuHP/Fm1qQYHpywh+WsX7XeVyXF9hB9lWwdVoqJbJ6SNn4j5O8fPmtupXQntSNOB+6pBhdrWLvyd62x7ldSfumaoN2iiigCiiigCuL7yycXfkz8K3HuDGBXaK41vEP1q/wClb8xoVDSVrBhSzUk1asolFYilDWAoCNYL5K/42/f4mlcFs25dBa2AQDBl0U/cxE0lgB8De8bXvcXT1uvhDcDZVdoYStskOcykDRdYnnHmqxVmeo02cDcZ2tojNcXykXtMPUNa9u4V18pHX6ysvjxHnFK7ew4ttbxFtnF1HAYsGVgP3GIaDowy92tdNbHnFYdbhcoXtA3CpE21ZVIuKdO0pAPAaacqZYvG6ZvFBZYtrocqFegVKdxNoHEXblrEdXdvSUL5LbhirSXAAIMgsZHHKO+sNsLZ/wC0bWFNu3bFxG1Ci3DljknL9RhGszFcsbcpaXsZnCo6k7IwaBUsxm7iIAhe11izn6trjlu6Z0Qx6ppu2lsq1atPc64HKVAA/wAQJgyAc2nIcjVnJRdMqxNrUuQzURUxxG4jAIUxNl86K6yrrKsNIIDA+ymPGbCvW4zAGSQMrA6gkerhVtNWTRLsN9q+68GYDuBIH3V5cVXnPbtvPGbahj/mUBvbWzZ2ddYSttmA4lRMSY5efSi9hXtx1iOk8M6ss+EjWpsyVKPMw2BhwL15bNrXKvZV3BYst2BmfPHk9xpxfEKujC7bP+NAQPFswY+pabtmYhrdzEOhysq2ipHEGL45+Nbq71X4AYq4HJlHDUkSsd9NjSN3DbVYeRiNOBBd7Yj/AHmUGu2brtOEscT8GBrJOgjia4HiNs27iwcOiuSIdSBGonTLrz58671up80s/V/uNREY7UUUVogVxzeT51f9K34mux1xreQ/rV/0rfmNCobWpI1k7UkTVKeGsRQTXgNUEcwHyF7xs+8xlSHcra1zD9d1VzKTkOUqGBA6wZtQRpp5+1Uf2f8AN7n1rP442ssGt9bgfDuyGCrEHKpB1CseGpHPuqwmoPU+RjQ5vSiZ7w4nAX9mFmOfEuS0iEvC6zduQOCg8BwIy66zTVuktu+q2hbEFFUq0E5gsMc/OGBEaETw74jtHei6LvwjXGZDpLkgGBqFOkxI4Vq7K3lewWZGZWbiwAGnhwnUkHiJMVyyRWRbs9EMnhS2Xk0TDH7M/wCzMeLwzi3C3AMxDZDft2nOYQYy3DqNdOUU29IQ+OGCkvkdMuZixgEuBJ5Ed5PHj3RrFbV658z3XMqyksWJytxA0Oh7qz2rtEXb3Xh/hAEAk/vW1RQ2vnXNRJ6kzk2qo65tzZl4lbrWbZUsAtuzLEwrtyaLjRJLZSOyNVpq2ns5ruDXLaA620CDmYsWDK1tyoUE/umATwbjwDfsfpFNlXuKqG++oLKrBJ1YKQwkSAYgevSvcPvmv6Mqu5a4Fy62yCGDSSrAxElyJ7zpwr2aoz+HZfpZyaaV3f7CjbUN/YT5GcXcOyhiGUZF61GTmGEZDGnfW3tTbf6Rs8Xcyi8yi5lAjM9ohWWP8a5h3yUqF2NqRcxoX5LE2XVo7Ki6FF1SAf8AaKB/mNSPcfE2Thwl5kAUFXkKWQEklgJkjvmK8TuLa6HqxyvrW36j/u1te3ati5dtwmVS8MWbqrmVXuQD2SpKtB5AxrFK9I+IW9h8EwfrCmIdM0EGDZeJB11Cqf8A7psxi4c4cWJByW8pMHNnycQCP3idBziOesg3o3et2cGz22DIbilFUygJklk5DTTQ8CQeAqZMXhyjS2J4uuMtT3OcWzrivR2j7blN3W1vg9rFeht/mb/nTSt9B5SZuOod0OvgY08OdaZxtpbI2Eu9oeI/GrNbpfNLP1T+Y1Vc3O0ImJWATJGgnXxk+urT7o/M7P1T+Y0Reg8UUUVogVxXedv1vEelb8a7VXDt7G/XMR6VvxoVDe71gXpEvWJahRUtRNJZ6M1AM2zvmr/Xs/8Azakm6GHW6l1HQXFENBnQjgdOXGo1s8/qjfXs/hjTUu6Pn+WABJI1hGeABMmBpr+NcuI/ts3wzrIn6nLN4EjEP6j4aDStfZeGW5eRHzZC3ayRmy88ubSfGpi+xbWMxmIVna3kVStyVysBCuzlhoSxEeZhT5srcDDZiBdLuBJCvlcHSSBl4RP3iimowV9jtOGrM30t+4lY6M8DfMWNpAEr2VuKmbNz0ZkJHgKjO83R/i8Gxm2923E9aiMUHGcxE5fWedTW7sRbam0VQELIgEgoGFuZPAjOjNrxPngtmNe7hLAILqjKS3VyFYQrEccpMHUVnx1t5nf8HjkrjKvJ+l8/9EQxW7TKAxUhTzzAwfP3COZrBN2XcgWyM/MMyIPNDEgVN92sfbxagNMglSrR2iTIOgjgRTfjrIsC8zKQltlmBOlyQB4Sseuo8/xuKQwcJin8U3SIiuyrquFcHRu0NQYBBbTQ8K6JtDZNm4nWpZtjqTF1IUqcxVV4ASZB9Ua16uFtYi3aZG0dJU8WQqADm8zSdP8ACfAbFvbWGtWrlhrw69r0hCGkkgQCQMo++s5NTaZvBHDibvd2ufYbdrbDtdWLgsBSCpcK7AqkHhJjKeM+bxqHbPZlxgtliQGYamdApPHnwH3V1y2Y6skSHtlWJMzkMc+HlHh31ydP2mw/2r/latYXLU02efjFBXSrcdruhxfoE95UbdqkeMMNivQJ7wVFXavQzxrkZm5EeI/Grabo/M7P1T+Y1UVzVudzz+p2fqn8zVAx5oooqkCuE74tGNxHpTXdq4Lvq369ifSn8BQqGgtWOaky1Y5qFF81e5qQDVlmoBu2f8zb0tn8uNqQ7sbTuWcPiVtlQGyZiYLatl0BPCC2sd3Co/s35kfS2fyYykX2m9hcy+RIzSGKZhOTNBH+KK55oOcNKN8POMMilJWkS/aOzVwu1kOZVt37BaWCiLi5lOUxoYy+M1Lb11B2SwUkZrb6EZwMuYHhMBRwHMcDXINs75nE9WbqIxQt++4Vg2SJBJZSApGh1nzVl/3vMZdGEzD3LrnjoJZjpBj/AK615lgyOK1Pc9Kz47bfU6RiXS7iLDXoVL1lxBBOW6CrCY49ltOOuvdGW3bNrqTojGGAKgCRHazRqV7bceYHq5wd/LzlOtVLiI2ZVEr2gIBzZiRoTw7/AAh9/wC/2HcnrMOQpEMtt07gIUssr46nU8Kxk4fK6UapHfHxWBL40xp3C2eBiLiPmGQg6TJExwGpPaX1ZtDT30i2UtW7wQn4SynZlzBS6jmSxMECPNqeBptffTDi+L2HsXkckZzcuqZ4gEFAGB1Ekk8BWhtDb1vEMxvhgpUgBDJkyTJY66ga130z1KTOcZ4VBq+9fPkSPo6RmwI4wlxnQA5QzBhnBIMyUJURp2teUN3S7sEWbyYlS3woBPMAjUHNoZIjv4HXQS07q7xrhVydsmZVlgRxOoOh9tPe8+9lvaCdXiHFtQvYIVh2+IYiD5tJjjwmo3kWTlt+xHixTxx0yV13rf5+5K9nWLl9LDC4QQvkqFYKphgWzA6yvIAePGubYrCm3tTUg5ndhE/RYSeWpB4GpTid8MNCKrEi24bsAhdEVYWBwJDH168dI5+kpev4VkABRXV9IJEMVJPPyiPNp6s4JZHO5RpE4p45Q1J79vqKbR44r0Ce8Sogz1LtonXE+gHvLdRbAWBcYgyIjgUHG4ifvsOTHh5uUkezqeBchB20q3253zKz9U/mNVCxqBWKiTAHHLOqg65SRz76t5uZ8ysfV/uNCseqKKKECuAb8N+v4n0p/AV3+q97+N8YYn0p/KKFQyF6A1IlqM1Qti6tWQakA1ZZqoEdnfMW9Na93i6R2jhQ+CvvAzW3t9ogFgjMQwE8O1k1GukcCRS2zfmB+0WvdYunzdnBLew+LRgTmtqug1/ebTQ8wPu41nLLTGzMFbo5bWSrU43Y2YmLFwW7dtFtn4R3UlgvEGYJBOU6DzwKmNrdHC5m/SEUEqFCWf0a2ZJ4lHYlTpyCn2zh5op0do4JyVo5DYtTyrewuBzkALJPDl7TUuvbq9Xf6u3JDWlvWQzDVXOTRSBzA4gcRThhdmWlHWFy2hJyIUtwNDEHNp9U1qE9f5FZnw6/M0vmQS9g1WcyqCDB1Gkcq1zYTiAI4eb/AFqPvqf39ipcT4UgBWByrlJ4CCxE5pFzMI+lpHLW29sMtbUszP1YgW89uQoJYgKGkGSTwmsRzxZv8POrRCVsA8BPgJqW7j7vJdm7cAgXQihlBgqud2II1A7GnPUc6dsDu5hWVblkXbikAyGIBlQRJ6xAp1Iy6kQZNbW1cJbwnV4qbiordVcWWYeRlt+UxOgKk6nyaPMlWz3NPhpxjqfI2MNuvhluMrNaBIKgNbLKDlMHQ957+VQK/gxY2h1UMrK7h1MhRCtlKgkmCIMHvrpGOfthoWGVMpKliSV08nzzEzUF3jVhtS0WjM1qXEgkELcUAxzyhT6/VTFkbdOvr7o5ZYxS29n78hHG8cR6Ae8tVGthN8IdQNF4lQPl7X0lb/XeAQZNjh2r/oB7y1UR2bijabMFZuHku6cHV+Ka/u/14gV2fM5rkebUb4Q85VdQVP8A/NfogD2Vbrcr5jY+p/caqDjbxdsxBEgDtFm8lAvFteXqq3m4x/UMP6P+poUfaKKKECq8b/n4xxXpf7Vqw9V16Qz8ZYr0n9i0AwFq8BrAtXmahRZWrOaQDVlmoQy2b+zz9pt+5xVTDo0w6v18llIyFSpgjy9e48tCCPNUO2afi8/arfucTThu5vIMEXJUtnEaRynjqNNaxlTcdi461bme6wGH2njbL9ZkJdX6o5WjrJUgjUCSDAieGo0Mtv2uqTMgQgCTk6oo44NIZonTjAIPrB5rs3eU2sbdxTjM1wyQJicytwI8nQaf6Lpj961vFibaQ3DsFY5eTmhfbrXmyY8mtSi+1nvwZMShTdPfu77EkuOMRisLlGVVsXEORvKHWW2mV5S09nzxxit29sBFMqkIgPWKMxDKTJKhjIMFoiOC90GEYXfGLyG4oW0oMhVkycuoAiB2RpPr5VsY/fMvOTNlIIngYI4kf0mufhZY0o+/qbllwNtr723Jjf2Uj37kMxQqnZVsgby0BGWI0CiDpprwrQbCLauBWY5GGXUSyuszqS0KQpGnMiI1qPYXfJEElZLDKyKpEBScpkkiJnSZiDzrDH76ZlAS3GUyCT3gjh5pnxqvDPVtyMR4iKiSjdNkXCu9xlKLfuqjAvEdax7MMMo4kGNc/ERr5vvcS9hrirfDZLfWIsDK2bMSSR+8uU6mZkecnl67TeYUgCSYKgiSSx5VsXtuXQsLlWVCkgDUQQdAAIgnjPjXqWJKev8A4eR5G46TpCYSUw4Ylm/R7euYrAXshQAeRE5uJ7+FRrenBm1tVMzZiVJJgTPVRrHPlwHDxrzZu/cKouoWKAKsMIygkiQfATxrUvbYGKxSXCvaOaSTMaHRfNJJk+znnHCayNs3lnBwSQpjPKveiHvLdNXRzaLY60AudQyNcWMwNtbqG5IPEZc3305409u96EfnSopsPGCzdzkkQp4FhqeUoQfbXfqeboTrppwyi8lyza6uyQAsJ1algDm0ga13ncEzs7C+iH9aqzt/a4vooDMYaYJuEcCNMxNWj6Oz8W4T0I/rQvQkVFFFAFVx6RW+M8V6Qe7SrHVWvpIb40xfpB7pKAYC1ehqQzUZ6A2A1ZZq1s1e56A3dmN8XH7Wg/8AQv0YXZnXqwkLEEsQTAJjSOH/AErDZh+Lj9sT3F+n7c0tlxIUBgbcFdPouZE9wDGs5ZqEdTNYY6p198iNnY1hSQz3gUYKwIEHys7CB5MgRrz41tnYFq45ZGYW8ummshW8omBq2VZ8/PnINj2VvhtAerSGGWCQqhu1HEw3+jThawClWt2QQcwJGRskmAGaT2fEDkeQrxZONUJaWv49WfQXCQ025EXXdBVXNcNzhMKoEgzqGbu0mAeI75rVxG7Ayg2iW1MgiIBAIggmdDqYHGKlGHxX6VmRifgOy0gjKRC6qxjSYmlsTszJIRpJIzJmQFlmTEGV0B499d1xWJS0Se/T6Hmnws9OqLVevS/4OeYjZ2VZKCO8Qfv10rTa0vJD/CaneHKk3Ug9ZbuZW8nQHyYJI466+atfamJXD22coTrlhREEx2w2UAmVAjx75oss9Ti4mZRw7VNdO17+VkGFknhbY+Cnh59KztbNuOTCERxkEEd9dHwm0cyhra3ChWV7BynQiW4yfVx7q0cZjxbLXLilu0CQGIFuXIYsCvaJ08M2vcNQlmlfwNffoHHCn+dc65q/chx3dvxmKEL3kQI76S2CmXFKDxGYf8DV0ZSbq3CiBwZ8lmMiCAJCFfpQBqfPwqBYVMuN4EcdDxnIQfaDW4LJX9RUZyrH/g/v6Id7pm5e9F/UGtbo92fgL73htC71ShAbR6zq5aTImDOlKs3wl30f9KZV3XxZRn6hwF4hlKtwJlQ0ZtAeEmtM5LkbW99nBoLAwZ7fVTiQHa6q3SZCq5ADADmulWd6PP2bhfRD8TVSsbs67aW21xcoupntmQcy9+h08DrqKtn0c/szC+iH4mgJJRRRVAVWXpKb41xnpV9zbNWaqsPSefjbGekX3FqgI9moz0iGoDUAuGr0NSIavZoBw2Y3xe32xfcXqk/R9fh7o0lgoWSJzQ4gSp4gkTI4idJIi2yz8Xt9tX3F6nDYDLF3O6qCsANPaYyoEd2sk8hXPPDXDS1Z14dpZLfn7bfqOWy77rj79u3ILW0OnFWBAJjkYLAz308277WkZrrdYsQS059U7JBjiDrw9dRJcRbtYwv1kBkuKzDM2jOCD3iQWjwp02htu2bbBnViymAoMLPLT7vN91cZcLCaqS6Hv4fNBRkpun05iG7Fxjj7wLZRes5mJCtmXKrHytOTHWpXm/R7Zecq5O2xQGCfJZcqzHCRzniONc+fbFkXc2Ux1HVqBAKHrMynU69mefOnNt57VxSrLcKkQM2UgjhrDcQYPdpXdcHhywfibPb5+T8j5ubiMkMi8JWr39O68xfZFu2+LxQkiLVqMmdS7gIdY1nsz3Vsb8Ihw90gGWCmWhmzK6KoU8RpIPHiOEVpbvbVsfpWJeRbVkTyiCWKOOUj/CIHcTFSC7tzBM6gh8isCSQsnSOycwK/SnkQI7xykpKWx2UoOLIhuzYmwjFeJIBM8mP3a86kKYUlHs3LTGQcoIuMJDZWEBu0FPHu0100jmG23ZwpaylvrUzFlYsUOUmQCBIHDz0ttLfy65JCgHLkkuWaDGaDA48+P31UpuV2/qXVjUEqV+hI9n2LdtJFhS2SCX7TFhqTw05QI0n74ntjC9XjRClQQWHEyLiswInXiGHE8KzwO+rW8gCJ2AohjIYKI7SzB0pFtvjENDKA2uWCdFjydeQ7R9Z81bjF6m2c8k04oxU/CXPR/wBDUVtX3UQrMus6EjWCJ08xP31JkPwtz0X9DUXQV0OaWwviMU9xVDmQi5U0AheMaDX11bXo7HxbhfR/3GqjsNDVuOjr9m4X0f8Ac1CvkSOiiihkKq/0p/tfGekX3FqrQVV/pW/a+M+un8vaoCKg1kDWNeigM5omvBXooDe2a36g321f5e9Rh8Absw6Jl45wTM90eFY7OP6i32xfcXalnRqCz31AklUIITMwhzJBIIURPMa5eMEVjNJxhaIk3siLpudibh+DC3Z5ot1vwWnnCbg3lSLzMj/uqE4yCQJPCTzMcR56nl7Haku7ElMpJbq51JWMgbhPdzNJNtQWlz5cxgywIKgatLGAxhiZMDQjma8D4jK0eqHCy5y5HPsVucUCm4HGbySCrSRGkASOI8aUwm5D3B2BiCJiYCiZiJYATNTXZm86XbRGRm1ClrJVl0IYxLSDpw84M97hsa42Jzjq2CKY7bTodBCgAgkNmMNqVnlqeXKuu55tEXOoydEJw/RpJIuXwnmLZ2k8gEXXu48THGnOzuPansi0wmCWt6zAI0J5gg6nmKnNvAooIjMwWICyNeA4Mw4Tx7qZt58e2FsXbwLEIEK/B6EG4ilSTEntDnqJrLnklS1bndYYJNyIsm6ILZTYsIeckQB2NdJ0+EX29xrZsbnYaYYISGhlt2pI1I4tx4aCPwret7TuX1tsr2z1nNbYLFD28pD5uED7vGX7at1LWjtCkwGzD91VBJWY8o8hAFJPJ3OGHDCbe7+ZHcRuPg3GVLLKYyktlVlPCcqqBx4HwrkexflV8D+Brugt9aoZHUqGBWCSrCeJCRrw05AH18Tt2smLdYjK7r4QWFenhW25WzvmgoJJDgjfDXPQn8Kj9oU+I3w130DfhTLZ4V6zkgbgatr0dfs3DfUP52qplwaHwq2fRz+zcN9Q/naoGSSiiiqZCqw9Ko+N8Z9dP5e1VnqrJ0qL8b4z66fy9mgIjlrICsstZAUAnFegVnlrJVoBTBH9Sb7YvuLtTHozxtuyMY91goFu2BJiZdgY5k8Bp31DsN8zb7YPc3q1wKmSOqNFhLS7OoHeBUf4RsLcTuNwEgawNAe88jz8aSxu9mHFlrdtgMytoFdonNoeR48eVc2FZA15/wALA9UuMm+ht7o4r9GZ+tzdWy8EInOD2TrpEFvZUu2TvwtlGUW3OZpZs6hioZiq6gjnBMcB6xB5r0Guzxxbto8i2dk6bpCcMClmBMkPee6G1B1zCREciPWNC37b31v4qzcsOlpbdzygA7N5WYQzMYggcqjANE1FigndGtcqqzf2ftS7YREttlCElNFYjNM6sD3n76Xbb+JJJ65wSZJUhDpMaqAeZ+800g17Na0rsYTa5G1c2hdMzduGeM3HMzxnXWtUtWJNeMa1RRHDH4W76B/y02JTjhx8Jd+zv+Wm62aGke3OB8Ktl0c/s3DfUP52qptzgatn0d/s7DfUP52qB8iR0UUVTIVW3pUt/GuLP+JP5e1Vkqrv0pJ8Z4n6ye4tUBCctAWlyleZaARivVFZlaAKASs/NW+1j3V6kKXt/Nm+1j3d6kBVYPQaymsRWzs3EFQ0BfL4siMR2RwLAwPCoBDNWYU/Rb+Fq33xTnix/D8KLK5jDNHHUhm1jQQoJknT10BpQ30T7B+Jr0W27gPE/wDIGtpcvMtPcAO/Xn3ebjSmZJaAY/dzMJgyF8kQWGjd2hoDUGHP0gPAE/1FZvhhB1aYP0Y/ClAa8dtD4f0oDTDV4TXi8BRQGGGHwl37O/5aW3Rwtu7jLSXgDbYtnzMVGlt2EkERqBzpLC/KXfs7/hTey0NImPSHhcHbt2xhRZzZzn6sqzZcpjNBJiasB0efs7D/AFT7xqqVc4Hwq2vR5+zsP9VvePUDJHRRRVMhVfelAfGeJ8U/l7VWCqvnSifjTE+Nv+XtVARFxSbUq5pFzQGJoFBNeCqBBT8A32oe7vUiKXB+Af7V/wC1drXoDKs8CfL+t/atJ1lhzlzTzMjXzAf0oDbmsgxBBBgg6EaH1Vrdd/rjXnWHv/CgNoMY0gazP7w0jQ91eXLgmSQPuFahNeUBtnEL3z4Amk3xOhAB9cAf86RooD0UCiigDCjt3fQN+FaNm2XMICx4wokx3wKctnmLlw91o8ge7keNYXtu4lgJusByCZbYmImLYAouZRJ9h4koz9RdCqpYsyMihQJJlgOVWk6Pv2fh/BvePVTcUxbViWMcWJYx4mrZdHv7Pw/g3vHoGSKiiihAqu/SsY2pif8Ad+4t1Yiq99MlgptRySPhLdt1E65QvV8PrW29lAQ4tWBrENQTQHhNeg1hNeg0AmD8C/2oe5uUhSw+Sf7SvubtI0B7XteV7QHtFAr2gPBRFexRQBRRXtAFFFKdUeYgcixCg+BaAaA92f8AKXPRH8RTfM067PyI7F3WGUIYPaGZgZ1gNopiDUms7KwwXNawWNxIAJzMMiEDUn4FLmniRUNLkQG8kg+FWv6Px8X2PB/evVeBvfbLC3hsHh1zkKJt52JbQdq6zDn9CrH7obOu4fCW7V5la4ubMVEA5nZvCdeWlUjHmiiihArgn/5D7LuXMZh3RCR1GWeAlbjGJPPtV3utXaOz7WIQ27yB0PEHv7weIPnGtAcB3b3Ms4rZ2cYgWsZZFxryO2ZWtqSynvHZjtLI7xNQlWkAjgeFdX346NsRbR2wIa8GBUICFuLm7J1JAZYJ19lcu2rudtDZ9sXsTZNq2zhNXtuCxBIlUYxoDrpQCAavQawwIN5sttWLkEhACzGAWOWNTABMcdOdCmgAfJXPtKe5u0jNKqfg7n2hPcXqToAr2lEw7HUKY7+C/wAR0rxVWQDcSTwCzcafNkBHtpYMa9p+2Zuhjb/yOCxLieNxVwy+INziKlmzuh/HP8o2Gw482a+4HnDdmfCKlg5vbQsYUEnuAk+yszZjyiq+YsM3rUdr2V2/AdDGHA/WcTfv96grbt+pdY9RFSfZvR7s2xGTCWmjgboN4g946wmPVVBW7BYU3TlspdvnmLNpng+fmP4alWzujbaV2Iwq2h337gHsWCP4asZatKohQFA4AAAD1Cs6lA41szoWumDiMWF71sJB8M/Zn1g1BtpbuXsLdvrcsdUiXGVb1xHy3EBIVw57JkQfXVnq8IpQOZ7p76bMt27YNpbFwKAzrYXKWA7RVkkwTJ176mlveHC37bdVftOch0Drm4H906+yktpbm4G+SbmGtZjxdF6tz4vbhj99RraHRLh2+Sv3rQ+icl1fVmGb20om5W/d4TisOP8Ab2/eLV065tsDoWwGGdbjNevOjBlLuFUMpBBCoBzHMmuk1ShRRRQBRRRQBUV6TN3X2hgLli3HWZldJ4SjgkeJXMPXUqooCr+wdmXNn4y1eac9i5JtkFCdCCp7pBNSrpPTA4nDLjsKOrvG6EvoAFJzqxzXF+kMujjjJmdI6xvPurZxq9sZbgHYuKO0PMfpL5j6orhu/e7V/Cwj22aW7DICyuIPCBx8x1oQjewtnG+WQFJa6hRWYBnYIyKqrmUkszgcRwrp+y+hi8WzYjFJaX6GFtANHd1zdoe2oZ0e7BxDbQwrNh74RbyszNZuKgCy0liscQKsxQ0QXAdEuzbZDXLT4hx+9fuu/wB4BCn1ipZs3Y2Hw4ixYtWR/s7aJ9+Ua1vUUIFFFFAFFFFAFFFFAFFFFAFFFFAFFFFAFFFFAFFFFAFFFFAFFFFAFFFFAFFFFAFFFFAFFFFAFFFFAFFFFAFFFFAFFFFAFFFFAf/Z">
            <a:extLst>
              <a:ext uri="{FF2B5EF4-FFF2-40B4-BE49-F238E27FC236}">
                <a16:creationId xmlns:a16="http://schemas.microsoft.com/office/drawing/2014/main" id="{DBF523BC-5263-0A29-BFB4-759D1F5A16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</p:txBody>
      </p:sp>
      <p:sp>
        <p:nvSpPr>
          <p:cNvPr id="3079" name="AutoShape 13" descr="http://img.alibaba.com/photo/11406003/Full_Line_Frozen_Food_Ice_Cream_Vending_Machine.jpg">
            <a:extLst>
              <a:ext uri="{FF2B5EF4-FFF2-40B4-BE49-F238E27FC236}">
                <a16:creationId xmlns:a16="http://schemas.microsoft.com/office/drawing/2014/main" id="{743EF49A-09A4-8AE6-CDC0-40777957BC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117725"/>
            <a:ext cx="2762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</p:txBody>
      </p:sp>
      <p:pic>
        <p:nvPicPr>
          <p:cNvPr id="3080" name="Picture 10" descr="C:\Users\MATTEO~1\AppData\Local\Temp\vmware-Matteo Fischetti\VMwareDnD\35cd4c57\unnamed.png">
            <a:extLst>
              <a:ext uri="{FF2B5EF4-FFF2-40B4-BE49-F238E27FC236}">
                <a16:creationId xmlns:a16="http://schemas.microsoft.com/office/drawing/2014/main" id="{062F5E8E-9E17-1CE2-10F6-D07B2C1DF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36838"/>
            <a:ext cx="5041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6338D1DF-5622-2CF8-AA12-94C3745F1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 A MILP-based B&amp;C solver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6147" name="Segnaposto contenuto 2">
            <a:extLst>
              <a:ext uri="{FF2B5EF4-FFF2-40B4-BE49-F238E27FC236}">
                <a16:creationId xmlns:a16="http://schemas.microsoft.com/office/drawing/2014/main" id="{BB77E4C0-73B2-07FB-3ED6-370354DC0B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981075"/>
            <a:ext cx="8578850" cy="5145088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Suppose you want to apply a </a:t>
            </a:r>
            <a:r>
              <a:rPr lang="en-US" altLang="it-IT" b="1">
                <a:ea typeface="ＭＳ Ｐゴシック" panose="020B0600070205080204" pitchFamily="34" charset="-128"/>
              </a:rPr>
              <a:t>Branch-and-Cut</a:t>
            </a:r>
            <a:r>
              <a:rPr lang="en-US" altLang="it-IT">
                <a:ea typeface="ＭＳ Ｐゴシック" panose="020B0600070205080204" pitchFamily="34" charset="-128"/>
              </a:rPr>
              <a:t> MILP solver to HPR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Forget for a moment about internal heuristics (i.e., deactivate all of them), and assume the LP relaxation at each node is solved by the simplex algorithm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What do we need to add to the MILP solver to handle a MIBLP?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 At each node, let </a:t>
            </a:r>
            <a:r>
              <a:rPr lang="en-US" altLang="it-IT" b="1" i="1">
                <a:ea typeface="ＭＳ Ｐゴシック" panose="020B0600070205080204" pitchFamily="34" charset="-128"/>
              </a:rPr>
              <a:t>(x*,y*) </a:t>
            </a:r>
            <a:r>
              <a:rPr lang="en-US" altLang="it-IT">
                <a:ea typeface="ＭＳ Ｐゴシック" panose="020B0600070205080204" pitchFamily="34" charset="-128"/>
              </a:rPr>
              <a:t>be the current </a:t>
            </a:r>
            <a:r>
              <a:rPr lang="en-US" altLang="it-IT" b="1">
                <a:ea typeface="ＭＳ Ｐゴシック" panose="020B0600070205080204" pitchFamily="34" charset="-128"/>
              </a:rPr>
              <a:t>LP optimal vertex</a:t>
            </a:r>
            <a:r>
              <a:rPr lang="en-US" altLang="it-IT">
                <a:ea typeface="ＭＳ Ｐゴシック" panose="020B0600070205080204" pitchFamily="34" charset="-128"/>
              </a:rPr>
              <a:t>:</a:t>
            </a:r>
          </a:p>
          <a:p>
            <a:pPr marL="857250" lvl="1" indent="-457200">
              <a:buFontTx/>
              <a:buNone/>
            </a:pPr>
            <a:r>
              <a:rPr lang="en-US" altLang="it-IT" b="1" i="1">
                <a:ea typeface="ＭＳ Ｐゴシック" panose="020B0600070205080204" pitchFamily="34" charset="-128"/>
              </a:rPr>
              <a:t>	</a:t>
            </a:r>
          </a:p>
          <a:p>
            <a:pPr marL="857250" lvl="1" indent="-457200">
              <a:buFontTx/>
              <a:buNone/>
            </a:pPr>
            <a:r>
              <a:rPr lang="en-US" altLang="it-IT" b="1" i="1">
                <a:ea typeface="ＭＳ Ｐゴシック" panose="020B0600070205080204" pitchFamily="34" charset="-128"/>
              </a:rPr>
              <a:t>	if (x*,y*)</a:t>
            </a:r>
            <a:r>
              <a:rPr lang="en-US" altLang="it-IT" b="1">
                <a:ea typeface="ＭＳ Ｐゴシック" panose="020B0600070205080204" pitchFamily="34" charset="-128"/>
              </a:rPr>
              <a:t> is fractional </a:t>
            </a:r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 branch as usual</a:t>
            </a:r>
          </a:p>
          <a:p>
            <a:pPr marL="857250" lvl="1" indent="-457200">
              <a:buFontTx/>
              <a:buNone/>
            </a:pPr>
            <a:r>
              <a:rPr lang="en-US" altLang="it-IT" b="1" i="1">
                <a:ea typeface="ＭＳ Ｐゴシック" panose="020B0600070205080204" pitchFamily="34" charset="-128"/>
              </a:rPr>
              <a:t>	</a:t>
            </a:r>
          </a:p>
          <a:p>
            <a:pPr marL="857250" lvl="1" indent="-457200">
              <a:buFontTx/>
              <a:buNone/>
            </a:pPr>
            <a:r>
              <a:rPr lang="en-US" altLang="it-IT" b="1" i="1">
                <a:ea typeface="ＭＳ Ｐゴシック" panose="020B0600070205080204" pitchFamily="34" charset="-128"/>
              </a:rPr>
              <a:t>	if (x*,y*)</a:t>
            </a:r>
            <a:r>
              <a:rPr lang="en-US" altLang="it-IT" b="1">
                <a:ea typeface="ＭＳ Ｐゴシック" panose="020B0600070205080204" pitchFamily="34" charset="-128"/>
              </a:rPr>
              <a:t> is integer and	                               </a:t>
            </a:r>
            <a:r>
              <a:rPr lang="en-US" altLang="it-IT" b="1">
                <a:ea typeface="ＭＳ Ｐゴシック" panose="020B0600070205080204" pitchFamily="34" charset="-128"/>
                <a:sym typeface="Wingdings" panose="05000000000000000000" pitchFamily="2" charset="2"/>
              </a:rPr>
              <a:t> update the incumbent as usual</a:t>
            </a:r>
          </a:p>
          <a:p>
            <a:pPr marL="857250" lvl="1" indent="-457200">
              <a:buFontTx/>
              <a:buNone/>
            </a:pPr>
            <a:r>
              <a:rPr lang="en-US" altLang="it-IT" b="1" i="1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	</a:t>
            </a:r>
            <a:endParaRPr lang="en-US" altLang="it-IT" b="1">
              <a:solidFill>
                <a:srgbClr val="FF0000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857250" lvl="1" indent="-457200">
              <a:buFontTx/>
              <a:buNone/>
            </a:pPr>
            <a:endParaRPr lang="en-US" altLang="it-IT" b="1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1257300" lvl="2" indent="-457200"/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8D254F-F61C-76F5-6650-6DF08921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3317" name="Segnaposto numero diapositiva 4">
            <a:extLst>
              <a:ext uri="{FF2B5EF4-FFF2-40B4-BE49-F238E27FC236}">
                <a16:creationId xmlns:a16="http://schemas.microsoft.com/office/drawing/2014/main" id="{2C0F9556-ECE4-D388-63EC-ACAE4569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1D4A9-4C47-48D1-8541-23F9974C8EDC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it-IT" sz="1400"/>
          </a:p>
        </p:txBody>
      </p:sp>
      <p:pic>
        <p:nvPicPr>
          <p:cNvPr id="6150" name="Picture 2" descr="C:\Users\MATTEO~1\AppData\Local\Temp\vmware-Matteo Fischetti\VMwareDnD\a266ea3f\Schermata 2015-12-27 alle 19.47.46.png">
            <a:extLst>
              <a:ext uri="{FF2B5EF4-FFF2-40B4-BE49-F238E27FC236}">
                <a16:creationId xmlns:a16="http://schemas.microsoft.com/office/drawing/2014/main" id="{44AEBD7D-F0B5-6548-2080-33E3FFA3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300663"/>
            <a:ext cx="207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4215D5D3-5C91-2B6A-55A7-040D444AD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difficult case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852FD856-3224-EE15-21FA-9C7C48235E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229600" cy="5073650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But, what can we do in third possible case, namely </a:t>
            </a:r>
            <a:r>
              <a:rPr lang="en-US" altLang="it-IT" b="1" i="1" dirty="0">
                <a:ea typeface="ＭＳ Ｐゴシック" panose="020B0600070205080204" pitchFamily="34" charset="-128"/>
              </a:rPr>
              <a:t>(x*,y*)</a:t>
            </a:r>
            <a:r>
              <a:rPr lang="en-US" altLang="it-IT" b="1" dirty="0">
                <a:ea typeface="ＭＳ Ｐゴシック" panose="020B0600070205080204" pitchFamily="34" charset="-128"/>
              </a:rPr>
              <a:t> is integer but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 bilevel-feasible</a:t>
            </a:r>
            <a:r>
              <a:rPr lang="en-US" altLang="it-IT" dirty="0">
                <a:ea typeface="ＭＳ Ｐゴシック" panose="020B0600070205080204" pitchFamily="34" charset="-128"/>
              </a:rPr>
              <a:t>, i.e., when                               ?</a:t>
            </a:r>
          </a:p>
          <a:p>
            <a:pPr>
              <a:buFontTx/>
              <a:buNone/>
            </a:pPr>
            <a:endParaRPr lang="en-US" altLang="it-IT" b="1" dirty="0">
              <a:ea typeface="ＭＳ Ｐゴシック" panose="020B0600070205080204" pitchFamily="34" charset="-128"/>
            </a:endParaRPr>
          </a:p>
          <a:p>
            <a:r>
              <a:rPr lang="en-US" altLang="it-IT" b="1" dirty="0">
                <a:ea typeface="ＭＳ Ｐゴシック" panose="020B0600070205080204" pitchFamily="34" charset="-128"/>
              </a:rPr>
              <a:t>Question: how can we cut this integer </a:t>
            </a:r>
            <a:r>
              <a:rPr lang="en-US" altLang="it-IT" b="1" i="1" dirty="0">
                <a:ea typeface="ＭＳ Ｐゴシック" panose="020B0600070205080204" pitchFamily="34" charset="-128"/>
              </a:rPr>
              <a:t>(x*,y*)</a:t>
            </a:r>
            <a:r>
              <a:rPr lang="en-US" altLang="it-IT" b="1" dirty="0">
                <a:ea typeface="ＭＳ Ｐゴシック" panose="020B0600070205080204" pitchFamily="34" charset="-128"/>
              </a:rPr>
              <a:t> ?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Possible answers from the literature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If </a:t>
            </a:r>
            <a:r>
              <a:rPr lang="en-US" altLang="it-IT" i="1" dirty="0">
                <a:ea typeface="ＭＳ Ｐゴシック" panose="020B0600070205080204" pitchFamily="34" charset="-128"/>
              </a:rPr>
              <a:t>(</a:t>
            </a:r>
            <a:r>
              <a:rPr lang="en-US" altLang="it-IT" i="1" dirty="0" err="1">
                <a:ea typeface="ＭＳ Ｐゴシック" panose="020B0600070205080204" pitchFamily="34" charset="-128"/>
              </a:rPr>
              <a:t>x,y</a:t>
            </a:r>
            <a:r>
              <a:rPr lang="en-US" altLang="it-IT" i="1" dirty="0">
                <a:ea typeface="ＭＳ Ｐゴシック" panose="020B0600070205080204" pitchFamily="34" charset="-128"/>
              </a:rPr>
              <a:t>) </a:t>
            </a:r>
            <a:r>
              <a:rPr lang="en-US" altLang="it-IT" dirty="0">
                <a:ea typeface="ＭＳ Ｐゴシック" panose="020B0600070205080204" pitchFamily="34" charset="-128"/>
              </a:rPr>
              <a:t>is restricted to be </a:t>
            </a:r>
            <a:r>
              <a:rPr lang="en-US" altLang="it-IT" b="1" dirty="0">
                <a:ea typeface="ＭＳ Ｐゴシック" panose="020B0600070205080204" pitchFamily="34" charset="-128"/>
              </a:rPr>
              <a:t>binary</a:t>
            </a:r>
            <a:r>
              <a:rPr lang="en-US" altLang="it-IT" dirty="0">
                <a:ea typeface="ＭＳ Ｐゴシック" panose="020B0600070205080204" pitchFamily="34" charset="-128"/>
              </a:rPr>
              <a:t>, add </a:t>
            </a:r>
            <a:r>
              <a:rPr lang="en-US" altLang="it-IT" b="1" dirty="0">
                <a:ea typeface="ＭＳ Ｐゴシック" panose="020B0600070205080204" pitchFamily="34" charset="-128"/>
              </a:rPr>
              <a:t>a no-good cut </a:t>
            </a:r>
            <a:r>
              <a:rPr lang="en-US" altLang="it-IT" dirty="0">
                <a:ea typeface="ＭＳ Ｐゴシック" panose="020B0600070205080204" pitchFamily="34" charset="-128"/>
              </a:rPr>
              <a:t>requiring to flip at least one variable </a:t>
            </a:r>
            <a:r>
              <a:rPr lang="en-US" altLang="it-IT" dirty="0" err="1">
                <a:ea typeface="ＭＳ Ｐゴシック" panose="020B0600070205080204" pitchFamily="34" charset="-128"/>
              </a:rPr>
              <a:t>w.r.t.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  <a:r>
              <a:rPr lang="en-US" altLang="it-IT" i="1" dirty="0">
                <a:ea typeface="ＭＳ Ｐゴシック" panose="020B0600070205080204" pitchFamily="34" charset="-128"/>
              </a:rPr>
              <a:t>(x*,y*) </a:t>
            </a:r>
            <a:r>
              <a:rPr lang="en-US" altLang="it-IT" dirty="0">
                <a:ea typeface="ＭＳ Ｐゴシック" panose="020B0600070205080204" pitchFamily="34" charset="-128"/>
              </a:rPr>
              <a:t>or </a:t>
            </a:r>
            <a:r>
              <a:rPr lang="en-US" altLang="it-IT" dirty="0" err="1">
                <a:ea typeface="ＭＳ Ｐゴシック" panose="020B0600070205080204" pitchFamily="34" charset="-128"/>
              </a:rPr>
              <a:t>w.r.t.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  <a:r>
              <a:rPr lang="en-US" altLang="it-IT" i="1" dirty="0">
                <a:ea typeface="ＭＳ Ｐゴシック" panose="020B0600070205080204" pitchFamily="34" charset="-128"/>
              </a:rPr>
              <a:t>x*</a:t>
            </a:r>
          </a:p>
          <a:p>
            <a:pPr lvl="1"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If </a:t>
            </a:r>
            <a:r>
              <a:rPr lang="en-US" altLang="it-IT" i="1" dirty="0">
                <a:ea typeface="ＭＳ Ｐゴシック" panose="020B0600070205080204" pitchFamily="34" charset="-128"/>
              </a:rPr>
              <a:t>(</a:t>
            </a:r>
            <a:r>
              <a:rPr lang="en-US" altLang="it-IT" i="1" dirty="0" err="1">
                <a:ea typeface="ＭＳ Ｐゴシック" panose="020B0600070205080204" pitchFamily="34" charset="-128"/>
              </a:rPr>
              <a:t>x,y</a:t>
            </a:r>
            <a:r>
              <a:rPr lang="en-US" altLang="it-IT" i="1" dirty="0">
                <a:ea typeface="ＭＳ Ｐゴシック" panose="020B0600070205080204" pitchFamily="34" charset="-128"/>
              </a:rPr>
              <a:t>) </a:t>
            </a:r>
            <a:r>
              <a:rPr lang="en-US" altLang="it-IT" dirty="0">
                <a:ea typeface="ＭＳ Ｐゴシック" panose="020B0600070205080204" pitchFamily="34" charset="-128"/>
              </a:rPr>
              <a:t>is restricted to be </a:t>
            </a:r>
            <a:r>
              <a:rPr lang="en-US" altLang="it-IT" b="1" dirty="0">
                <a:ea typeface="ＭＳ Ｐゴシック" panose="020B0600070205080204" pitchFamily="34" charset="-128"/>
              </a:rPr>
              <a:t>integer</a:t>
            </a:r>
            <a:r>
              <a:rPr lang="en-US" altLang="it-IT" dirty="0">
                <a:ea typeface="ＭＳ Ｐゴシック" panose="020B0600070205080204" pitchFamily="34" charset="-128"/>
              </a:rPr>
              <a:t> and all MILP </a:t>
            </a:r>
            <a:r>
              <a:rPr lang="en-US" altLang="it-IT" dirty="0" err="1">
                <a:ea typeface="ＭＳ Ｐゴシック" panose="020B0600070205080204" pitchFamily="34" charset="-128"/>
              </a:rPr>
              <a:t>coeff.s</a:t>
            </a:r>
            <a:r>
              <a:rPr lang="en-US" altLang="it-IT" dirty="0">
                <a:ea typeface="ＭＳ Ｐゴシック" panose="020B0600070205080204" pitchFamily="34" charset="-128"/>
              </a:rPr>
              <a:t> are integer, add a cut requiring a slack of 1 for the sum of all the inequalities that are tight at </a:t>
            </a:r>
            <a:r>
              <a:rPr lang="en-US" altLang="it-IT" i="1" dirty="0">
                <a:ea typeface="ＭＳ Ｐゴシック" panose="020B0600070205080204" pitchFamily="34" charset="-128"/>
              </a:rPr>
              <a:t>(x*,y*)</a:t>
            </a:r>
          </a:p>
          <a:p>
            <a:pPr lvl="1"/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Are weak conditions as they do not addresses the </a:t>
            </a:r>
            <a:r>
              <a:rPr lang="en-US" altLang="it-IT" b="1" dirty="0">
                <a:ea typeface="ＭＳ Ｐゴシック" panose="020B0600070205080204" pitchFamily="34" charset="-128"/>
              </a:rPr>
              <a:t>reason of infeasibility </a:t>
            </a:r>
            <a:r>
              <a:rPr lang="en-US" altLang="it-IT" dirty="0">
                <a:ea typeface="ＭＳ Ｐゴシック" panose="020B0600070205080204" pitchFamily="34" charset="-128"/>
              </a:rPr>
              <a:t>by trying to enforce                                somehow </a:t>
            </a:r>
          </a:p>
          <a:p>
            <a:pPr lvl="2"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1C4D3B-DD51-ACAA-8ECD-BED08663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37288"/>
            <a:ext cx="79930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4341" name="Segnaposto numero diapositiva 4">
            <a:extLst>
              <a:ext uri="{FF2B5EF4-FFF2-40B4-BE49-F238E27FC236}">
                <a16:creationId xmlns:a16="http://schemas.microsoft.com/office/drawing/2014/main" id="{3DB1BC0D-778F-B333-5053-A2DE60AA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43A373-2F85-4981-AA75-3C7F20BDD6AF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it-IT" sz="1400"/>
          </a:p>
        </p:txBody>
      </p:sp>
      <p:pic>
        <p:nvPicPr>
          <p:cNvPr id="7174" name="Picture 2" descr="C:\Users\MATTEO~1\AppData\Local\Temp\vmware-Matteo Fischetti\VMwareDnD\b26ddae2\Schermata 2015-12-27 alle 19.47.23.png">
            <a:extLst>
              <a:ext uri="{FF2B5EF4-FFF2-40B4-BE49-F238E27FC236}">
                <a16:creationId xmlns:a16="http://schemas.microsoft.com/office/drawing/2014/main" id="{D42AD717-4540-9AE6-A775-33714504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268413"/>
            <a:ext cx="20145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C:\Users\MATTEO~1\AppData\Local\Temp\vmware-Matteo Fischetti\VMwareDnD\a266ea3f\Schermata 2015-12-27 alle 19.47.46.png">
            <a:extLst>
              <a:ext uri="{FF2B5EF4-FFF2-40B4-BE49-F238E27FC236}">
                <a16:creationId xmlns:a16="http://schemas.microsoft.com/office/drawing/2014/main" id="{7C516BE0-564C-9828-662A-5A9F18F4F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5732463"/>
            <a:ext cx="207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MATTEO~1\AppData\Local\Temp\vmware-Matteo Fischetti\VMwareDnD\a4d1a211\Schermata 2015-12-28 alle 12.48.39.png">
            <a:extLst>
              <a:ext uri="{FF2B5EF4-FFF2-40B4-BE49-F238E27FC236}">
                <a16:creationId xmlns:a16="http://schemas.microsoft.com/office/drawing/2014/main" id="{FC203C51-5FA7-BA18-0623-1E3AEB2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277">
            <a:off x="7208838" y="1531938"/>
            <a:ext cx="1298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403046C6-2325-4878-871F-84988632A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Intersection Cuts (ICs)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8195" name="Segnaposto contenuto 2">
            <a:extLst>
              <a:ext uri="{FF2B5EF4-FFF2-40B4-BE49-F238E27FC236}">
                <a16:creationId xmlns:a16="http://schemas.microsoft.com/office/drawing/2014/main" id="{1038C1FF-6376-DDA1-5654-A706F33EDD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785225" cy="5218113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Try and use of </a:t>
            </a:r>
            <a:r>
              <a:rPr lang="en-US" altLang="it-IT" b="1" dirty="0">
                <a:ea typeface="ＭＳ Ｐゴシック" panose="020B0600070205080204" pitchFamily="34" charset="-128"/>
              </a:rPr>
              <a:t>intersection cuts </a:t>
            </a:r>
            <a:r>
              <a:rPr lang="en-US" altLang="it-IT" dirty="0">
                <a:ea typeface="ＭＳ Ｐゴシック" panose="020B0600070205080204" pitchFamily="34" charset="-128"/>
              </a:rPr>
              <a:t>(Balas, 1971) instead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ICs are a powerful tool to separate a point </a:t>
            </a:r>
            <a:r>
              <a:rPr lang="en-US" altLang="it-IT" b="1" dirty="0">
                <a:ea typeface="ＭＳ Ｐゴシック" panose="020B0600070205080204" pitchFamily="34" charset="-128"/>
              </a:rPr>
              <a:t>x* </a:t>
            </a:r>
            <a:r>
              <a:rPr lang="en-US" altLang="it-IT" dirty="0">
                <a:ea typeface="ＭＳ Ｐゴシック" panose="020B0600070205080204" pitchFamily="34" charset="-128"/>
              </a:rPr>
              <a:t>from a set </a:t>
            </a:r>
            <a:r>
              <a:rPr lang="en-US" altLang="it-IT" b="1" dirty="0">
                <a:ea typeface="ＭＳ Ｐゴシック" panose="020B0600070205080204" pitchFamily="34" charset="-128"/>
              </a:rPr>
              <a:t>X </a:t>
            </a:r>
            <a:r>
              <a:rPr lang="en-US" altLang="it-IT" dirty="0">
                <a:ea typeface="ＭＳ Ｐゴシック" panose="020B0600070205080204" pitchFamily="34" charset="-128"/>
              </a:rPr>
              <a:t>by a linear cut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All you need is  </a:t>
            </a: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a </a:t>
            </a:r>
            <a:r>
              <a:rPr lang="en-US" altLang="it-IT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cone</a:t>
            </a:r>
            <a:r>
              <a:rPr lang="en-US" altLang="it-IT" dirty="0">
                <a:ea typeface="ＭＳ Ｐゴシック" panose="020B0600070205080204" pitchFamily="34" charset="-128"/>
              </a:rPr>
              <a:t> pointed at </a:t>
            </a:r>
            <a:r>
              <a:rPr lang="en-US" altLang="it-IT" b="1" dirty="0">
                <a:ea typeface="ＭＳ Ｐゴシック" panose="020B0600070205080204" pitchFamily="34" charset="-128"/>
              </a:rPr>
              <a:t>x*</a:t>
            </a:r>
            <a:r>
              <a:rPr lang="en-US" altLang="it-IT" dirty="0">
                <a:ea typeface="ＭＳ Ｐゴシック" panose="020B0600070205080204" pitchFamily="34" charset="-128"/>
              </a:rPr>
              <a:t> containing all </a:t>
            </a:r>
            <a:r>
              <a:rPr lang="en-US" altLang="it-IT" b="1" dirty="0">
                <a:ea typeface="ＭＳ Ｐゴシック" panose="020B0600070205080204" pitchFamily="34" charset="-128"/>
              </a:rPr>
              <a:t>x </a:t>
            </a:r>
            <a:r>
              <a:rPr lang="el-GR" altLang="it-IT" b="1" dirty="0">
                <a:ea typeface="ＭＳ Ｐゴシック" panose="020B0600070205080204" pitchFamily="34" charset="-128"/>
              </a:rPr>
              <a:t>ε</a:t>
            </a:r>
            <a:r>
              <a:rPr lang="en-US" altLang="it-IT" b="1" dirty="0">
                <a:ea typeface="ＭＳ Ｐゴシック" panose="020B0600070205080204" pitchFamily="34" charset="-128"/>
              </a:rPr>
              <a:t> X</a:t>
            </a: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a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convex set S</a:t>
            </a:r>
            <a:r>
              <a:rPr lang="en-US" altLang="it-IT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</a:rPr>
              <a:t>with x* (but no </a:t>
            </a:r>
            <a:r>
              <a:rPr lang="en-US" altLang="it-IT" b="1" dirty="0">
                <a:ea typeface="ＭＳ Ｐゴシック" panose="020B0600070205080204" pitchFamily="34" charset="-128"/>
              </a:rPr>
              <a:t>x </a:t>
            </a:r>
            <a:r>
              <a:rPr lang="el-GR" altLang="it-IT" b="1" dirty="0">
                <a:ea typeface="ＭＳ Ｐゴシック" panose="020B0600070205080204" pitchFamily="34" charset="-128"/>
              </a:rPr>
              <a:t>ε</a:t>
            </a:r>
            <a:r>
              <a:rPr lang="en-US" altLang="it-IT" b="1" dirty="0">
                <a:ea typeface="ＭＳ Ｐゴシック" panose="020B0600070205080204" pitchFamily="34" charset="-128"/>
              </a:rPr>
              <a:t> X</a:t>
            </a:r>
            <a:r>
              <a:rPr lang="en-US" altLang="it-IT" dirty="0">
                <a:ea typeface="ＭＳ Ｐゴシック" panose="020B0600070205080204" pitchFamily="34" charset="-128"/>
              </a:rPr>
              <a:t>) in its strict </a:t>
            </a:r>
            <a:r>
              <a:rPr lang="en-US" altLang="it-IT" b="1" u="sng" dirty="0">
                <a:ea typeface="ＭＳ Ｐゴシック" panose="020B0600070205080204" pitchFamily="34" charset="-128"/>
              </a:rPr>
              <a:t>interior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If x* </a:t>
            </a:r>
            <a:r>
              <a:rPr lang="en-US" altLang="it-IT" b="1" dirty="0">
                <a:ea typeface="ＭＳ Ｐゴシック" panose="020B0600070205080204" pitchFamily="34" charset="-128"/>
              </a:rPr>
              <a:t>vertex</a:t>
            </a:r>
            <a:r>
              <a:rPr lang="en-US" altLang="it-IT" dirty="0">
                <a:ea typeface="ＭＳ Ｐゴシック" panose="020B0600070205080204" pitchFamily="34" charset="-128"/>
              </a:rPr>
              <a:t> of an LP relaxation, a suitable cone comes for the </a:t>
            </a:r>
            <a:r>
              <a:rPr lang="en-US" altLang="it-IT" b="1" dirty="0">
                <a:ea typeface="ＭＳ Ｐゴシック" panose="020B0600070205080204" pitchFamily="34" charset="-128"/>
              </a:rPr>
              <a:t>LP basis</a:t>
            </a:r>
          </a:p>
          <a:p>
            <a:pPr lvl="1"/>
            <a:endParaRPr lang="en-US" altLang="it-IT" b="1" u="sng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endParaRPr lang="it-IT" altLang="it-IT" i="1" dirty="0">
              <a:ea typeface="ＭＳ Ｐゴシック" panose="020B0600070205080204" pitchFamily="34" charset="-128"/>
            </a:endParaRPr>
          </a:p>
          <a:p>
            <a:endParaRPr lang="en-US" altLang="it-IT" i="1" dirty="0">
              <a:ea typeface="ＭＳ Ｐゴシック" panose="020B0600070205080204" pitchFamily="34" charset="-128"/>
            </a:endParaRPr>
          </a:p>
          <a:p>
            <a:endParaRPr lang="it-IT" altLang="it-IT" i="1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395641-3CF4-7FD1-37FB-01B4F8AA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20038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5365" name="Segnaposto numero diapositiva 4">
            <a:extLst>
              <a:ext uri="{FF2B5EF4-FFF2-40B4-BE49-F238E27FC236}">
                <a16:creationId xmlns:a16="http://schemas.microsoft.com/office/drawing/2014/main" id="{C39177FE-5A1A-FA52-2EC3-E7C70FA7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2666AA-E05B-4A7C-9495-8D9A0D3FFB50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it-IT" sz="1400"/>
          </a:p>
        </p:txBody>
      </p:sp>
      <p:pic>
        <p:nvPicPr>
          <p:cNvPr id="10248" name="Picture 8" descr="C:\Users\MATTEO~1\AppData\Local\Temp\vmware-Matteo Fischetti\VMwareDnD\b650d5f6\Schermata 2015-12-28 alle 16.48.28.png">
            <a:extLst>
              <a:ext uri="{FF2B5EF4-FFF2-40B4-BE49-F238E27FC236}">
                <a16:creationId xmlns:a16="http://schemas.microsoft.com/office/drawing/2014/main" id="{B7753C93-5F68-3F4C-1B73-3445F808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338455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:\Users\MATTEO~1\AppData\Local\Temp\vmware-Matteo Fischetti\VMwareDnD\fbad483f\Schermata 2015-12-28 alle 16.48.41.png">
            <a:extLst>
              <a:ext uri="{FF2B5EF4-FFF2-40B4-BE49-F238E27FC236}">
                <a16:creationId xmlns:a16="http://schemas.microsoft.com/office/drawing/2014/main" id="{2E8CB073-A2F8-D750-5A01-1E7834A0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0147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93961C28-0B77-ABB0-2119-06738EEDF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ICs for bilevel problems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8195" name="Segnaposto contenuto 2">
            <a:extLst>
              <a:ext uri="{FF2B5EF4-FFF2-40B4-BE49-F238E27FC236}">
                <a16:creationId xmlns:a16="http://schemas.microsoft.com/office/drawing/2014/main" id="{C3E43134-058A-0EBC-4A16-A45B084BBA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Our idea is first illustrated on the Moore&amp;Bard example</a:t>
            </a: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i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i="1">
                <a:ea typeface="ＭＳ Ｐゴシック" panose="020B0600070205080204" pitchFamily="34" charset="-128"/>
              </a:rPr>
              <a:t>	</a:t>
            </a:r>
            <a:r>
              <a:rPr lang="en-US" altLang="it-IT">
                <a:ea typeface="ＭＳ Ｐゴシック" panose="020B0600070205080204" pitchFamily="34" charset="-128"/>
              </a:rPr>
              <a:t>where </a:t>
            </a:r>
            <a:r>
              <a:rPr lang="en-US" altLang="it-IT" i="1">
                <a:ea typeface="ＭＳ Ｐゴシック" panose="020B0600070205080204" pitchFamily="34" charset="-128"/>
              </a:rPr>
              <a:t>f(x,y) = y</a:t>
            </a:r>
          </a:p>
          <a:p>
            <a:pPr>
              <a:buFontTx/>
              <a:buNone/>
            </a:pPr>
            <a:endParaRPr lang="en-US" altLang="it-IT" i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i="1">
                <a:ea typeface="ＭＳ Ｐゴシック" panose="020B0600070205080204" pitchFamily="34" charset="-128"/>
              </a:rPr>
              <a:t>	</a:t>
            </a:r>
            <a:r>
              <a:rPr lang="en-US" altLang="it-IT" b="1">
                <a:ea typeface="ＭＳ Ｐゴシック" panose="020B0600070205080204" pitchFamily="34" charset="-128"/>
              </a:rPr>
              <a:t>x</a:t>
            </a:r>
            <a:r>
              <a:rPr lang="en-US" altLang="it-IT" i="1">
                <a:ea typeface="ＭＳ Ｐゴシック" panose="020B0600070205080204" pitchFamily="34" charset="-128"/>
              </a:rPr>
              <a:t>          </a:t>
            </a:r>
            <a:r>
              <a:rPr lang="en-US" altLang="it-IT">
                <a:ea typeface="ＭＳ Ｐゴシック" panose="020B0600070205080204" pitchFamily="34" charset="-128"/>
              </a:rPr>
              <a:t>points of HPR relax.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  <a:r>
              <a:rPr lang="en-US" altLang="it-IT" u="sng">
                <a:ea typeface="ＭＳ Ｐゴシック" panose="020B0600070205080204" pitchFamily="34" charset="-128"/>
              </a:rPr>
              <a:t>        </a:t>
            </a:r>
            <a:r>
              <a:rPr lang="en-US" altLang="it-IT">
                <a:ea typeface="ＭＳ Ｐゴシック" panose="020B0600070205080204" pitchFamily="34" charset="-128"/>
              </a:rPr>
              <a:t>    LP relax. of HPR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endParaRPr lang="it-IT" altLang="it-IT" i="1">
              <a:ea typeface="ＭＳ Ｐゴシック" panose="020B0600070205080204" pitchFamily="34" charset="-128"/>
            </a:endParaRP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endParaRPr lang="it-IT" altLang="it-IT" i="1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70C919-9979-410F-19A3-7E78BA70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237288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6389" name="Segnaposto numero diapositiva 4">
            <a:extLst>
              <a:ext uri="{FF2B5EF4-FFF2-40B4-BE49-F238E27FC236}">
                <a16:creationId xmlns:a16="http://schemas.microsoft.com/office/drawing/2014/main" id="{D0E48FEF-3BFB-C5EA-AD27-1667A65E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EC4E87-1529-4AF3-A93F-0427CF8DCDC3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it-IT" sz="1400"/>
          </a:p>
        </p:txBody>
      </p:sp>
      <p:pic>
        <p:nvPicPr>
          <p:cNvPr id="8200" name="Picture 4" descr="C:\Users\MATTEO~1\AppData\Local\Temp\vmware-Matteo Fischetti\VMwareDnD\31ed5649\Schermata 2015-12-27 alle 20.45.23.png">
            <a:extLst>
              <a:ext uri="{FF2B5EF4-FFF2-40B4-BE49-F238E27FC236}">
                <a16:creationId xmlns:a16="http://schemas.microsoft.com/office/drawing/2014/main" id="{FADAD65B-7009-7CD6-BDED-53F7B519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0370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C:\usr\PAPER\slides\2016 Aussois [Bilevel]\Bilevel.png">
            <a:extLst>
              <a:ext uri="{FF2B5EF4-FFF2-40B4-BE49-F238E27FC236}">
                <a16:creationId xmlns:a16="http://schemas.microsoft.com/office/drawing/2014/main" id="{A0671D90-4760-8E37-6C85-BC8700E3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773238"/>
            <a:ext cx="4673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3E4E9E3F-AC0A-A4C4-23D5-7C65FA3EE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Define a suitable bilevel-free set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B4E659-D732-5FC2-CF57-494472FE9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Take the LP vertex </a:t>
            </a:r>
            <a:r>
              <a:rPr lang="en-US" altLang="it-IT" i="1">
                <a:ea typeface="ＭＳ Ｐゴシック" panose="020B0600070205080204" pitchFamily="34" charset="-128"/>
              </a:rPr>
              <a:t>(x*,y*) = (2,4) </a:t>
            </a:r>
            <a:r>
              <a:rPr lang="en-US" altLang="it-IT" i="1">
                <a:ea typeface="ＭＳ Ｐゴシック" panose="020B0600070205080204" pitchFamily="34" charset="-128"/>
                <a:sym typeface="Wingdings" panose="05000000000000000000" pitchFamily="2" charset="2"/>
              </a:rPr>
              <a:t> f(x*,y*) = y* = 4 &gt; Phi(x*) = 2</a:t>
            </a:r>
            <a:endParaRPr lang="it-IT" altLang="it-IT" i="1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A6FCE7-EE87-6DB3-DFB3-DD4C7CE6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245225"/>
            <a:ext cx="8064500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7413" name="Segnaposto numero diapositiva 4">
            <a:extLst>
              <a:ext uri="{FF2B5EF4-FFF2-40B4-BE49-F238E27FC236}">
                <a16:creationId xmlns:a16="http://schemas.microsoft.com/office/drawing/2014/main" id="{363AEA6F-A892-488C-6F32-180E0439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55303D-86BE-4289-AB1A-E19394A1A9E4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400"/>
          </a:p>
        </p:txBody>
      </p:sp>
      <p:pic>
        <p:nvPicPr>
          <p:cNvPr id="16387" name="Picture 3" descr="C:\Users\MATTEO~1\AppData\Local\Temp\vmware-Matteo Fischetti\VMwareDnD\68b4b59e\Schermata 2015-12-28 alle 11.55.19.png">
            <a:extLst>
              <a:ext uri="{FF2B5EF4-FFF2-40B4-BE49-F238E27FC236}">
                <a16:creationId xmlns:a16="http://schemas.microsoft.com/office/drawing/2014/main" id="{BF1C6D7F-E195-5194-9CCA-52D8770E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199187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24577A68-DD3B-8916-5476-8752CEFFC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Intersection cut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439BC0-C4E5-42A0-41D1-1A789C021C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We can therefore generate the intersection cut  </a:t>
            </a:r>
            <a:r>
              <a:rPr lang="en-US" altLang="it-IT" i="1" dirty="0">
                <a:ea typeface="ＭＳ Ｐゴシック" panose="020B0600070205080204" pitchFamily="34" charset="-128"/>
              </a:rPr>
              <a:t>y ≤ 2 </a:t>
            </a:r>
            <a:r>
              <a:rPr lang="en-US" altLang="it-IT" dirty="0">
                <a:ea typeface="ＭＳ Ｐゴシック" panose="020B0600070205080204" pitchFamily="34" charset="-128"/>
              </a:rPr>
              <a:t>and repeat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2529E9-68EF-0398-3871-928B7994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77771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8437" name="Segnaposto numero diapositiva 4">
            <a:extLst>
              <a:ext uri="{FF2B5EF4-FFF2-40B4-BE49-F238E27FC236}">
                <a16:creationId xmlns:a16="http://schemas.microsoft.com/office/drawing/2014/main" id="{2DF68FC5-F799-241D-B253-7A4F8017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CA2352-1370-45BC-87FC-C923A71D2F89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it-IT" sz="1400"/>
          </a:p>
        </p:txBody>
      </p:sp>
      <p:pic>
        <p:nvPicPr>
          <p:cNvPr id="2" name="Picture 2" descr="C:\Users\MATTEO~1\AppData\Local\Temp\vmware-Matteo Fischetti\VMwareDnD\78b485fe\Schermata 2015-12-28 alle 11.56.24.png">
            <a:extLst>
              <a:ext uri="{FF2B5EF4-FFF2-40B4-BE49-F238E27FC236}">
                <a16:creationId xmlns:a16="http://schemas.microsoft.com/office/drawing/2014/main" id="{B6DA2A08-A2E3-2D6C-DFB4-2994856C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816100"/>
            <a:ext cx="5927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E6A83938-F0B3-62E3-FDC4-D4FC7DDD9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basic bilevel-free set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9219" name="Segnaposto contenuto 2">
            <a:extLst>
              <a:ext uri="{FF2B5EF4-FFF2-40B4-BE49-F238E27FC236}">
                <a16:creationId xmlns:a16="http://schemas.microsoft.com/office/drawing/2014/main" id="{ECF2EFCC-CA83-6BF2-7D73-C6FC5557F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 b="1">
                <a:ea typeface="ＭＳ Ｐゴシック" panose="020B0600070205080204" pitchFamily="34" charset="-128"/>
              </a:rPr>
              <a:t>Note</a:t>
            </a:r>
            <a:r>
              <a:rPr lang="en-US" altLang="it-IT">
                <a:ea typeface="ＭＳ Ｐゴシック" panose="020B0600070205080204" pitchFamily="34" charset="-128"/>
              </a:rPr>
              <a:t>:          is a convex set (actually, a </a:t>
            </a:r>
            <a:r>
              <a:rPr lang="en-US" altLang="it-IT" b="1">
                <a:ea typeface="ＭＳ Ｐゴシック" panose="020B0600070205080204" pitchFamily="34" charset="-128"/>
              </a:rPr>
              <a:t>polyhedron</a:t>
            </a:r>
            <a:r>
              <a:rPr lang="en-US" altLang="it-IT">
                <a:ea typeface="ＭＳ Ｐゴシック" panose="020B0600070205080204" pitchFamily="34" charset="-128"/>
              </a:rPr>
              <a:t>) when </a:t>
            </a:r>
            <a:r>
              <a:rPr lang="en-US" altLang="it-IT" i="1">
                <a:ea typeface="ＭＳ Ｐゴシック" panose="020B0600070205080204" pitchFamily="34" charset="-128"/>
              </a:rPr>
              <a:t>f</a:t>
            </a:r>
            <a:r>
              <a:rPr lang="en-US" altLang="it-IT">
                <a:ea typeface="ＭＳ Ｐゴシック" panose="020B0600070205080204" pitchFamily="34" charset="-128"/>
              </a:rPr>
              <a:t> and </a:t>
            </a:r>
            <a:r>
              <a:rPr lang="en-US" altLang="it-IT" i="1">
                <a:ea typeface="ＭＳ Ｐゴシック" panose="020B0600070205080204" pitchFamily="34" charset="-128"/>
              </a:rPr>
              <a:t>g</a:t>
            </a:r>
            <a:r>
              <a:rPr lang="en-US" altLang="it-IT">
                <a:ea typeface="ＭＳ Ｐゴシック" panose="020B0600070205080204" pitchFamily="34" charset="-128"/>
              </a:rPr>
              <a:t> are affine functions, i.e., in the MIBLP case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 b="1">
                <a:ea typeface="ＭＳ Ｐゴシック" panose="020B0600070205080204" pitchFamily="34" charset="-128"/>
              </a:rPr>
              <a:t>Separation algorithm</a:t>
            </a:r>
            <a:r>
              <a:rPr lang="en-US" altLang="it-IT">
                <a:ea typeface="ＭＳ Ｐゴシック" panose="020B0600070205080204" pitchFamily="34" charset="-128"/>
              </a:rPr>
              <a:t>: given an optimal </a:t>
            </a:r>
            <a:r>
              <a:rPr lang="en-US" altLang="it-IT" u="sng">
                <a:ea typeface="ＭＳ Ｐゴシック" panose="020B0600070205080204" pitchFamily="34" charset="-128"/>
              </a:rPr>
              <a:t>vertex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  <a:r>
              <a:rPr lang="en-US" altLang="it-IT" i="1">
                <a:ea typeface="ＭＳ Ｐゴシック" panose="020B0600070205080204" pitchFamily="34" charset="-128"/>
              </a:rPr>
              <a:t>(x*,y*) </a:t>
            </a:r>
            <a:r>
              <a:rPr lang="en-US" altLang="it-IT">
                <a:ea typeface="ＭＳ Ｐゴシック" panose="020B0600070205080204" pitchFamily="34" charset="-128"/>
              </a:rPr>
              <a:t>of the LP relaxation of HPR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Solve the follower for </a:t>
            </a:r>
            <a:r>
              <a:rPr lang="en-US" altLang="it-IT" i="1">
                <a:ea typeface="ＭＳ Ｐゴシック" panose="020B0600070205080204" pitchFamily="34" charset="-128"/>
              </a:rPr>
              <a:t>x=x*</a:t>
            </a:r>
            <a:r>
              <a:rPr lang="en-US" altLang="it-IT">
                <a:ea typeface="ＭＳ Ｐゴシック" panose="020B0600070205080204" pitchFamily="34" charset="-128"/>
              </a:rPr>
              <a:t> and get an optimal sol., say </a:t>
            </a:r>
            <a:endParaRPr lang="en-US" altLang="it-IT" i="1">
              <a:ea typeface="ＭＳ Ｐゴシック" panose="020B0600070205080204" pitchFamily="34" charset="-128"/>
            </a:endParaRPr>
          </a:p>
          <a:p>
            <a:pPr lvl="1"/>
            <a:r>
              <a:rPr lang="en-US" altLang="it-IT" b="1">
                <a:ea typeface="ＭＳ Ｐゴシック" panose="020B0600070205080204" pitchFamily="34" charset="-128"/>
              </a:rPr>
              <a:t>if</a:t>
            </a:r>
            <a:r>
              <a:rPr lang="en-US" altLang="it-IT">
                <a:ea typeface="ＭＳ Ｐゴシック" panose="020B0600070205080204" pitchFamily="34" charset="-128"/>
              </a:rPr>
              <a:t>  </a:t>
            </a:r>
            <a:r>
              <a:rPr lang="en-US" altLang="it-IT" i="1">
                <a:ea typeface="ＭＳ Ｐゴシック" panose="020B0600070205080204" pitchFamily="34" charset="-128"/>
              </a:rPr>
              <a:t>(x*,y*)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  <a:r>
              <a:rPr lang="en-US" altLang="it-IT" u="sng">
                <a:ea typeface="ＭＳ Ｐゴシック" panose="020B0600070205080204" pitchFamily="34" charset="-128"/>
              </a:rPr>
              <a:t>strictly</a:t>
            </a:r>
            <a:r>
              <a:rPr lang="en-US" altLang="it-IT">
                <a:ea typeface="ＭＳ Ｐゴシック" panose="020B0600070205080204" pitchFamily="34" charset="-128"/>
              </a:rPr>
              <a:t> inside      </a:t>
            </a:r>
            <a:r>
              <a:rPr lang="en-US" altLang="it-IT" i="1">
                <a:ea typeface="ＭＳ Ｐゴシック" panose="020B0600070205080204" pitchFamily="34" charset="-128"/>
              </a:rPr>
              <a:t>     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  <a:r>
              <a:rPr lang="en-US" altLang="it-IT" b="1">
                <a:ea typeface="ＭＳ Ｐゴシック" panose="020B0600070205080204" pitchFamily="34" charset="-128"/>
              </a:rPr>
              <a:t>then  </a:t>
            </a:r>
          </a:p>
          <a:p>
            <a:pPr lvl="2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generate a violated IC using the LP-cone pointed at </a:t>
            </a:r>
            <a:r>
              <a:rPr lang="en-US" altLang="it-IT" i="1">
                <a:ea typeface="ＭＳ Ｐゴシック" panose="020B0600070205080204" pitchFamily="34" charset="-128"/>
              </a:rPr>
              <a:t>(x*,y*)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 lvl="2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together with the bilevel-free set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662D77-5116-7F72-1EF0-11EF2226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632700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19461" name="Segnaposto numero diapositiva 4">
            <a:extLst>
              <a:ext uri="{FF2B5EF4-FFF2-40B4-BE49-F238E27FC236}">
                <a16:creationId xmlns:a16="http://schemas.microsoft.com/office/drawing/2014/main" id="{5595FDF0-3E72-4438-2D48-7698AFEC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3EC313-0834-4AD8-9577-3AE6A1715DEE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it-IT" sz="1400"/>
          </a:p>
        </p:txBody>
      </p:sp>
      <p:pic>
        <p:nvPicPr>
          <p:cNvPr id="14343" name="Picture 7" descr="C:\Users\MATTEO~1\AppData\Local\Temp\vmware-Matteo Fischetti\VMwareDnD\7e9bcebc\Schermata 2015-12-29 alle 08.48.15.png">
            <a:extLst>
              <a:ext uri="{FF2B5EF4-FFF2-40B4-BE49-F238E27FC236}">
                <a16:creationId xmlns:a16="http://schemas.microsoft.com/office/drawing/2014/main" id="{926C939F-7CE4-A90E-A9C8-7266090D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81075"/>
            <a:ext cx="86169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C:\Users\MATTEO~1\AppData\Local\Temp\vmware-Matteo Fischetti\VMwareDnD\345111ea\Schermata 2016-01-06 alle 15.34.21.png">
            <a:extLst>
              <a:ext uri="{FF2B5EF4-FFF2-40B4-BE49-F238E27FC236}">
                <a16:creationId xmlns:a16="http://schemas.microsoft.com/office/drawing/2014/main" id="{A49FB919-291F-D11A-7355-C08244B4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5365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MATTEO~1\AppData\Local\Temp\vmware-Matteo Fischetti\VMwareDnD\eaad39cb\Schermata 2016-01-06 alle 15.37.05.png">
            <a:extLst>
              <a:ext uri="{FF2B5EF4-FFF2-40B4-BE49-F238E27FC236}">
                <a16:creationId xmlns:a16="http://schemas.microsoft.com/office/drawing/2014/main" id="{171CBBCE-689A-E408-117D-DA22F0FD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6588"/>
            <a:ext cx="2889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TTEO~1\AppData\Local\Temp\vmware-Matteo Fischetti\VMwareDnD\345111ea\Schermata 2016-01-06 alle 15.34.21.png">
            <a:extLst>
              <a:ext uri="{FF2B5EF4-FFF2-40B4-BE49-F238E27FC236}">
                <a16:creationId xmlns:a16="http://schemas.microsoft.com/office/drawing/2014/main" id="{CC856E02-9B79-29A9-E8D7-4DAF8CF8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797425"/>
            <a:ext cx="558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MATTEO~1\AppData\Local\Temp\vmware-Matteo Fischetti\VMwareDnD\345111ea\Schermata 2016-01-06 alle 15.34.21.png">
            <a:extLst>
              <a:ext uri="{FF2B5EF4-FFF2-40B4-BE49-F238E27FC236}">
                <a16:creationId xmlns:a16="http://schemas.microsoft.com/office/drawing/2014/main" id="{5D3EA1CC-1905-A08E-E158-33C5E6E43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516563"/>
            <a:ext cx="5603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D06C29C9-F7C1-967E-8FC2-275EB06D8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A </a:t>
            </a:r>
            <a:r>
              <a:rPr lang="en-US" altLang="it-IT">
                <a:ea typeface="ＭＳ Ｐゴシック" panose="020B0600070205080204" pitchFamily="34" charset="-128"/>
              </a:rPr>
              <a:t>technical issue…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9219" name="Segnaposto contenuto 2">
            <a:extLst>
              <a:ext uri="{FF2B5EF4-FFF2-40B4-BE49-F238E27FC236}">
                <a16:creationId xmlns:a16="http://schemas.microsoft.com/office/drawing/2014/main" id="{16E99E48-3E92-5E4F-F49B-93B35FAB7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435975" cy="485775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However, the above does not lead to a proper MILP algorithm as a </a:t>
            </a:r>
            <a:r>
              <a:rPr lang="en-US" altLang="it-IT" b="1">
                <a:ea typeface="ＭＳ Ｐゴシック" panose="020B0600070205080204" pitchFamily="34" charset="-128"/>
              </a:rPr>
              <a:t>bilevel-infeasible</a:t>
            </a:r>
            <a:r>
              <a:rPr lang="en-US" altLang="it-IT">
                <a:ea typeface="ＭＳ Ｐゴシック" panose="020B0600070205080204" pitchFamily="34" charset="-128"/>
              </a:rPr>
              <a:t> integer vertex </a:t>
            </a:r>
            <a:r>
              <a:rPr lang="en-US" altLang="it-IT" b="1" i="1">
                <a:ea typeface="ＭＳ Ｐゴシック" panose="020B0600070205080204" pitchFamily="34" charset="-128"/>
              </a:rPr>
              <a:t>(x*,y*) </a:t>
            </a:r>
            <a:r>
              <a:rPr lang="en-US" altLang="it-IT">
                <a:ea typeface="ＭＳ Ｐゴシック" panose="020B0600070205080204" pitchFamily="34" charset="-128"/>
              </a:rPr>
              <a:t>can be on the </a:t>
            </a:r>
            <a:r>
              <a:rPr lang="en-US" altLang="it-IT" b="1">
                <a:ea typeface="ＭＳ Ｐゴシック" panose="020B0600070205080204" pitchFamily="34" charset="-128"/>
              </a:rPr>
              <a:t>frontier</a:t>
            </a:r>
            <a:r>
              <a:rPr lang="en-US" altLang="it-IT">
                <a:ea typeface="ＭＳ Ｐゴシック" panose="020B0600070205080204" pitchFamily="34" charset="-128"/>
              </a:rPr>
              <a:t> of the bilevel-free set </a:t>
            </a:r>
            <a:r>
              <a:rPr lang="en-US" altLang="it-IT" i="1">
                <a:ea typeface="ＭＳ Ｐゴシック" panose="020B0600070205080204" pitchFamily="34" charset="-128"/>
              </a:rPr>
              <a:t>S, </a:t>
            </a:r>
            <a:r>
              <a:rPr lang="en-US" altLang="it-IT">
                <a:ea typeface="ＭＳ Ｐゴシック" panose="020B0600070205080204" pitchFamily="34" charset="-128"/>
              </a:rPr>
              <a:t>so we cannot be sure to cut it by using our IC’s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We need to define the bilevel-free set in a </a:t>
            </a:r>
            <a:r>
              <a:rPr lang="en-US" altLang="it-IT" b="1">
                <a:ea typeface="ＭＳ Ｐゴシック" panose="020B0600070205080204" pitchFamily="34" charset="-128"/>
              </a:rPr>
              <a:t>more clever way </a:t>
            </a:r>
            <a:r>
              <a:rPr lang="en-US" altLang="it-IT">
                <a:ea typeface="ＭＳ Ｐゴシック" panose="020B0600070205080204" pitchFamily="34" charset="-128"/>
              </a:rPr>
              <a:t>if we want be sure to cut </a:t>
            </a:r>
            <a:r>
              <a:rPr lang="en-US" altLang="it-IT" i="1">
                <a:ea typeface="ＭＳ Ｐゴシック" panose="020B0600070205080204" pitchFamily="34" charset="-128"/>
              </a:rPr>
              <a:t>(x*,y*) </a:t>
            </a:r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sz="1600">
                <a:ea typeface="ＭＳ Ｐゴシック" panose="020B0600070205080204" pitchFamily="34" charset="-128"/>
              </a:rPr>
              <a:t>	</a:t>
            </a:r>
            <a:endParaRPr lang="it-IT" altLang="it-IT" sz="1600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0F543F-4775-D1CF-C2E5-5F317884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237288"/>
            <a:ext cx="7777162" cy="404812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0485" name="Segnaposto numero diapositiva 4">
            <a:extLst>
              <a:ext uri="{FF2B5EF4-FFF2-40B4-BE49-F238E27FC236}">
                <a16:creationId xmlns:a16="http://schemas.microsoft.com/office/drawing/2014/main" id="{43CAC880-28B1-46D5-B417-64A07AC5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82699B-FBF8-4FDB-BD38-01BB6CB012D4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it-IT" sz="1400"/>
          </a:p>
        </p:txBody>
      </p:sp>
      <p:pic>
        <p:nvPicPr>
          <p:cNvPr id="2" name="Picture 8" descr="C:\Users\MATTEO~1\AppData\Local\Temp\vmware-Matteo Fischetti\VMwareDnD\6bb5fa30\Schermata 2015-12-29 alle 15.41.35.png">
            <a:extLst>
              <a:ext uri="{FF2B5EF4-FFF2-40B4-BE49-F238E27FC236}">
                <a16:creationId xmlns:a16="http://schemas.microsoft.com/office/drawing/2014/main" id="{7F843BB5-EF8A-CD9E-EB57-B9D4C8E6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13000"/>
            <a:ext cx="43195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6252ACED-9615-4CA4-0BAF-BE11A778E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An enlarged bilevel-free set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EC06F3-9128-5C67-E045-5C23D8FF45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en-US" altLang="it-IT" b="1">
                <a:ea typeface="ＭＳ Ｐゴシック" panose="020B0600070205080204" pitchFamily="34" charset="-128"/>
              </a:rPr>
              <a:t>Assuming </a:t>
            </a:r>
            <a:r>
              <a:rPr lang="en-US" altLang="it-IT" b="1" i="1">
                <a:ea typeface="ＭＳ Ｐゴシック" panose="020B0600070205080204" pitchFamily="34" charset="-128"/>
              </a:rPr>
              <a:t>g(x,y)</a:t>
            </a:r>
            <a:r>
              <a:rPr lang="en-US" altLang="it-IT" b="1">
                <a:ea typeface="ＭＳ Ｐゴシック" panose="020B0600070205080204" pitchFamily="34" charset="-128"/>
              </a:rPr>
              <a:t> is integer for all integer HPR solutions</a:t>
            </a:r>
            <a:r>
              <a:rPr lang="en-US" altLang="it-IT">
                <a:ea typeface="ＭＳ Ｐゴシック" panose="020B0600070205080204" pitchFamily="34" charset="-128"/>
              </a:rPr>
              <a:t>, one can “move apart” the frontier of           so as be sure that vertex </a:t>
            </a:r>
            <a:r>
              <a:rPr lang="en-US" altLang="it-IT" i="1">
                <a:ea typeface="ＭＳ Ｐゴシック" panose="020B0600070205080204" pitchFamily="34" charset="-128"/>
              </a:rPr>
              <a:t>(x*,y*) </a:t>
            </a:r>
            <a:r>
              <a:rPr lang="en-US" altLang="it-IT">
                <a:ea typeface="ＭＳ Ｐゴシック" panose="020B0600070205080204" pitchFamily="34" charset="-128"/>
              </a:rPr>
              <a:t>belongs to its interior 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The corresponding IC is </a:t>
            </a:r>
            <a:r>
              <a:rPr lang="en-US" altLang="it-IT" b="1">
                <a:ea typeface="ＭＳ Ｐゴシック" panose="020B0600070205080204" pitchFamily="34" charset="-128"/>
              </a:rPr>
              <a:t>always violated </a:t>
            </a:r>
            <a:r>
              <a:rPr lang="en-US" altLang="it-IT">
                <a:ea typeface="ＭＳ Ｐゴシック" panose="020B0600070205080204" pitchFamily="34" charset="-128"/>
              </a:rPr>
              <a:t>by </a:t>
            </a:r>
            <a:r>
              <a:rPr lang="en-US" altLang="it-IT" i="1">
                <a:ea typeface="ＭＳ Ｐゴシック" panose="020B0600070205080204" pitchFamily="34" charset="-128"/>
              </a:rPr>
              <a:t>(x*,y*) </a:t>
            </a:r>
            <a:r>
              <a:rPr lang="en-US" altLang="it-IT" i="1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>
                <a:ea typeface="ＭＳ Ｐゴシック" panose="020B0600070205080204" pitchFamily="34" charset="-128"/>
              </a:rPr>
              <a:t>IC separation to be implemented in a lazy constraint/usercut callback to produce a (locally valid) violated cut </a:t>
            </a:r>
            <a:r>
              <a:rPr lang="en-US" altLang="it-IT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b="1">
                <a:ea typeface="ＭＳ Ｐゴシック" panose="020B0600070205080204" pitchFamily="34" charset="-128"/>
              </a:rPr>
              <a:t>B&amp;C solver for MIBLP</a:t>
            </a:r>
          </a:p>
          <a:p>
            <a:endParaRPr lang="en-US" altLang="it-IT" b="1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Note: </a:t>
            </a:r>
            <a:r>
              <a:rPr lang="en-US" altLang="it-IT" b="1">
                <a:ea typeface="ＭＳ Ｐゴシック" panose="020B0600070205080204" pitchFamily="34" charset="-128"/>
              </a:rPr>
              <a:t>alternative bilevel-free sets </a:t>
            </a:r>
            <a:r>
              <a:rPr lang="en-US" altLang="it-IT">
                <a:ea typeface="ＭＳ Ｐゴシック" panose="020B0600070205080204" pitchFamily="34" charset="-128"/>
              </a:rPr>
              <a:t>can be defined to produce hopefully deeper ICs 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77C2D1-E6D6-A5CD-2E4F-4F4826DF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77557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1509" name="Segnaposto numero diapositiva 4">
            <a:extLst>
              <a:ext uri="{FF2B5EF4-FFF2-40B4-BE49-F238E27FC236}">
                <a16:creationId xmlns:a16="http://schemas.microsoft.com/office/drawing/2014/main" id="{CECEA0D6-A5C5-47E5-2558-2A3255E6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0A938D-0C77-4E0D-9979-D15A26BE9824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it-IT" sz="1400"/>
          </a:p>
        </p:txBody>
      </p:sp>
      <p:pic>
        <p:nvPicPr>
          <p:cNvPr id="17415" name="Picture 7" descr="C:\Users\MATTEO~1\AppData\Local\Temp\vmware-Matteo Fischetti\VMwareDnD\33e552d1\Schermata 2015-12-29 alle 08.48.54.png">
            <a:extLst>
              <a:ext uri="{FF2B5EF4-FFF2-40B4-BE49-F238E27FC236}">
                <a16:creationId xmlns:a16="http://schemas.microsoft.com/office/drawing/2014/main" id="{08023E21-94E6-D0B0-8EBE-870BC55C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97718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TTEO~1\AppData\Local\Temp\vmware-Matteo Fischetti\VMwareDnD\345111ea\Schermata 2016-01-06 alle 15.34.21.png">
            <a:extLst>
              <a:ext uri="{FF2B5EF4-FFF2-40B4-BE49-F238E27FC236}">
                <a16:creationId xmlns:a16="http://schemas.microsoft.com/office/drawing/2014/main" id="{E23F3E15-170D-9D61-417D-12964A01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504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B2B9A5AA-F10B-7E74-3135-638E05CD4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IC separation issues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4664B-B07A-9617-6ED4-38E76E9636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85225" cy="5145088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IC separation can be </a:t>
            </a:r>
            <a:r>
              <a:rPr lang="en-US" altLang="it-IT" dirty="0" err="1">
                <a:ea typeface="ＭＳ Ｐゴシック" panose="020B0600070205080204" pitchFamily="34" charset="-128"/>
              </a:rPr>
              <a:t>probematic</a:t>
            </a:r>
            <a:r>
              <a:rPr lang="en-US" altLang="it-IT" dirty="0">
                <a:ea typeface="ＭＳ Ｐゴシック" panose="020B0600070205080204" pitchFamily="34" charset="-128"/>
              </a:rPr>
              <a:t>, as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we </a:t>
            </a:r>
            <a:r>
              <a:rPr lang="en-US" altLang="it-IT" dirty="0">
                <a:ea typeface="ＭＳ Ｐゴシック" panose="020B0600070205080204" pitchFamily="34" charset="-128"/>
              </a:rPr>
              <a:t>need to read the cone rays from the LP tableau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numerical accuracy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can be a big issue here!</a:t>
            </a:r>
          </a:p>
          <a:p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For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MILP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s, ICs like Gomory cuts are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not mandatory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(so we can skip their generation in case of numerical problems), but for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MIBLP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 they are more instrumental </a:t>
            </a:r>
            <a:r>
              <a:rPr lang="en-US" altLang="it-IT" b="1" dirty="0">
                <a:solidFill>
                  <a:srgbClr val="0070C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#SeparateOrPerish</a:t>
            </a:r>
          </a:p>
          <a:p>
            <a:endParaRPr lang="en-US" altLang="it-IT" b="1" dirty="0">
              <a:solidFill>
                <a:srgbClr val="0070C0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Notation change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: let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                                         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		                       be the LP relaxation at a given node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					 be the bilevel-free set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                                 be the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disjunction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to be satisfied by all </a:t>
            </a:r>
            <a:r>
              <a:rPr lang="en-US" altLang="it-IT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feas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. </a:t>
            </a:r>
            <a:r>
              <a:rPr lang="en-US" altLang="it-IT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sol.s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</a:p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93A2D0-3FA0-0980-33C1-5AE15C56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2533" name="Segnaposto numero diapositiva 4">
            <a:extLst>
              <a:ext uri="{FF2B5EF4-FFF2-40B4-BE49-F238E27FC236}">
                <a16:creationId xmlns:a16="http://schemas.microsoft.com/office/drawing/2014/main" id="{EEE747A3-9F40-0033-20F9-2C3D4154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85691-6873-4B51-9F62-8A4AB3042130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it-IT" sz="1400"/>
          </a:p>
        </p:txBody>
      </p:sp>
      <p:pic>
        <p:nvPicPr>
          <p:cNvPr id="27651" name="Picture 3" descr="C:\Users\MATTEO~1\AppData\Local\Temp\vmware-Matteo Fischetti\VMwareDnD\abe2adbb\Schermata 2017-01-14 alle 16.40.36.png">
            <a:extLst>
              <a:ext uri="{FF2B5EF4-FFF2-40B4-BE49-F238E27FC236}">
                <a16:creationId xmlns:a16="http://schemas.microsoft.com/office/drawing/2014/main" id="{0990BF2E-C0CB-08FA-78B0-5DC84719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84788"/>
            <a:ext cx="1892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MATTEO~1\AppData\Local\Temp\vmware-Matteo Fischetti\VMwareDnD\abe2adbb\Schermata 2017-01-14 alle 16.40.32.png">
            <a:extLst>
              <a:ext uri="{FF2B5EF4-FFF2-40B4-BE49-F238E27FC236}">
                <a16:creationId xmlns:a16="http://schemas.microsoft.com/office/drawing/2014/main" id="{1BDBA714-4CA4-3353-CCBC-D6F6261B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397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:\Users\MATTEO~1\AppData\Local\Temp\vmware-Matteo Fischetti\VMwareDnD\abebada1\Schermata 2017-01-14 alle 16.44.24.png">
            <a:extLst>
              <a:ext uri="{FF2B5EF4-FFF2-40B4-BE49-F238E27FC236}">
                <a16:creationId xmlns:a16="http://schemas.microsoft.com/office/drawing/2014/main" id="{3140D99F-5FAE-128A-CE27-24D7F4CE3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771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C:\Users\MATTEO~1\AppData\Local\Temp\vmware-Matteo Fischetti\VMwareDnD\ab6aaca2\Schermata 2017-01-14 alle 16.45.15.png">
            <a:extLst>
              <a:ext uri="{FF2B5EF4-FFF2-40B4-BE49-F238E27FC236}">
                <a16:creationId xmlns:a16="http://schemas.microsoft.com/office/drawing/2014/main" id="{7E880916-8639-F131-283D-E88CFB34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0"/>
            <a:ext cx="172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E2386A8F-8F12-2167-3567-0FF5D64F1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Bilevel Optimization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075" name="Segnaposto contenuto 2">
            <a:extLst>
              <a:ext uri="{FF2B5EF4-FFF2-40B4-BE49-F238E27FC236}">
                <a16:creationId xmlns:a16="http://schemas.microsoft.com/office/drawing/2014/main" id="{DFAA25BD-70F5-9409-16C2-6A1EDD6156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507412" cy="507365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general </a:t>
            </a:r>
            <a:r>
              <a:rPr lang="en-US" altLang="it-IT" b="1">
                <a:solidFill>
                  <a:schemeClr val="accent2"/>
                </a:solidFill>
                <a:ea typeface="ＭＳ Ｐゴシック" panose="020B0600070205080204" pitchFamily="34" charset="-128"/>
              </a:rPr>
              <a:t>Bilevel Optimization Problem </a:t>
            </a:r>
            <a:r>
              <a:rPr lang="en-US" altLang="it-IT">
                <a:ea typeface="ＭＳ Ｐゴシック" panose="020B0600070205080204" pitchFamily="34" charset="-128"/>
              </a:rPr>
              <a:t>(optimistic version) reads: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where </a:t>
            </a:r>
            <a:r>
              <a:rPr lang="en-US" altLang="it-IT" i="1">
                <a:ea typeface="ＭＳ Ｐゴシック" panose="020B0600070205080204" pitchFamily="34" charset="-128"/>
              </a:rPr>
              <a:t>x</a:t>
            </a:r>
            <a:r>
              <a:rPr lang="en-US" altLang="it-IT">
                <a:ea typeface="ＭＳ Ｐゴシック" panose="020B0600070205080204" pitchFamily="34" charset="-128"/>
              </a:rPr>
              <a:t> var.s only are controlled by the </a:t>
            </a:r>
            <a:r>
              <a:rPr lang="en-US" altLang="it-IT" b="1">
                <a:ea typeface="ＭＳ Ｐゴシック" panose="020B0600070205080204" pitchFamily="34" charset="-128"/>
              </a:rPr>
              <a:t>leader</a:t>
            </a:r>
            <a:r>
              <a:rPr lang="en-US" altLang="it-IT">
                <a:ea typeface="ＭＳ Ｐゴシック" panose="020B0600070205080204" pitchFamily="34" charset="-128"/>
              </a:rPr>
              <a:t>, while </a:t>
            </a:r>
            <a:r>
              <a:rPr lang="en-US" altLang="it-IT" i="1">
                <a:ea typeface="ＭＳ Ｐゴシック" panose="020B0600070205080204" pitchFamily="34" charset="-128"/>
              </a:rPr>
              <a:t>y</a:t>
            </a:r>
            <a:r>
              <a:rPr lang="en-US" altLang="it-IT">
                <a:ea typeface="ＭＳ Ｐゴシック" panose="020B0600070205080204" pitchFamily="34" charset="-128"/>
              </a:rPr>
              <a:t> var.s are computed by another player (the </a:t>
            </a:r>
            <a:r>
              <a:rPr lang="en-US" altLang="it-IT" b="1">
                <a:ea typeface="ＭＳ Ｐゴシック" panose="020B0600070205080204" pitchFamily="34" charset="-128"/>
              </a:rPr>
              <a:t>follower</a:t>
            </a:r>
            <a:r>
              <a:rPr lang="en-US" altLang="it-IT">
                <a:ea typeface="ＭＳ Ｐゴシック" panose="020B0600070205080204" pitchFamily="34" charset="-128"/>
              </a:rPr>
              <a:t>) solving a different problem.</a:t>
            </a:r>
          </a:p>
          <a:p>
            <a:pPr>
              <a:buFontTx/>
              <a:buNone/>
            </a:pPr>
            <a:endParaRPr lang="en-US" altLang="it-IT" u="sng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A very very hard problem even in a </a:t>
            </a:r>
            <a:r>
              <a:rPr lang="en-US" altLang="it-IT" b="1">
                <a:ea typeface="ＭＳ Ｐゴシック" panose="020B0600070205080204" pitchFamily="34" charset="-128"/>
              </a:rPr>
              <a:t>convex setting with continuous var.s</a:t>
            </a:r>
            <a:r>
              <a:rPr lang="en-US" altLang="it-IT">
                <a:ea typeface="ＭＳ Ｐゴシック" panose="020B0600070205080204" pitchFamily="34" charset="-128"/>
              </a:rPr>
              <a:t> only 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 b="1">
                <a:ea typeface="ＭＳ Ｐゴシック" panose="020B0600070205080204" pitchFamily="34" charset="-128"/>
              </a:rPr>
              <a:t>Convergent</a:t>
            </a:r>
            <a:r>
              <a:rPr lang="en-US" altLang="it-IT">
                <a:ea typeface="ＭＳ Ｐゴシック" panose="020B0600070205080204" pitchFamily="34" charset="-128"/>
              </a:rPr>
              <a:t> solution algorithms are problematic and typically require additional assumptions (binary/integer var.s or alike)</a:t>
            </a: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F313E3-95A6-9B29-9116-F9BDF7C9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37288"/>
            <a:ext cx="79930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4101" name="Segnaposto numero diapositiva 4">
            <a:extLst>
              <a:ext uri="{FF2B5EF4-FFF2-40B4-BE49-F238E27FC236}">
                <a16:creationId xmlns:a16="http://schemas.microsoft.com/office/drawing/2014/main" id="{E8084EB6-EE40-DBF7-CF5B-8887A9BC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B96E80-E655-4E92-9275-6B59F36C0FFE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it-IT" sz="1400"/>
          </a:p>
        </p:txBody>
      </p:sp>
      <p:pic>
        <p:nvPicPr>
          <p:cNvPr id="3078" name="Picture 2" descr="C:\Users\MATTEO~1\AppData\Local\Temp\vmware-Matteo Fischetti\VMwareDnD\6413ebd9\Schermata 2015-12-27 alle 19.10.26.png">
            <a:extLst>
              <a:ext uri="{FF2B5EF4-FFF2-40B4-BE49-F238E27FC236}">
                <a16:creationId xmlns:a16="http://schemas.microsoft.com/office/drawing/2014/main" id="{79FF958F-5EE3-384F-3F9D-F8E7AE14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557338"/>
            <a:ext cx="5854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FB52CE0A-84AF-AB8F-EEEA-6BD9A6648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3225" cy="6334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Numerically safe ICs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DDC883-69A6-F71D-D1A8-ABF49A39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" y="6245225"/>
            <a:ext cx="7834313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24580" name="Segnaposto numero diapositiva 4">
            <a:extLst>
              <a:ext uri="{FF2B5EF4-FFF2-40B4-BE49-F238E27FC236}">
                <a16:creationId xmlns:a16="http://schemas.microsoft.com/office/drawing/2014/main" id="{49EE6822-949E-13EA-82F2-E077641C9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0911A3-6A67-4F59-B3DD-C9C722BED08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it-IT" sz="1400"/>
          </a:p>
        </p:txBody>
      </p:sp>
      <p:pic>
        <p:nvPicPr>
          <p:cNvPr id="21512" name="Picture 8" descr="C:\Users\MATTEO~1\AppData\Local\Temp\vmware-Matteo Fischetti\VMwareDnD\e5362528\Schermata 2017-08-31 alle 21.27.45.png">
            <a:extLst>
              <a:ext uri="{FF2B5EF4-FFF2-40B4-BE49-F238E27FC236}">
                <a16:creationId xmlns:a16="http://schemas.microsoft.com/office/drawing/2014/main" id="{9EE4A5ED-A016-FE21-6FC0-64B98EE8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71135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36DBAA-FBEF-091E-6E21-30D85E719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84978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dirty="0"/>
              <a:t>A </a:t>
            </a:r>
            <a:r>
              <a:rPr lang="en-US" altLang="it-IT" b="1" dirty="0"/>
              <a:t>single</a:t>
            </a:r>
            <a:r>
              <a:rPr lang="en-US" altLang="it-IT" dirty="0"/>
              <a:t> valid inequality can be obtained by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dirty="0"/>
              <a:t>taking, for each variable, the worst LHS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dirty="0"/>
              <a:t>coefficient (and RHS) in each disjunction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dirty="0"/>
              <a:t>To be applied to a</a:t>
            </a:r>
            <a:r>
              <a:rPr lang="en-US" altLang="it-IT" b="1" dirty="0"/>
              <a:t> reduced form </a:t>
            </a:r>
            <a:r>
              <a:rPr lang="en-US" altLang="it-IT" dirty="0"/>
              <a:t>of each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dirty="0"/>
              <a:t>disjunction where the coefficient of all basic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dirty="0"/>
              <a:t>variables is zero (kind of LP reduced costs)</a:t>
            </a:r>
            <a:endParaRPr lang="it-IT" altLang="it-IT" dirty="0"/>
          </a:p>
        </p:txBody>
      </p:sp>
      <p:pic>
        <p:nvPicPr>
          <p:cNvPr id="10" name="Picture 3" descr="C:\Users\MATTEO~1\AppData\Local\Temp\vmware-Matteo Fischetti\VMwareDnD\abe2adbb\Schermata 2017-01-14 alle 16.40.36.png">
            <a:extLst>
              <a:ext uri="{FF2B5EF4-FFF2-40B4-BE49-F238E27FC236}">
                <a16:creationId xmlns:a16="http://schemas.microsoft.com/office/drawing/2014/main" id="{0946D8A9-CA3A-2083-7E41-7C532971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7513"/>
            <a:ext cx="1549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:\Users\MATTEO~1\AppData\Local\Temp\vmware-Matteo Fischetti\VMwareDnD\39400a32\Schermata 2017-08-31 alle 21.42.33.png">
            <a:extLst>
              <a:ext uri="{FF2B5EF4-FFF2-40B4-BE49-F238E27FC236}">
                <a16:creationId xmlns:a16="http://schemas.microsoft.com/office/drawing/2014/main" id="{F93F8CD3-E592-8FA3-54B7-7BB9E5A9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90638"/>
            <a:ext cx="16573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:\Users\MATTEO~1\AppData\Local\Temp\vmware-Matteo Fischetti\VMwareDnD\39400a32\Schermata 2017-08-31 alle 21.42.39.png">
            <a:extLst>
              <a:ext uri="{FF2B5EF4-FFF2-40B4-BE49-F238E27FC236}">
                <a16:creationId xmlns:a16="http://schemas.microsoft.com/office/drawing/2014/main" id="{50B78E28-860E-F07A-1EED-5E17A331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317750"/>
            <a:ext cx="1409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536CE526-0ADE-ABDC-63E9-8C21834DC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3460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Conclusions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0483" name="Segnaposto contenuto 2">
            <a:extLst>
              <a:ext uri="{FF2B5EF4-FFF2-40B4-BE49-F238E27FC236}">
                <a16:creationId xmlns:a16="http://schemas.microsoft.com/office/drawing/2014/main" id="{63DDDB9F-89BD-2FAD-9729-F2264E333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360988"/>
          </a:xfrm>
        </p:spPr>
        <p:txBody>
          <a:bodyPr/>
          <a:lstStyle/>
          <a:p>
            <a:pPr>
              <a:defRPr/>
            </a:pPr>
            <a:r>
              <a:rPr lang="en-US" altLang="it-IT" sz="1800" dirty="0">
                <a:ea typeface="ＭＳ Ｐゴシック" panose="020B0600070205080204" pitchFamily="34" charset="-128"/>
              </a:rPr>
              <a:t>Mixed-Integer Bilevel Linear Programming is a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MILP</a:t>
            </a:r>
            <a:r>
              <a:rPr lang="en-US" altLang="it-IT" sz="1800" dirty="0">
                <a:ea typeface="ＭＳ Ｐゴシック" panose="020B0600070205080204" pitchFamily="34" charset="-128"/>
              </a:rPr>
              <a:t> plus additional 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constr.s</a:t>
            </a: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Intersection cuts </a:t>
            </a:r>
            <a:r>
              <a:rPr lang="en-US" altLang="it-IT" sz="1800" dirty="0">
                <a:ea typeface="ＭＳ Ｐゴシック" panose="020B0600070205080204" pitchFamily="34" charset="-128"/>
              </a:rPr>
              <a:t>can produce valuable information at the B&amp;B nodes</a:t>
            </a:r>
          </a:p>
          <a:p>
            <a:pPr>
              <a:defRPr/>
            </a:pPr>
            <a:r>
              <a:rPr lang="en-US" altLang="it-IT" sz="1800" dirty="0">
                <a:ea typeface="ＭＳ Ｐゴシック" panose="020B0600070205080204" pitchFamily="34" charset="-128"/>
              </a:rPr>
              <a:t>Sound MIBLP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heuristics</a:t>
            </a:r>
            <a:r>
              <a:rPr lang="en-US" altLang="it-IT" sz="1800" dirty="0">
                <a:ea typeface="ＭＳ Ｐゴシック" panose="020B0600070205080204" pitchFamily="34" charset="-128"/>
              </a:rPr>
              <a:t>,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preprocessing</a:t>
            </a:r>
            <a:r>
              <a:rPr lang="en-US" altLang="it-IT" sz="1800" dirty="0">
                <a:ea typeface="ＭＳ Ｐゴシック" panose="020B0600070205080204" pitchFamily="34" charset="-128"/>
              </a:rPr>
              <a:t> etc. (not discussed here) available</a:t>
            </a:r>
          </a:p>
          <a:p>
            <a:pPr>
              <a:defRPr/>
            </a:pPr>
            <a:r>
              <a:rPr lang="en-US" altLang="it-IT" sz="1800" dirty="0">
                <a:ea typeface="ＭＳ Ｐゴシック" panose="020B0600070205080204" pitchFamily="34" charset="-128"/>
              </a:rPr>
              <a:t>Many instances from the literature can be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solved in a satisfactory way</a:t>
            </a:r>
          </a:p>
          <a:p>
            <a:pPr>
              <a:defRPr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Binary </a:t>
            </a:r>
            <a:r>
              <a:rPr lang="en-US" altLang="it-IT" sz="1800" dirty="0">
                <a:ea typeface="ＭＳ Ｐゴシック" panose="020B0600070205080204" pitchFamily="34" charset="-128"/>
              </a:rPr>
              <a:t>code available (ask Markus Sinnl for a free license)</a:t>
            </a:r>
            <a:endParaRPr lang="en-US" altLang="it-IT" sz="1800" b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Slides</a:t>
            </a:r>
            <a:r>
              <a:rPr lang="en-US" altLang="it-IT" sz="1800" dirty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>
                <a:ea typeface="ＭＳ Ｐゴシック" panose="020B0600070205080204" pitchFamily="34" charset="-128"/>
                <a:hlinkClick r:id="rId2"/>
              </a:rPr>
              <a:t>http://www.dei.unipd.it/~fisch/papers/slides/</a:t>
            </a: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r>
              <a:rPr lang="en-US" altLang="it-IT" sz="1800" b="1" dirty="0">
                <a:ea typeface="ＭＳ Ｐゴシック" panose="020B0600070205080204" pitchFamily="34" charset="-128"/>
              </a:rPr>
              <a:t>Reference papers:</a:t>
            </a:r>
          </a:p>
          <a:p>
            <a:pPr>
              <a:buFontTx/>
              <a:buNone/>
              <a:defRPr/>
            </a:pPr>
            <a:r>
              <a:rPr lang="it-IT" altLang="it-IT" sz="1600" dirty="0">
                <a:ea typeface="ＭＳ Ｐゴシック" panose="020B0600070205080204" pitchFamily="34" charset="-128"/>
              </a:rPr>
              <a:t>	</a:t>
            </a:r>
            <a:r>
              <a:rPr lang="en-US" altLang="it-IT" sz="1600" dirty="0">
                <a:ea typeface="ＭＳ Ｐゴシック" panose="020B0600070205080204" pitchFamily="34" charset="-128"/>
              </a:rPr>
              <a:t>M. Fischetti, I. Ljubic, M. Monaci, M. Sinnl, "Intersection cuts for bilevel optimization", in Integer Programming and Combinatorial Optimization: 18th International Conference, IPCO 2016 Proceedings, 77-88, </a:t>
            </a:r>
            <a:r>
              <a:rPr lang="en-US" altLang="it-IT" sz="1600" i="1" dirty="0">
                <a:ea typeface="ＭＳ Ｐゴシック" panose="020B0600070205080204" pitchFamily="34" charset="-128"/>
              </a:rPr>
              <a:t>Mathematical Programming</a:t>
            </a:r>
            <a:r>
              <a:rPr lang="en-US" altLang="it-IT" sz="1600" dirty="0">
                <a:ea typeface="ＭＳ Ｐゴシック" panose="020B0600070205080204" pitchFamily="34" charset="-128"/>
              </a:rPr>
              <a:t> </a:t>
            </a:r>
            <a:r>
              <a:rPr lang="it-IT" sz="1600" dirty="0">
                <a:ea typeface="ＭＳ Ｐゴシック" panose="020B0600070205080204" pitchFamily="34" charset="-128"/>
              </a:rPr>
              <a:t>172(1), 77-103, 2018</a:t>
            </a:r>
            <a:endParaRPr lang="en-US" altLang="it-IT" sz="16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en-US" altLang="it-IT" sz="1600" b="1" i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r>
              <a:rPr lang="en-US" altLang="it-IT" sz="1600" dirty="0">
                <a:ea typeface="ＭＳ Ｐゴシック" panose="020B0600070205080204" pitchFamily="34" charset="-128"/>
              </a:rPr>
              <a:t>	M. Fischetti, I. Ljubic, M. Monaci, M. Sinnl, "A new general-purpose algorithm for mixed-integer bilevel linear program", </a:t>
            </a:r>
            <a:r>
              <a:rPr lang="en-US" altLang="it-IT" sz="1600" i="1" dirty="0">
                <a:ea typeface="ＭＳ Ｐゴシック" panose="020B0600070205080204" pitchFamily="34" charset="-128"/>
              </a:rPr>
              <a:t>Operations Research</a:t>
            </a:r>
            <a:r>
              <a:rPr lang="en-US" altLang="it-IT" sz="1600" dirty="0">
                <a:ea typeface="ＭＳ Ｐゴシック" panose="020B0600070205080204" pitchFamily="34" charset="-128"/>
              </a:rPr>
              <a:t> </a:t>
            </a:r>
            <a:r>
              <a:rPr lang="it-IT" sz="1600" dirty="0">
                <a:ea typeface="ＭＳ Ｐゴシック" panose="020B0600070205080204" pitchFamily="34" charset="-128"/>
              </a:rPr>
              <a:t>63 (7), 2146-2162, 2017.</a:t>
            </a:r>
            <a:endParaRPr lang="en-US" altLang="it-IT" sz="16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en-US" altLang="it-IT" sz="16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US" altLang="it-IT" sz="1600" dirty="0">
                <a:ea typeface="ＭＳ Ｐゴシック" panose="020B0600070205080204" pitchFamily="34" charset="-128"/>
              </a:rPr>
              <a:t>     M. Fischetti, I. Ljubic, M. Monaci, M. Sinnl, "Interdiction Games and Monotonicity", </a:t>
            </a:r>
            <a:endParaRPr lang="it-IT" altLang="it-IT" sz="1600" i="1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it-IT" sz="1600" i="1" dirty="0">
                <a:ea typeface="ＭＳ Ｐゴシック" panose="020B0600070205080204" pitchFamily="34" charset="-128"/>
              </a:rPr>
              <a:t>     INFORMS Journal on Computing </a:t>
            </a:r>
            <a:r>
              <a:rPr lang="it-IT" sz="1600" dirty="0">
                <a:ea typeface="ＭＳ Ｐゴシック" panose="020B0600070205080204" pitchFamily="34" charset="-128"/>
              </a:rPr>
              <a:t>31(2), 390-410, 2019.</a:t>
            </a:r>
          </a:p>
          <a:p>
            <a:pPr marL="0" indent="0">
              <a:buNone/>
              <a:defRPr/>
            </a:pPr>
            <a:r>
              <a:rPr lang="it-IT" sz="1600" dirty="0">
                <a:ea typeface="ＭＳ Ｐゴシック" panose="020B0600070205080204" pitchFamily="34" charset="-128"/>
              </a:rPr>
              <a:t> </a:t>
            </a:r>
          </a:p>
          <a:p>
            <a:pPr>
              <a:buFontTx/>
              <a:buNone/>
              <a:defRPr/>
            </a:pPr>
            <a:endParaRPr lang="en-US" altLang="it-IT" sz="16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B22F99-F618-B9E8-2FE6-6153E867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Verolog</a:t>
            </a:r>
            <a:r>
              <a:rPr lang="en-US" dirty="0"/>
              <a:t>, June 13, 2025, Trento</a:t>
            </a:r>
          </a:p>
        </p:txBody>
      </p:sp>
      <p:sp>
        <p:nvSpPr>
          <p:cNvPr id="24581" name="Segnaposto numero diapositiva 4">
            <a:extLst>
              <a:ext uri="{FF2B5EF4-FFF2-40B4-BE49-F238E27FC236}">
                <a16:creationId xmlns:a16="http://schemas.microsoft.com/office/drawing/2014/main" id="{8BCDD9E4-4C86-61CD-603F-546FD8CE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DC7B6E-B828-4413-85D8-50664E4574AB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A7C97679-62AC-6AD9-B1B5-2908D5E5B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Example: 0-1 ILP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CAC744-E532-97F4-F658-6297B6E71C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generic 0-1 ILP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can be reformulated as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the following </a:t>
            </a:r>
            <a:r>
              <a:rPr lang="en-US" altLang="it-IT" b="1">
                <a:ea typeface="ＭＳ Ｐゴシック" panose="020B0600070205080204" pitchFamily="34" charset="-128"/>
              </a:rPr>
              <a:t>linear &amp; </a:t>
            </a:r>
          </a:p>
          <a:p>
            <a:pPr>
              <a:buFontTx/>
              <a:buNone/>
            </a:pPr>
            <a:r>
              <a:rPr lang="en-US" altLang="it-IT" b="1">
                <a:ea typeface="ＭＳ Ｐゴシック" panose="020B0600070205080204" pitchFamily="34" charset="-128"/>
              </a:rPr>
              <a:t>	continuos bilevel problem</a:t>
            </a:r>
          </a:p>
          <a:p>
            <a:pPr>
              <a:buFontTx/>
              <a:buNone/>
            </a:pPr>
            <a:endParaRPr lang="en-US" altLang="it-IT" b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b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Note that y is fixed to 0 but it cannot be removed from the model!</a:t>
            </a: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BFD34C-60C3-399A-6880-44E51795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930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5125" name="Segnaposto numero diapositiva 4">
            <a:extLst>
              <a:ext uri="{FF2B5EF4-FFF2-40B4-BE49-F238E27FC236}">
                <a16:creationId xmlns:a16="http://schemas.microsoft.com/office/drawing/2014/main" id="{9440A172-3353-60A3-0CA1-D557F40D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91D5DB-B137-4BD0-9C92-01EE5688DFA5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it-IT" sz="1400"/>
          </a:p>
        </p:txBody>
      </p:sp>
      <p:pic>
        <p:nvPicPr>
          <p:cNvPr id="24578" name="Picture 2" descr="C:\Users\MATTEO~1\AppData\Local\Temp\vmware-Matteo Fischetti\VMwareDnD\b97fc7bc\Schermata 2016-01-07 alle 08.14.18.png">
            <a:extLst>
              <a:ext uri="{FF2B5EF4-FFF2-40B4-BE49-F238E27FC236}">
                <a16:creationId xmlns:a16="http://schemas.microsoft.com/office/drawing/2014/main" id="{2F74DCB3-A6AE-EDCF-B46E-D8AE0317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36613"/>
            <a:ext cx="2447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MATTEO~1\AppData\Local\Temp\vmware-Matteo Fischetti\VMwareDnD\b97fc7bc\Schermata 2016-01-07 alle 08.14.22.png">
            <a:extLst>
              <a:ext uri="{FF2B5EF4-FFF2-40B4-BE49-F238E27FC236}">
                <a16:creationId xmlns:a16="http://schemas.microsoft.com/office/drawing/2014/main" id="{41947238-AE2D-62D9-886A-A59B49FE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69850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CF41CE43-66EE-C007-1E6D-594ADBD49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4248150" cy="9937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Reformulation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099" name="Segnaposto contenuto 2">
            <a:extLst>
              <a:ext uri="{FF2B5EF4-FFF2-40B4-BE49-F238E27FC236}">
                <a16:creationId xmlns:a16="http://schemas.microsoft.com/office/drawing/2014/main" id="{CA47B76E-BB92-AA50-BCE5-595833ACBF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By defining the </a:t>
            </a:r>
            <a:r>
              <a:rPr lang="en-US" altLang="it-IT" b="1">
                <a:ea typeface="ＭＳ Ｐゴシック" panose="020B0600070205080204" pitchFamily="34" charset="-128"/>
              </a:rPr>
              <a:t>value function</a:t>
            </a:r>
          </a:p>
          <a:p>
            <a:endParaRPr lang="en-US" altLang="it-IT" b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b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the problem can be restated as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Dropping the nonconvex condition                         one gets the so-called </a:t>
            </a:r>
            <a:r>
              <a:rPr lang="en-US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High Point Relaxation </a:t>
            </a:r>
            <a:r>
              <a:rPr lang="en-US" altLang="it-IT">
                <a:ea typeface="ＭＳ Ｐゴシック" panose="020B0600070205080204" pitchFamily="34" charset="-128"/>
              </a:rPr>
              <a:t>(HPR)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8D16C7-146C-347A-8BF9-04A281B4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93063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6149" name="Segnaposto numero diapositiva 4">
            <a:extLst>
              <a:ext uri="{FF2B5EF4-FFF2-40B4-BE49-F238E27FC236}">
                <a16:creationId xmlns:a16="http://schemas.microsoft.com/office/drawing/2014/main" id="{DD37AC93-1D7B-09D5-FEEB-D27DEC48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69D25-B8AD-4333-8B72-E43C734187C3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it-IT" sz="1400"/>
          </a:p>
        </p:txBody>
      </p:sp>
      <p:pic>
        <p:nvPicPr>
          <p:cNvPr id="4102" name="Picture 2" descr="C:\Users\MATTEO~1\AppData\Local\Temp\vmware-Matteo Fischetti\VMwareDnD\b8eec5f2\Schermata 2015-12-27 alle 19.16.40.png">
            <a:extLst>
              <a:ext uri="{FF2B5EF4-FFF2-40B4-BE49-F238E27FC236}">
                <a16:creationId xmlns:a16="http://schemas.microsoft.com/office/drawing/2014/main" id="{F86163A5-1FA6-AD1A-549C-FBC4C7C3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828800"/>
            <a:ext cx="44815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MATTEO~1\AppData\Local\Temp\vmware-Matteo Fischetti\VMwareDnD\aa6df21e\Schermata 2015-12-27 alle 19.17.33.png">
            <a:extLst>
              <a:ext uri="{FF2B5EF4-FFF2-40B4-BE49-F238E27FC236}">
                <a16:creationId xmlns:a16="http://schemas.microsoft.com/office/drawing/2014/main" id="{EF50FF3B-2AEE-2271-2BCA-F0D93081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852738"/>
            <a:ext cx="29749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 descr="C:\Users\MATTEO~1\AppData\Local\Temp\vmware-Matteo Fischetti\VMwareDnD\ba6dc2ff\Schermata 2015-12-27 alle 19.20.33.png">
            <a:extLst>
              <a:ext uri="{FF2B5EF4-FFF2-40B4-BE49-F238E27FC236}">
                <a16:creationId xmlns:a16="http://schemas.microsoft.com/office/drawing/2014/main" id="{4E5B7014-D532-C3F5-0FAA-911061EC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15843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C:\Users\MATTEO~1\AppData\Local\Temp\vmware-Matteo Fischetti\VMwareDnD\a8eef51e\Schermata 2015-12-27 alle 19.10.26.png">
            <a:extLst>
              <a:ext uri="{FF2B5EF4-FFF2-40B4-BE49-F238E27FC236}">
                <a16:creationId xmlns:a16="http://schemas.microsoft.com/office/drawing/2014/main" id="{ED191DAD-8863-CE05-3940-738C1500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875">
            <a:off x="4119563" y="454025"/>
            <a:ext cx="49657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385A3E31-227F-FFD5-51CD-EB4A8BEC6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928100" cy="5619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Mixed-Integer Bilevel Linear Problems 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5123" name="Segnaposto contenuto 2">
            <a:extLst>
              <a:ext uri="{FF2B5EF4-FFF2-40B4-BE49-F238E27FC236}">
                <a16:creationId xmlns:a16="http://schemas.microsoft.com/office/drawing/2014/main" id="{BB29E8D5-6295-2511-9B1E-6F70A7F34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145088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We will focus the </a:t>
            </a:r>
            <a:r>
              <a:rPr lang="en-US" altLang="it-IT" b="1" dirty="0">
                <a:ea typeface="ＭＳ Ｐゴシック" panose="020B0600070205080204" pitchFamily="34" charset="-128"/>
              </a:rPr>
              <a:t>Mixed-Integer Bilevel Linear </a:t>
            </a:r>
            <a:r>
              <a:rPr lang="en-US" altLang="it-IT" dirty="0">
                <a:ea typeface="ＭＳ Ｐゴシック" panose="020B0600070205080204" pitchFamily="34" charset="-128"/>
              </a:rPr>
              <a:t>case (MIBLP)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where</a:t>
            </a:r>
            <a:r>
              <a:rPr lang="en-US" altLang="it-IT" i="1" dirty="0">
                <a:ea typeface="ＭＳ Ｐゴシック" panose="020B0600070205080204" pitchFamily="34" charset="-128"/>
              </a:rPr>
              <a:t> F, G, f </a:t>
            </a:r>
            <a:r>
              <a:rPr lang="en-US" altLang="it-IT" dirty="0">
                <a:ea typeface="ＭＳ Ｐゴシック" panose="020B0600070205080204" pitchFamily="34" charset="-128"/>
              </a:rPr>
              <a:t>and </a:t>
            </a:r>
            <a:r>
              <a:rPr lang="en-US" altLang="it-IT" i="1" dirty="0">
                <a:ea typeface="ＭＳ Ｐゴシック" panose="020B0600070205080204" pitchFamily="34" charset="-128"/>
              </a:rPr>
              <a:t>g</a:t>
            </a:r>
            <a:r>
              <a:rPr lang="en-US" altLang="it-IT" dirty="0">
                <a:ea typeface="ＭＳ Ｐゴシック" panose="020B0600070205080204" pitchFamily="34" charset="-128"/>
              </a:rPr>
              <a:t> are </a:t>
            </a:r>
            <a:r>
              <a:rPr lang="en-US" altLang="it-IT" b="1" dirty="0">
                <a:ea typeface="ＭＳ Ｐゴシック" panose="020B0600070205080204" pitchFamily="34" charset="-128"/>
              </a:rPr>
              <a:t>linear </a:t>
            </a:r>
            <a:r>
              <a:rPr lang="en-US" altLang="it-IT" dirty="0">
                <a:ea typeface="ＭＳ Ｐゴシック" panose="020B0600070205080204" pitchFamily="34" charset="-128"/>
              </a:rPr>
              <a:t>(actually, affine) </a:t>
            </a:r>
            <a:r>
              <a:rPr lang="en-US" altLang="it-IT" b="1" dirty="0">
                <a:ea typeface="ＭＳ Ｐゴシック" panose="020B0600070205080204" pitchFamily="34" charset="-128"/>
              </a:rPr>
              <a:t>functions</a:t>
            </a:r>
          </a:p>
          <a:p>
            <a:pPr>
              <a:buFontTx/>
              <a:buNone/>
            </a:pPr>
            <a:endParaRPr lang="en-US" altLang="it-IT" b="1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Note that                          is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nonconvex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even when all y </a:t>
            </a:r>
            <a:r>
              <a:rPr lang="en-US" altLang="it-IT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var.s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are continuous</a:t>
            </a:r>
          </a:p>
          <a:p>
            <a:pPr>
              <a:buFontTx/>
              <a:buNone/>
            </a:pPr>
            <a:endParaRPr lang="en-US" altLang="it-IT" b="1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38A4D8-554E-220E-2558-A7A10BC1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8135938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7173" name="Segnaposto numero diapositiva 4">
            <a:extLst>
              <a:ext uri="{FF2B5EF4-FFF2-40B4-BE49-F238E27FC236}">
                <a16:creationId xmlns:a16="http://schemas.microsoft.com/office/drawing/2014/main" id="{EDDA2D84-95D3-5536-B705-8FE775A9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623E0F-678A-4652-BCEA-6B7AE7CF167E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it-IT" sz="1400"/>
          </a:p>
        </p:txBody>
      </p:sp>
      <p:pic>
        <p:nvPicPr>
          <p:cNvPr id="5126" name="Picture 2" descr="C:\Users\MATTEO~1\AppData\Local\Temp\vmware-Matteo Fischetti\VMwareDnD\a86cf4b9\Schermata 2015-12-27 alle 19.26.45.png">
            <a:extLst>
              <a:ext uri="{FF2B5EF4-FFF2-40B4-BE49-F238E27FC236}">
                <a16:creationId xmlns:a16="http://schemas.microsoft.com/office/drawing/2014/main" id="{1E7DEC73-0395-AAB9-E135-E812C2EF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4559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Users\MATTEO~1\AppData\Local\Temp\vmware-Matteo Fischetti\VMwareDnD\2bee70b4\Schermata 2015-12-27 alle 19.20.33.png">
            <a:extLst>
              <a:ext uri="{FF2B5EF4-FFF2-40B4-BE49-F238E27FC236}">
                <a16:creationId xmlns:a16="http://schemas.microsoft.com/office/drawing/2014/main" id="{8A0C28C3-C955-F804-A73C-83601D6C8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00588"/>
            <a:ext cx="172878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264AF35A-2D9C-0745-D639-25D10ED80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MIBLP statement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A0BA19FA-0EB0-FDFF-AB9A-B91AFC827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standard LP notation, our MIBLP reads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where for a given </a:t>
            </a:r>
            <a:r>
              <a:rPr lang="en-US" altLang="it-IT" i="1">
                <a:ea typeface="ＭＳ Ｐゴシック" panose="020B0600070205080204" pitchFamily="34" charset="-128"/>
              </a:rPr>
              <a:t>x = x*</a:t>
            </a:r>
            <a:r>
              <a:rPr lang="en-US" altLang="it-IT">
                <a:ea typeface="ＭＳ Ｐゴシック" panose="020B0600070205080204" pitchFamily="34" charset="-128"/>
              </a:rPr>
              <a:t> one computes the value function by solving the following MILP: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BDE4A0-65AB-38AE-E5D5-4D7C4D21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237288"/>
            <a:ext cx="7993062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8197" name="Segnaposto numero diapositiva 4">
            <a:extLst>
              <a:ext uri="{FF2B5EF4-FFF2-40B4-BE49-F238E27FC236}">
                <a16:creationId xmlns:a16="http://schemas.microsoft.com/office/drawing/2014/main" id="{347B3C7C-CCB8-44F5-D413-5F4069E9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EA78B-6E1E-425E-AC04-1A8C01DDFA2F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it-IT" sz="1400"/>
          </a:p>
        </p:txBody>
      </p:sp>
      <p:pic>
        <p:nvPicPr>
          <p:cNvPr id="7174" name="Picture 2" descr="C:\Users\MATTEO~1\AppData\Local\Temp\vmware-Matteo Fischetti\VMwareDnD\386859e2\Schermata 2017-01-14 alle 16.03.53.png">
            <a:extLst>
              <a:ext uri="{FF2B5EF4-FFF2-40B4-BE49-F238E27FC236}">
                <a16:creationId xmlns:a16="http://schemas.microsoft.com/office/drawing/2014/main" id="{D895C3B9-3194-65DA-A42C-408ACB51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700213"/>
            <a:ext cx="3619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Users\MATTEO~1\AppData\Local\Temp\vmware-Matteo Fischetti\VMwareDnD\386259fc\Schermata 2017-01-14 alle 16.04.02.png">
            <a:extLst>
              <a:ext uri="{FF2B5EF4-FFF2-40B4-BE49-F238E27FC236}">
                <a16:creationId xmlns:a16="http://schemas.microsoft.com/office/drawing/2014/main" id="{9E57EC8F-97EA-DC87-029E-7D146116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5300663"/>
            <a:ext cx="79676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6C4C7AA4-3878-55DD-98F8-8008D14EF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8195" name="Segnaposto contenuto 2">
            <a:extLst>
              <a:ext uri="{FF2B5EF4-FFF2-40B4-BE49-F238E27FC236}">
                <a16:creationId xmlns:a16="http://schemas.microsoft.com/office/drawing/2014/main" id="{4394C4F0-0F5F-9ABF-3287-8B3D95EB1C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notorious example from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where </a:t>
            </a:r>
            <a:r>
              <a:rPr lang="en-US" altLang="it-IT" i="1">
                <a:ea typeface="ＭＳ Ｐゴシック" panose="020B0600070205080204" pitchFamily="34" charset="-128"/>
              </a:rPr>
              <a:t>f(x,y) = y</a:t>
            </a:r>
          </a:p>
          <a:p>
            <a:pPr>
              <a:buFontTx/>
              <a:buNone/>
            </a:pPr>
            <a:r>
              <a:rPr lang="en-US" altLang="it-IT" i="1">
                <a:ea typeface="ＭＳ Ｐゴシック" panose="020B0600070205080204" pitchFamily="34" charset="-128"/>
              </a:rPr>
              <a:t>	</a:t>
            </a:r>
            <a:r>
              <a:rPr lang="en-US" altLang="it-IT" b="1">
                <a:ea typeface="ＭＳ Ｐゴシック" panose="020B0600070205080204" pitchFamily="34" charset="-128"/>
              </a:rPr>
              <a:t>x</a:t>
            </a:r>
            <a:r>
              <a:rPr lang="en-US" altLang="it-IT" i="1">
                <a:ea typeface="ＭＳ Ｐゴシック" panose="020B0600070205080204" pitchFamily="34" charset="-128"/>
              </a:rPr>
              <a:t>        </a:t>
            </a:r>
            <a:r>
              <a:rPr lang="en-US" altLang="it-IT">
                <a:ea typeface="ＭＳ Ｐゴシック" panose="020B0600070205080204" pitchFamily="34" charset="-128"/>
              </a:rPr>
              <a:t>points of HPR relax.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  <a:r>
              <a:rPr lang="en-US" altLang="it-IT" u="sng">
                <a:ea typeface="ＭＳ Ｐゴシック" panose="020B0600070205080204" pitchFamily="34" charset="-128"/>
              </a:rPr>
              <a:t>        </a:t>
            </a:r>
            <a:r>
              <a:rPr lang="en-US" altLang="it-IT">
                <a:ea typeface="ＭＳ Ｐゴシック" panose="020B0600070205080204" pitchFamily="34" charset="-128"/>
              </a:rPr>
              <a:t>  LP relax. of HPR </a:t>
            </a: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2EE982-57A2-9B57-341A-BDF1119F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245225"/>
            <a:ext cx="8064500" cy="476250"/>
          </a:xfrm>
        </p:spPr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  <a:endParaRPr lang="en-US" dirty="0"/>
          </a:p>
        </p:txBody>
      </p:sp>
      <p:sp>
        <p:nvSpPr>
          <p:cNvPr id="9221" name="Segnaposto numero diapositiva 4">
            <a:extLst>
              <a:ext uri="{FF2B5EF4-FFF2-40B4-BE49-F238E27FC236}">
                <a16:creationId xmlns:a16="http://schemas.microsoft.com/office/drawing/2014/main" id="{268914DE-A0A0-DFDC-A384-08C5F5F7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6DE289-8C65-48E9-9EAC-8FEE468BC14B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it-IT" sz="1400"/>
          </a:p>
        </p:txBody>
      </p:sp>
      <p:pic>
        <p:nvPicPr>
          <p:cNvPr id="8198" name="Picture 2" descr="C:\Users\MATTEO~1\AppData\Local\Temp\vmware-Matteo Fischetti\VMwareDnD\ed1378c6\Schermata 2015-12-27 alle 20.30.09.png">
            <a:extLst>
              <a:ext uri="{FF2B5EF4-FFF2-40B4-BE49-F238E27FC236}">
                <a16:creationId xmlns:a16="http://schemas.microsoft.com/office/drawing/2014/main" id="{47A93462-3D03-68C4-7DD5-84ADC3DD6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848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C:\Users\MATTEO~1\AppData\Local\Temp\vmware-Matteo Fischetti\VMwareDnD\31ed5649\Schermata 2015-12-27 alle 20.45.23.png">
            <a:extLst>
              <a:ext uri="{FF2B5EF4-FFF2-40B4-BE49-F238E27FC236}">
                <a16:creationId xmlns:a16="http://schemas.microsoft.com/office/drawing/2014/main" id="{0FD907E1-E96C-0C62-BC39-A7D6F7FA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2363"/>
            <a:ext cx="43211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C:\usr\PAPER\slides\2016 Aussois [Bilevel]\Bilevel.png">
            <a:extLst>
              <a:ext uri="{FF2B5EF4-FFF2-40B4-BE49-F238E27FC236}">
                <a16:creationId xmlns:a16="http://schemas.microsoft.com/office/drawing/2014/main" id="{73907ABD-DEE6-84A8-8061-47B4EDC8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63763"/>
            <a:ext cx="46339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E1426095-B60A-142F-6151-EAF8535F7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 (cont.d)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2C2FCA-E5B2-15ED-A5E7-B4B6CE19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Verolog, June 13, 2025, Trento</a:t>
            </a:r>
          </a:p>
        </p:txBody>
      </p:sp>
      <p:sp>
        <p:nvSpPr>
          <p:cNvPr id="11268" name="Segnaposto numero diapositiva 4">
            <a:extLst>
              <a:ext uri="{FF2B5EF4-FFF2-40B4-BE49-F238E27FC236}">
                <a16:creationId xmlns:a16="http://schemas.microsoft.com/office/drawing/2014/main" id="{E9FED7E7-E970-3A48-FE1E-DC357D54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FE53F9-228A-4FB6-BD3D-3C4BE7A45218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it-IT" sz="1400"/>
          </a:p>
        </p:txBody>
      </p:sp>
      <p:pic>
        <p:nvPicPr>
          <p:cNvPr id="17410" name="Picture 2" descr="C:\Users\MATTEO~1\AppData\Local\Temp\vmware-Matteo Fischetti\VMwareDnD\f8b705d8\Schermata 2015-12-28 alle 11.46.06.png">
            <a:extLst>
              <a:ext uri="{FF2B5EF4-FFF2-40B4-BE49-F238E27FC236}">
                <a16:creationId xmlns:a16="http://schemas.microsoft.com/office/drawing/2014/main" id="{A65397B5-B0E3-3AB0-C6FA-01630EFBB6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592263"/>
            <a:ext cx="5380037" cy="3781425"/>
          </a:xfrm>
        </p:spPr>
      </p:pic>
      <p:pic>
        <p:nvPicPr>
          <p:cNvPr id="17411" name="Picture 3" descr="C:\Users\MATTEO~1\AppData\Local\Temp\vmware-Matteo Fischetti\VMwareDnD\7a3c82cf\Schermata 2015-12-28 alle 11.51.35.png">
            <a:extLst>
              <a:ext uri="{FF2B5EF4-FFF2-40B4-BE49-F238E27FC236}">
                <a16:creationId xmlns:a16="http://schemas.microsoft.com/office/drawing/2014/main" id="{5137491A-A9DB-F766-612C-8646A6BB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16125"/>
            <a:ext cx="3098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D90E1D-F5BE-63B4-AF86-AD618813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>
                <a:cs typeface="Arial" panose="020B0604020202020204" pitchFamily="34" charset="0"/>
              </a:rPr>
              <a:t>Value-function reformulation</a:t>
            </a:r>
            <a:endParaRPr lang="it-IT" altLang="it-IT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MATTEO~1\AppData\Local\Temp\vmware-Matteo Fischetti\VMwareDnD\3863595f\Schermata 2017-01-14 alle 15.59.18.png">
            <a:extLst>
              <a:ext uri="{FF2B5EF4-FFF2-40B4-BE49-F238E27FC236}">
                <a16:creationId xmlns:a16="http://schemas.microsoft.com/office/drawing/2014/main" id="{87B674E0-3AFE-DDFB-75B5-2F855A09C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592763"/>
            <a:ext cx="4318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olo 1">
            <a:extLst>
              <a:ext uri="{FF2B5EF4-FFF2-40B4-BE49-F238E27FC236}">
                <a16:creationId xmlns:a16="http://schemas.microsoft.com/office/drawing/2014/main" id="{92DBC894-4A4E-92CB-C383-3A539A376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convergent B&amp;B scheme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2292" name="Segnaposto contenuto 2">
            <a:extLst>
              <a:ext uri="{FF2B5EF4-FFF2-40B4-BE49-F238E27FC236}">
                <a16:creationId xmlns:a16="http://schemas.microsoft.com/office/drawing/2014/main" id="{DD122C31-8A61-72F5-2458-243C5A1CFE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661025"/>
            <a:ext cx="8229600" cy="5762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400" baseline="30000">
                <a:ea typeface="ＭＳ Ｐゴシック" panose="020B0600070205080204" pitchFamily="34" charset="-128"/>
              </a:rPr>
              <a:t>Here         is the set of the leader x-variables appearing in the follower problem, all of which are assumed to be integer constrained (we also exclude HPR unboundedness)</a:t>
            </a:r>
          </a:p>
          <a:p>
            <a:endParaRPr lang="it-IT" altLang="it-IT" baseline="3000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C33F48-4BB7-D090-9313-0A514096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245225"/>
            <a:ext cx="8208962" cy="4762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Verolog</a:t>
            </a:r>
            <a:r>
              <a:rPr lang="en-US" dirty="0"/>
              <a:t>, June 13, 2025, Trento</a:t>
            </a:r>
          </a:p>
        </p:txBody>
      </p:sp>
      <p:sp>
        <p:nvSpPr>
          <p:cNvPr id="12294" name="Segnaposto numero diapositiva 4">
            <a:extLst>
              <a:ext uri="{FF2B5EF4-FFF2-40B4-BE49-F238E27FC236}">
                <a16:creationId xmlns:a16="http://schemas.microsoft.com/office/drawing/2014/main" id="{F5141154-5F8F-F4BB-6151-64E93CB5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320AD-733E-4761-9ED5-949F69119994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it-IT" sz="1400"/>
          </a:p>
        </p:txBody>
      </p:sp>
      <p:pic>
        <p:nvPicPr>
          <p:cNvPr id="12295" name="Picture 2" descr="C:\Users\MATTEO~1\AppData\Local\Temp\vmware-Matteo Fischetti\VMwareDnD\28636913\Schermata 2017-01-14 alle 15.52.12.png">
            <a:extLst>
              <a:ext uri="{FF2B5EF4-FFF2-40B4-BE49-F238E27FC236}">
                <a16:creationId xmlns:a16="http://schemas.microsoft.com/office/drawing/2014/main" id="{60441DE8-6E0C-900B-A38E-7B8C15EC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96461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3959</TotalTime>
  <Words>1583</Words>
  <Application>Microsoft Office PowerPoint</Application>
  <PresentationFormat>On-screen Show (4:3)</PresentationFormat>
  <Paragraphs>271</Paragraphs>
  <Slides>21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ＭＳ Ｐゴシック</vt:lpstr>
      <vt:lpstr>Arial</vt:lpstr>
      <vt:lpstr>Struttura predefinita</vt:lpstr>
      <vt:lpstr>Implementing a B&amp;C algorithm for Mixed-Integer Bilevel Linear Programming </vt:lpstr>
      <vt:lpstr>Bilevel Optimization</vt:lpstr>
      <vt:lpstr>Example: 0-1 ILP</vt:lpstr>
      <vt:lpstr>Reformulation</vt:lpstr>
      <vt:lpstr>Mixed-Integer Bilevel Linear Problems </vt:lpstr>
      <vt:lpstr>MIBLP statement</vt:lpstr>
      <vt:lpstr>Example</vt:lpstr>
      <vt:lpstr>Example (cont.d)</vt:lpstr>
      <vt:lpstr>A convergent B&amp;B scheme</vt:lpstr>
      <vt:lpstr> A MILP-based B&amp;C solver</vt:lpstr>
      <vt:lpstr>The difficult case</vt:lpstr>
      <vt:lpstr>Intersection Cuts (ICs)</vt:lpstr>
      <vt:lpstr>ICs for bilevel problems</vt:lpstr>
      <vt:lpstr>Define a suitable bilevel-free set</vt:lpstr>
      <vt:lpstr>Intersection cut</vt:lpstr>
      <vt:lpstr>A basic bilevel-free set</vt:lpstr>
      <vt:lpstr>A technical issue…</vt:lpstr>
      <vt:lpstr>An enlarged bilevel-free set</vt:lpstr>
      <vt:lpstr>IC separation issues</vt:lpstr>
      <vt:lpstr>Numerically safe ICs</vt:lpstr>
      <vt:lpstr>Conclusions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Matteo Fischetti</cp:lastModifiedBy>
  <cp:revision>431</cp:revision>
  <dcterms:created xsi:type="dcterms:W3CDTF">2009-11-25T09:39:00Z</dcterms:created>
  <dcterms:modified xsi:type="dcterms:W3CDTF">2025-06-11T07:41:54Z</dcterms:modified>
</cp:coreProperties>
</file>