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7" r:id="rId2"/>
    <p:sldId id="345" r:id="rId3"/>
    <p:sldId id="318" r:id="rId4"/>
    <p:sldId id="332" r:id="rId5"/>
    <p:sldId id="334" r:id="rId6"/>
    <p:sldId id="335" r:id="rId7"/>
    <p:sldId id="348" r:id="rId8"/>
    <p:sldId id="346" r:id="rId9"/>
    <p:sldId id="344" r:id="rId10"/>
    <p:sldId id="341" r:id="rId11"/>
    <p:sldId id="343" r:id="rId12"/>
    <p:sldId id="325" r:id="rId13"/>
    <p:sldId id="326" r:id="rId14"/>
    <p:sldId id="327" r:id="rId15"/>
    <p:sldId id="271" r:id="rId1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85" d="100"/>
          <a:sy n="85" d="100"/>
        </p:scale>
        <p:origin x="9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F67DD2-79B8-50EA-A8AC-4789FF113A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0C029F6-C1A9-2B6B-606B-8A9946DCFE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ADF2AF-F1B3-2330-9EB9-8239CE8449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386618A-65F4-77B1-05E6-3A7B012D55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E9F00E2-E8EE-643F-0089-AC607E4DBB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4309740-0B90-AD00-CF1F-9D00857FD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A6E3F8-E853-4B41-9089-A95E1B41FA7F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B263DA86-18CF-09ED-3E6E-F065BB83A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FE7AA041-4E79-41BE-DFE7-83F61321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757B9435-0F87-26BD-BAFA-DF6E337C1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CB752C-9577-4DDB-9564-4548342D1EF8}" type="slidenum">
              <a:rPr lang="en-US" altLang="it-IT" sz="1300"/>
              <a:pPr>
                <a:spcBef>
                  <a:spcPct val="0"/>
                </a:spcBef>
              </a:pPr>
              <a:t>1</a:t>
            </a:fld>
            <a:endParaRPr lang="en-US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C198A-410B-1AC7-072B-35E87C16D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23FE54-0152-591A-B4CB-5E3DA9AD8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47002-6685-E47D-C367-A96C3AE73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2AD8-BD39-4F57-8E92-5912C74ED779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9650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101FB-F464-6486-F07A-8CBFA6035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93E3C-1933-73EC-6A88-CFE08EF1C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097F8-363C-F8FE-920C-057CB5AB6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41513-48EE-4DB4-AD89-2AC6FB1EEC8F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5586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21DCC3-5710-D5EC-3ECC-38D8B645E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C023D1-513A-6513-B8B0-D613779C1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C648FA-7C10-7C48-46DD-1564C9ACB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B14F-B169-4E2A-8612-8C498A8451D0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818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2E2421-93A5-7FA1-5CC5-81DC0E0AA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1F2A36-7BB2-B468-8B4C-8080641EA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  <a:p>
            <a:pPr lvl="1"/>
            <a:r>
              <a:rPr lang="en-US" altLang="it-IT"/>
              <a:t>bbbb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6FDB39-3AAB-B2DF-999F-A25AB5181D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FACEA5-E360-78E4-927A-9F86003E1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733EE4-5A74-014C-B921-AC4B8B386D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11C497-4E65-4251-9A65-2B8B612921A5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MATTEO~1\AppData\Local\Temp\vmware-Matteo Fischetti\VMwareDnD\3fc75d6c\Schermata 2015-05-26 alle 19.09.30.png">
            <a:extLst>
              <a:ext uri="{FF2B5EF4-FFF2-40B4-BE49-F238E27FC236}">
                <a16:creationId xmlns:a16="http://schemas.microsoft.com/office/drawing/2014/main" id="{46D0AB12-866C-78AE-929B-41D51B46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40322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olo 1">
            <a:extLst>
              <a:ext uri="{FF2B5EF4-FFF2-40B4-BE49-F238E27FC236}">
                <a16:creationId xmlns:a16="http://schemas.microsoft.com/office/drawing/2014/main" id="{B8758124-6321-E6FB-8872-3C993AB5A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Branch-and-cut implementation 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of Benders’ decomposition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2B009A-37AB-D39C-8626-1A3CC371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3077" name="Segnaposto numero diapositiva 4">
            <a:extLst>
              <a:ext uri="{FF2B5EF4-FFF2-40B4-BE49-F238E27FC236}">
                <a16:creationId xmlns:a16="http://schemas.microsoft.com/office/drawing/2014/main" id="{FF8E74AB-9538-58CC-883D-A850FC96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237B5-930D-4634-9B0F-B014BDC0F66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t-IT" sz="1400"/>
          </a:p>
        </p:txBody>
      </p:sp>
      <p:pic>
        <p:nvPicPr>
          <p:cNvPr id="4102" name="Picture 7" descr="C:\Users\MATTEO~1\AppData\Local\Temp\vmware-Matteo Fischetti\VMwareDnD\2dc6630a\Schermata 2015-05-26 alle 19.12.43.png">
            <a:extLst>
              <a:ext uri="{FF2B5EF4-FFF2-40B4-BE49-F238E27FC236}">
                <a16:creationId xmlns:a16="http://schemas.microsoft.com/office/drawing/2014/main" id="{FCD02A07-0095-A990-E3CB-9A35CC8D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22558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CasellaDiTesto 6">
            <a:extLst>
              <a:ext uri="{FF2B5EF4-FFF2-40B4-BE49-F238E27FC236}">
                <a16:creationId xmlns:a16="http://schemas.microsoft.com/office/drawing/2014/main" id="{95A1D0C0-1E93-0781-1C3C-5B595A44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700213"/>
            <a:ext cx="5905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Matteo Fischetti, University of Padova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91D024F6-7A0E-88D6-AE69-DD1ADFF2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Role of the cut loop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4339" name="Segnaposto contenuto 2">
            <a:extLst>
              <a:ext uri="{FF2B5EF4-FFF2-40B4-BE49-F238E27FC236}">
                <a16:creationId xmlns:a16="http://schemas.microsoft.com/office/drawing/2014/main" id="{44F2B536-F0E6-6967-0AD1-AA38DCE32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96728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B&amp;C codes generate cuts, on the fly, in a </a:t>
            </a:r>
            <a:r>
              <a:rPr lang="en-US" altLang="it-IT" b="1">
                <a:ea typeface="ＭＳ Ｐゴシック" panose="020B0600070205080204" pitchFamily="34" charset="-128"/>
              </a:rPr>
              <a:t>sequential</a:t>
            </a:r>
            <a:r>
              <a:rPr lang="en-US" altLang="it-IT">
                <a:ea typeface="ＭＳ Ｐゴシック" panose="020B0600070205080204" pitchFamily="34" charset="-128"/>
              </a:rPr>
              <a:t> fashion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Consider e.g. the </a:t>
            </a:r>
            <a:r>
              <a:rPr lang="en-US" altLang="it-IT" b="1">
                <a:ea typeface="ＭＳ Ｐゴシック" panose="020B0600070205080204" pitchFamily="34" charset="-128"/>
              </a:rPr>
              <a:t>root B&amp;C node </a:t>
            </a:r>
            <a:r>
              <a:rPr lang="en-US" altLang="it-IT">
                <a:ea typeface="ＭＳ Ｐゴシック" panose="020B0600070205080204" pitchFamily="34" charset="-128"/>
              </a:rPr>
              <a:t>(arguably, the most critical one)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 classical </a:t>
            </a:r>
            <a:r>
              <a:rPr lang="en-US" altLang="it-IT" b="1">
                <a:ea typeface="ＭＳ Ｐゴシック" panose="020B0600070205080204" pitchFamily="34" charset="-128"/>
              </a:rPr>
              <a:t>cut-loop scheme </a:t>
            </a:r>
            <a:r>
              <a:rPr lang="en-US" altLang="it-IT">
                <a:ea typeface="ＭＳ Ｐゴシック" panose="020B0600070205080204" pitchFamily="34" charset="-128"/>
              </a:rPr>
              <a:t>(described here for MILPs)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  <a:r>
              <a:rPr lang="en-US" altLang="it-IT" sz="16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J. E. Kelley. The cutting plane method for solving convex programs, Journal of the SIAM, 8:703-712, 1960</a:t>
            </a:r>
            <a:r>
              <a:rPr lang="en-US" altLang="it-IT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Find an optimal </a:t>
            </a:r>
            <a:r>
              <a:rPr lang="en-US" altLang="it-IT" b="1">
                <a:ea typeface="ＭＳ Ｐゴシック" panose="020B0600070205080204" pitchFamily="34" charset="-128"/>
              </a:rPr>
              <a:t>vertex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 i="1">
                <a:ea typeface="ＭＳ Ｐゴシック" panose="020B0600070205080204" pitchFamily="34" charset="-128"/>
              </a:rPr>
              <a:t>x*</a:t>
            </a:r>
            <a:r>
              <a:rPr lang="en-US" altLang="it-IT">
                <a:ea typeface="ＭＳ Ｐゴシック" panose="020B0600070205080204" pitchFamily="34" charset="-128"/>
              </a:rPr>
              <a:t> of the current LP relaxation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Invoke a separation function on </a:t>
            </a:r>
            <a:r>
              <a:rPr lang="en-US" altLang="it-IT" i="1">
                <a:ea typeface="ＭＳ Ｐゴシック" panose="020B0600070205080204" pitchFamily="34" charset="-128"/>
              </a:rPr>
              <a:t>x*,</a:t>
            </a:r>
            <a:r>
              <a:rPr lang="en-US" altLang="it-IT">
                <a:ea typeface="ＭＳ Ｐゴシック" panose="020B0600070205080204" pitchFamily="34" charset="-128"/>
              </a:rPr>
              <a:t> add the returned violated cut (if any) to the current LP, and repeat </a:t>
            </a:r>
          </a:p>
          <a:p>
            <a:pPr lvl="1"/>
            <a:endParaRPr lang="en-US" altLang="it-IT" i="1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Can be very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ineffective</a:t>
            </a:r>
            <a:r>
              <a:rPr lang="en-US" altLang="it-IT">
                <a:ea typeface="ＭＳ Ｐゴシック" panose="020B0600070205080204" pitchFamily="34" charset="-128"/>
              </a:rPr>
              <a:t> in the </a:t>
            </a:r>
            <a:r>
              <a:rPr lang="en-US" altLang="it-IT" b="1">
                <a:ea typeface="ＭＳ Ｐゴシック" panose="020B0600070205080204" pitchFamily="34" charset="-128"/>
              </a:rPr>
              <a:t>first iterations </a:t>
            </a:r>
          </a:p>
          <a:p>
            <a:pPr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when few constraints are specified, and </a:t>
            </a:r>
            <a:r>
              <a:rPr lang="en-US" altLang="it-IT" i="1">
                <a:ea typeface="ＭＳ Ｐゴシック" panose="020B0600070205080204" pitchFamily="34" charset="-128"/>
              </a:rPr>
              <a:t>x* </a:t>
            </a:r>
          </a:p>
          <a:p>
            <a:pPr>
              <a:buFontTx/>
              <a:buNone/>
            </a:pPr>
            <a:r>
              <a:rPr lang="en-US" altLang="it-IT" i="1"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moves along an </a:t>
            </a:r>
            <a:r>
              <a:rPr lang="en-US" altLang="it-IT" b="1">
                <a:ea typeface="ＭＳ Ｐゴシック" panose="020B0600070205080204" pitchFamily="34" charset="-128"/>
              </a:rPr>
              <a:t>unstable zig-zag trajectory</a:t>
            </a:r>
          </a:p>
          <a:p>
            <a:pPr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	... </a:t>
            </a:r>
            <a:r>
              <a:rPr lang="en-US" altLang="it-IT">
                <a:ea typeface="ＭＳ Ｐゴシック" panose="020B0600070205080204" pitchFamily="34" charset="-128"/>
              </a:rPr>
              <a:t>which is precisely what often happens with Benders cuts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3CBC4D-D088-5DB8-A31E-1B3CDA1F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0B63FF4D-CFAB-E7A3-409A-56D732D4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B70685-3D2D-498C-967C-D322FBD4243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t-IT" sz="1400"/>
          </a:p>
        </p:txBody>
      </p:sp>
      <p:pic>
        <p:nvPicPr>
          <p:cNvPr id="14342" name="Picture 3" descr="C:\Users\MATTEO~1\AppData\Local\Temp\vmware-Matteo Fischetti\VMwareDnD\ae54a227\Schermata 2017-01-12 alle 08.12.38.png">
            <a:extLst>
              <a:ext uri="{FF2B5EF4-FFF2-40B4-BE49-F238E27FC236}">
                <a16:creationId xmlns:a16="http://schemas.microsoft.com/office/drawing/2014/main" id="{3EAE6FE8-F380-C244-48E6-1DF45765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716338"/>
            <a:ext cx="1647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A28985E-8DDD-E81B-23B1-C4C97132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165850"/>
            <a:ext cx="7704137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2531" name="Segnaposto numero diapositiva 7">
            <a:extLst>
              <a:ext uri="{FF2B5EF4-FFF2-40B4-BE49-F238E27FC236}">
                <a16:creationId xmlns:a16="http://schemas.microsoft.com/office/drawing/2014/main" id="{56946772-0A5F-767B-C195-41FF1921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72125-443F-4BB3-B233-ADA6A21042B1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A78CE912-8EFD-A66B-979F-BA394EDC6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But… alternative cut loops do exist!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DF963C-6B93-1973-2BF2-CFC11B25A5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9036050" cy="5111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Kelley’s</a:t>
            </a:r>
            <a:r>
              <a:rPr lang="en-US" dirty="0"/>
              <a:t> cut loop implemented in standard MI(L)P solvers: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PROS: natural, efficient </a:t>
            </a:r>
            <a:r>
              <a:rPr lang="en-US" dirty="0" err="1"/>
              <a:t>reopt</a:t>
            </a:r>
            <a:r>
              <a:rPr lang="en-US" dirty="0"/>
              <a:t>., often works well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CONS: can be VERY ineffective, e.g., in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column generation or in some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under-constrained cutting plane methods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Ellipsoid &amp; Analytic Center </a:t>
            </a:r>
            <a:r>
              <a:rPr lang="en-US" dirty="0"/>
              <a:t>cut loops: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	kind of </a:t>
            </a:r>
            <a:r>
              <a:rPr lang="en-US" b="1" dirty="0"/>
              <a:t>binary search </a:t>
            </a:r>
            <a:r>
              <a:rPr lang="en-US" dirty="0"/>
              <a:t>in the multi-dimensional space: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	at each iteration, a </a:t>
            </a:r>
            <a:r>
              <a:rPr lang="en-US" b="1" dirty="0"/>
              <a:t>core point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 “well inside”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	current relaxation is computed and separated</a:t>
            </a:r>
          </a:p>
          <a:p>
            <a:pPr marL="857250" lvl="1" indent="-457200">
              <a:lnSpc>
                <a:spcPct val="90000"/>
              </a:lnSpc>
              <a:defRPr/>
            </a:pPr>
            <a:r>
              <a:rPr lang="en-US" dirty="0"/>
              <a:t>CONS: q can be difficult to find and to separate</a:t>
            </a:r>
          </a:p>
          <a:p>
            <a:pPr marL="857250" lvl="1" indent="-457200">
              <a:lnSpc>
                <a:spcPct val="90000"/>
              </a:lnSpc>
              <a:defRPr/>
            </a:pPr>
            <a:r>
              <a:rPr lang="en-US" dirty="0"/>
              <a:t>PROS: overall convergence does not depend </a:t>
            </a:r>
          </a:p>
          <a:p>
            <a:pPr marL="1257300" lvl="2" indent="-457200">
              <a:lnSpc>
                <a:spcPct val="90000"/>
              </a:lnSpc>
              <a:buFontTx/>
              <a:buNone/>
              <a:defRPr/>
            </a:pPr>
            <a:r>
              <a:rPr lang="en-US" dirty="0"/>
              <a:t>	on the quality of the cut (facets not required here!)</a:t>
            </a:r>
            <a:endParaRPr lang="en-US" b="1" dirty="0"/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/>
              <a:t>Cheaper alternatives often preferred: </a:t>
            </a:r>
            <a:r>
              <a:rPr lang="en-US" b="1" dirty="0">
                <a:solidFill>
                  <a:srgbClr val="FF0000"/>
                </a:solidFill>
              </a:rPr>
              <a:t>bundle</a:t>
            </a:r>
            <a:r>
              <a:rPr lang="en-US" dirty="0"/>
              <a:t> (</a:t>
            </a:r>
            <a:r>
              <a:rPr lang="en-US" dirty="0" err="1"/>
              <a:t>Lemaréchal</a:t>
            </a:r>
            <a:r>
              <a:rPr lang="en-US" dirty="0"/>
              <a:t>) or </a:t>
            </a:r>
            <a:r>
              <a:rPr lang="en-US" b="1" dirty="0">
                <a:solidFill>
                  <a:srgbClr val="FF0000"/>
                </a:solidFill>
              </a:rPr>
              <a:t>in-out</a:t>
            </a:r>
            <a:r>
              <a:rPr lang="en-US" b="1" dirty="0"/>
              <a:t> </a:t>
            </a:r>
            <a:r>
              <a:rPr lang="en-US" dirty="0"/>
              <a:t>(Ben-</a:t>
            </a:r>
            <a:r>
              <a:rPr lang="en-US" dirty="0" err="1"/>
              <a:t>Ameur</a:t>
            </a:r>
            <a:r>
              <a:rPr lang="en-US" dirty="0"/>
              <a:t> and </a:t>
            </a:r>
            <a:r>
              <a:rPr lang="en-US" dirty="0" err="1"/>
              <a:t>Neto</a:t>
            </a:r>
            <a:r>
              <a:rPr lang="en-US" dirty="0"/>
              <a:t>) methods</a:t>
            </a:r>
          </a:p>
        </p:txBody>
      </p:sp>
      <p:pic>
        <p:nvPicPr>
          <p:cNvPr id="15367" name="Picture 19" descr="cp2D">
            <a:extLst>
              <a:ext uri="{FF2B5EF4-FFF2-40B4-BE49-F238E27FC236}">
                <a16:creationId xmlns:a16="http://schemas.microsoft.com/office/drawing/2014/main" id="{8F74A995-359B-84B8-0C92-11D52A862E0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268413"/>
            <a:ext cx="2808288" cy="1871662"/>
          </a:xfrm>
        </p:spPr>
      </p:pic>
      <p:pic>
        <p:nvPicPr>
          <p:cNvPr id="15362" name="Picture 21" descr="yoyo2D">
            <a:extLst>
              <a:ext uri="{FF2B5EF4-FFF2-40B4-BE49-F238E27FC236}">
                <a16:creationId xmlns:a16="http://schemas.microsoft.com/office/drawing/2014/main" id="{E21DBA85-9DBF-9631-668A-04930F57B9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3284538"/>
            <a:ext cx="2741613" cy="1827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DADFA940-0F92-61AF-2F29-D7EF572A6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Stabilizing Benders can be easy!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4AE9F0-4AF7-F751-D718-2D4BB552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37288"/>
            <a:ext cx="79930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3556" name="Segnaposto numero diapositiva 4">
            <a:extLst>
              <a:ext uri="{FF2B5EF4-FFF2-40B4-BE49-F238E27FC236}">
                <a16:creationId xmlns:a16="http://schemas.microsoft.com/office/drawing/2014/main" id="{2A44F132-10BF-7A4B-304A-129700E5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B86B7E-F892-4959-89D8-00A47324C226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17C2B7-B4E2-0D4B-516F-39DD1C12B75B}"/>
              </a:ext>
            </a:extLst>
          </p:cNvPr>
          <p:cNvSpPr txBox="1"/>
          <p:nvPr/>
        </p:nvSpPr>
        <p:spPr>
          <a:xfrm>
            <a:off x="395288" y="981075"/>
            <a:ext cx="8569325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To summarize: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Benders cut machinery is easy to implement …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… but the root node cut loop can be </a:t>
            </a:r>
            <a:r>
              <a:rPr lang="en-US" b="1" dirty="0">
                <a:latin typeface="Arial" charset="0"/>
              </a:rPr>
              <a:t>very critical </a:t>
            </a:r>
          </a:p>
          <a:p>
            <a:pPr lvl="1" eaLnBrk="1" hangingPunct="1">
              <a:defRPr/>
            </a:pPr>
            <a:r>
              <a:rPr lang="en-US" b="1" dirty="0">
                <a:latin typeface="Arial" charset="0"/>
                <a:sym typeface="Wingdings" pitchFamily="2" charset="2"/>
              </a:rPr>
              <a:t>	</a:t>
            </a:r>
            <a:r>
              <a:rPr lang="en-US" dirty="0">
                <a:latin typeface="Arial" charset="0"/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many implementations sank here! </a:t>
            </a:r>
            <a:endParaRPr lang="en-US" b="1" dirty="0">
              <a:solidFill>
                <a:schemeClr val="accent6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Kelley’s cut loop can be </a:t>
            </a:r>
            <a:r>
              <a:rPr lang="en-US" b="1" dirty="0">
                <a:latin typeface="Arial" charset="0"/>
              </a:rPr>
              <a:t>desperately slow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Stabilization using “interior points” is a </a:t>
            </a:r>
            <a:r>
              <a:rPr lang="en-US" b="1" dirty="0">
                <a:latin typeface="Arial" charset="0"/>
              </a:rPr>
              <a:t>must</a:t>
            </a:r>
            <a:r>
              <a:rPr lang="en-US" dirty="0">
                <a:latin typeface="Arial" charset="0"/>
              </a:rPr>
              <a:t> 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  <a:sym typeface="Wingdings" pitchFamily="2" charset="2"/>
              </a:rPr>
              <a:t> this is </a:t>
            </a:r>
            <a:r>
              <a:rPr lang="en-US" dirty="0">
                <a:latin typeface="Arial" charset="0"/>
              </a:rPr>
              <a:t>well-known in </a:t>
            </a:r>
            <a:r>
              <a:rPr lang="en-US" dirty="0" err="1">
                <a:latin typeface="Arial" charset="0"/>
              </a:rPr>
              <a:t>subgradient</a:t>
            </a:r>
            <a:r>
              <a:rPr lang="en-US" dirty="0">
                <a:latin typeface="Arial" charset="0"/>
              </a:rPr>
              <a:t> optimization and </a:t>
            </a:r>
            <a:r>
              <a:rPr lang="en-US" dirty="0" err="1">
                <a:latin typeface="Arial" charset="0"/>
              </a:rPr>
              <a:t>Dantzig</a:t>
            </a:r>
            <a:r>
              <a:rPr lang="en-US" dirty="0">
                <a:latin typeface="Arial" charset="0"/>
              </a:rPr>
              <a:t>-Wolfe decomposition (column generation), but holds for Benders as well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E.g., for facility location problems, we implemented a very simple 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   “chase the carrot</a:t>
            </a:r>
            <a:r>
              <a:rPr lang="en-US" dirty="0">
                <a:latin typeface="Arial" charset="0"/>
              </a:rPr>
              <a:t>” heuristic to determine a stabilized path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towards the optimal </a:t>
            </a:r>
            <a:r>
              <a:rPr lang="en-US" i="1" dirty="0">
                <a:latin typeface="Arial" charset="0"/>
              </a:rPr>
              <a:t>y </a:t>
            </a:r>
          </a:p>
          <a:p>
            <a:pPr eaLnBrk="1" hangingPunct="1">
              <a:defRPr/>
            </a:pPr>
            <a:endParaRPr lang="en-US" i="1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Mimics </a:t>
            </a:r>
            <a:r>
              <a:rPr lang="it-IT" b="1" dirty="0">
                <a:latin typeface="Arial" charset="0"/>
              </a:rPr>
              <a:t>Frank-Wolfe </a:t>
            </a:r>
            <a:r>
              <a:rPr lang="it-IT" dirty="0" err="1">
                <a:latin typeface="Arial" charset="0"/>
              </a:rPr>
              <a:t>alg</a:t>
            </a:r>
            <a:r>
              <a:rPr lang="it-IT" dirty="0">
                <a:latin typeface="Arial" charset="0"/>
              </a:rPr>
              <a:t>. for </a:t>
            </a:r>
            <a:r>
              <a:rPr lang="it-IT" dirty="0" err="1">
                <a:latin typeface="Arial" charset="0"/>
              </a:rPr>
              <a:t>minimizing</a:t>
            </a:r>
            <a:r>
              <a:rPr lang="it-IT" dirty="0">
                <a:latin typeface="Arial" charset="0"/>
              </a:rPr>
              <a:t> a </a:t>
            </a:r>
            <a:r>
              <a:rPr lang="it-IT" dirty="0" err="1">
                <a:latin typeface="Arial" charset="0"/>
              </a:rPr>
              <a:t>convex</a:t>
            </a:r>
            <a:r>
              <a:rPr lang="it-IT" dirty="0">
                <a:latin typeface="Arial" charset="0"/>
              </a:rPr>
              <a:t> </a:t>
            </a:r>
            <a:r>
              <a:rPr lang="it-IT" dirty="0" err="1">
                <a:latin typeface="Arial" charset="0"/>
              </a:rPr>
              <a:t>function</a:t>
            </a:r>
            <a:r>
              <a:rPr lang="it-IT" dirty="0">
                <a:latin typeface="Arial" charset="0"/>
              </a:rPr>
              <a:t> over a </a:t>
            </a:r>
            <a:r>
              <a:rPr lang="it-IT" dirty="0" err="1">
                <a:latin typeface="Arial" charset="0"/>
              </a:rPr>
              <a:t>convex</a:t>
            </a:r>
            <a:r>
              <a:rPr lang="it-IT" dirty="0">
                <a:latin typeface="Arial" charset="0"/>
              </a:rPr>
              <a:t> set</a:t>
            </a:r>
            <a:endParaRPr lang="en-US" i="1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it-IT" dirty="0">
              <a:latin typeface="Arial" charset="0"/>
            </a:endParaRPr>
          </a:p>
        </p:txBody>
      </p:sp>
      <p:pic>
        <p:nvPicPr>
          <p:cNvPr id="16392" name="Picture 8" descr="C:\Users\MATTEO~1\AppData\Local\Temp\vmware-Matteo Fischetti\VMwareDnD\26d534ee\Schermata 2015-05-28 alle 13.50.04.png">
            <a:extLst>
              <a:ext uri="{FF2B5EF4-FFF2-40B4-BE49-F238E27FC236}">
                <a16:creationId xmlns:a16="http://schemas.microsoft.com/office/drawing/2014/main" id="{4941C3D2-CA3B-B428-6759-AB12853C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6654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C:\Users\MATTEO~1\AppData\Local\Temp\vmware-Matteo Fischetti\VMwareDnD\b4c7c2df\Schermata 2015-05-28 alle 08.42.07.png">
            <a:extLst>
              <a:ext uri="{FF2B5EF4-FFF2-40B4-BE49-F238E27FC236}">
                <a16:creationId xmlns:a16="http://schemas.microsoft.com/office/drawing/2014/main" id="{55BFEEBB-E9AE-86A1-2E70-F482D98A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49" y="4411662"/>
            <a:ext cx="1172410" cy="12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76FF2B31-5326-B94E-D081-4CE867F5B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567737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Our #ChaseTheCarrot heuristic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1901EC-FE12-9DF6-B979-96A5029A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7777162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4580" name="Segnaposto numero diapositiva 4">
            <a:extLst>
              <a:ext uri="{FF2B5EF4-FFF2-40B4-BE49-F238E27FC236}">
                <a16:creationId xmlns:a16="http://schemas.microsoft.com/office/drawing/2014/main" id="{9C616B42-26E9-545A-FC6B-8D418B8F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FBFDA-5415-46C0-9741-471A1038ACCA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A7D0C0-0557-D5EF-0968-F76DFBE7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5693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We (the donkey) start with </a:t>
            </a:r>
            <a:r>
              <a:rPr lang="en-US" altLang="it-IT" sz="1800" b="1" i="1" dirty="0">
                <a:cs typeface="Arial" panose="020B0604020202020204" pitchFamily="34" charset="0"/>
              </a:rPr>
              <a:t>y = (1,1,…,1)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i="1" dirty="0">
                <a:cs typeface="Arial" panose="020B0604020202020204" pitchFamily="34" charset="0"/>
              </a:rPr>
              <a:t>  </a:t>
            </a:r>
            <a:r>
              <a:rPr lang="en-US" altLang="it-IT" sz="1800" dirty="0">
                <a:cs typeface="Arial" panose="020B0604020202020204" pitchFamily="34" charset="0"/>
              </a:rPr>
              <a:t>and optimize the master LP as in Kelley,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  to get optimal </a:t>
            </a:r>
            <a:r>
              <a:rPr lang="en-US" altLang="it-IT" sz="1800" b="1" i="1" dirty="0">
                <a:cs typeface="Arial" panose="020B0604020202020204" pitchFamily="34" charset="0"/>
              </a:rPr>
              <a:t>y* </a:t>
            </a:r>
            <a:r>
              <a:rPr lang="en-US" altLang="it-IT" sz="1800" dirty="0">
                <a:cs typeface="Arial" panose="020B0604020202020204" pitchFamily="34" charset="0"/>
              </a:rPr>
              <a:t>(the carrot on the stick).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We move </a:t>
            </a:r>
            <a:r>
              <a:rPr lang="en-US" altLang="it-IT" sz="1800" b="1" i="1" dirty="0">
                <a:cs typeface="Arial" panose="020B0604020202020204" pitchFamily="34" charset="0"/>
              </a:rPr>
              <a:t>y</a:t>
            </a:r>
            <a:r>
              <a:rPr lang="en-US" altLang="it-IT" sz="1800" dirty="0">
                <a:cs typeface="Arial" panose="020B0604020202020204" pitchFamily="34" charset="0"/>
              </a:rPr>
              <a:t> just </a:t>
            </a:r>
            <a:r>
              <a:rPr lang="en-US" altLang="it-IT" sz="1800" b="1" dirty="0">
                <a:cs typeface="Arial" panose="020B0604020202020204" pitchFamily="34" charset="0"/>
              </a:rPr>
              <a:t>half-way</a:t>
            </a:r>
            <a:r>
              <a:rPr lang="en-US" altLang="it-IT" sz="1800" dirty="0">
                <a:cs typeface="Arial" panose="020B0604020202020204" pitchFamily="34" charset="0"/>
              </a:rPr>
              <a:t> towards </a:t>
            </a:r>
            <a:r>
              <a:rPr lang="en-US" altLang="it-IT" sz="1800" b="1" i="1" dirty="0">
                <a:cs typeface="Arial" panose="020B0604020202020204" pitchFamily="34" charset="0"/>
              </a:rPr>
              <a:t>y*. </a:t>
            </a:r>
            <a:r>
              <a:rPr lang="en-US" altLang="it-IT" sz="1800" dirty="0">
                <a:cs typeface="Arial" panose="020B0604020202020204" pitchFamily="34" charset="0"/>
              </a:rPr>
              <a:t>We then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   separate a point </a:t>
            </a:r>
            <a:r>
              <a:rPr lang="en-US" altLang="it-IT" sz="1800" i="1" dirty="0">
                <a:cs typeface="Arial" panose="020B0604020202020204" pitchFamily="34" charset="0"/>
              </a:rPr>
              <a:t>y’ </a:t>
            </a:r>
            <a:r>
              <a:rPr lang="en-US" altLang="it-IT" sz="1800" dirty="0">
                <a:cs typeface="Arial" panose="020B0604020202020204" pitchFamily="34" charset="0"/>
              </a:rPr>
              <a:t>in the segment </a:t>
            </a:r>
            <a:r>
              <a:rPr lang="en-US" altLang="it-IT" sz="1800" b="1" dirty="0">
                <a:cs typeface="Arial" panose="020B0604020202020204" pitchFamily="34" charset="0"/>
              </a:rPr>
              <a:t>[</a:t>
            </a:r>
            <a:r>
              <a:rPr lang="en-US" altLang="it-IT" sz="1800" b="1" i="1" dirty="0">
                <a:cs typeface="Arial" panose="020B0604020202020204" pitchFamily="34" charset="0"/>
              </a:rPr>
              <a:t>y, y*</a:t>
            </a:r>
            <a:r>
              <a:rPr lang="en-US" altLang="it-IT" sz="1800" b="1" dirty="0">
                <a:cs typeface="Arial" panose="020B0604020202020204" pitchFamily="34" charset="0"/>
              </a:rPr>
              <a:t>]</a:t>
            </a:r>
            <a:r>
              <a:rPr lang="en-US" altLang="it-IT" sz="1800" dirty="0">
                <a:cs typeface="Arial" panose="020B0604020202020204" pitchFamily="34" charset="0"/>
              </a:rPr>
              <a:t> close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   to the new </a:t>
            </a:r>
            <a:r>
              <a:rPr lang="en-US" altLang="it-IT" sz="1800" b="1" i="1" dirty="0">
                <a:cs typeface="Arial" panose="020B0604020202020204" pitchFamily="34" charset="0"/>
              </a:rPr>
              <a:t>y</a:t>
            </a:r>
            <a:r>
              <a:rPr lang="en-US" altLang="it-IT" sz="1800" dirty="0"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The generated Benders cut is added to the master LP, which is reoptimized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   to get the new optimal </a:t>
            </a:r>
            <a:r>
              <a:rPr lang="en-US" altLang="it-IT" sz="1800" b="1" i="1" dirty="0">
                <a:cs typeface="Arial" panose="020B0604020202020204" pitchFamily="34" charset="0"/>
              </a:rPr>
              <a:t>y* </a:t>
            </a:r>
            <a:r>
              <a:rPr lang="en-US" altLang="it-IT" sz="1800" dirty="0">
                <a:cs typeface="Arial" panose="020B0604020202020204" pitchFamily="34" charset="0"/>
              </a:rPr>
              <a:t>(carrot moves).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Repeat until bound improves, then switch to Kelley for final bound refinement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  (kind of cross-over)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</a:t>
            </a:r>
            <a:r>
              <a:rPr lang="en-US" alt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Warning: adaptations needed if feasibility Benders cuts need to be generated…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800" dirty="0">
              <a:cs typeface="Arial" panose="020B0604020202020204" pitchFamily="34" charset="0"/>
            </a:endParaRPr>
          </a:p>
        </p:txBody>
      </p:sp>
      <p:pic>
        <p:nvPicPr>
          <p:cNvPr id="15367" name="Picture 7" descr="C:\Users\MATTEO~1\AppData\Local\Temp\vmware-Matteo Fischetti\VMwareDnD\a6c4fcb3\Schermata 2015-05-28 alle 08.36.10.png">
            <a:extLst>
              <a:ext uri="{FF2B5EF4-FFF2-40B4-BE49-F238E27FC236}">
                <a16:creationId xmlns:a16="http://schemas.microsoft.com/office/drawing/2014/main" id="{CC8E0DAB-0EB0-2F97-7F18-9E3CDAF5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335756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49B2A5D2-B8BB-329D-5A13-12718820A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Effect of the improved cut loop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6387" name="Segnaposto contenuto 2">
            <a:extLst>
              <a:ext uri="{FF2B5EF4-FFF2-40B4-BE49-F238E27FC236}">
                <a16:creationId xmlns:a16="http://schemas.microsoft.com/office/drawing/2014/main" id="{EEFD0D38-AA6F-DDE0-5358-F0A2434295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437063"/>
            <a:ext cx="8229600" cy="16891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Comparing </a:t>
            </a:r>
            <a:r>
              <a:rPr lang="en-US" altLang="it-IT" b="1">
                <a:ea typeface="ＭＳ Ｐゴシック" panose="020B0600070205080204" pitchFamily="34" charset="-128"/>
              </a:rPr>
              <a:t>Kelley</a:t>
            </a:r>
            <a:r>
              <a:rPr lang="en-US" altLang="it-IT">
                <a:ea typeface="ＭＳ Ｐゴシック" panose="020B0600070205080204" pitchFamily="34" charset="-128"/>
              </a:rPr>
              <a:t> cut loop at the root node with </a:t>
            </a:r>
            <a:r>
              <a:rPr lang="en-US" altLang="it-IT" b="1">
                <a:ea typeface="ＭＳ Ｐゴシック" panose="020B0600070205080204" pitchFamily="34" charset="-128"/>
              </a:rPr>
              <a:t>Kelley+ </a:t>
            </a:r>
            <a:r>
              <a:rPr lang="en-US" altLang="it-IT">
                <a:ea typeface="ＭＳ Ｐゴシック" panose="020B0600070205080204" pitchFamily="34" charset="-128"/>
              </a:rPr>
              <a:t>(add epsilon to y*) and with our chase-the-carrot method (</a:t>
            </a:r>
            <a:r>
              <a:rPr lang="en-US" altLang="it-IT" b="1">
                <a:ea typeface="ＭＳ Ｐゴシック" panose="020B0600070205080204" pitchFamily="34" charset="-128"/>
              </a:rPr>
              <a:t>inout</a:t>
            </a:r>
            <a:r>
              <a:rPr lang="en-US" altLang="it-IT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Koerkel-Ghosh </a:t>
            </a:r>
            <a:r>
              <a:rPr lang="en-US" altLang="it-IT" b="1">
                <a:ea typeface="ＭＳ Ｐゴシック" panose="020B0600070205080204" pitchFamily="34" charset="-128"/>
              </a:rPr>
              <a:t>qUFL</a:t>
            </a:r>
            <a:r>
              <a:rPr lang="en-US" altLang="it-IT">
                <a:ea typeface="ＭＳ Ｐゴシック" panose="020B0600070205080204" pitchFamily="34" charset="-128"/>
              </a:rPr>
              <a:t> instance gs250a-1 (250x250, quadratic costs)</a:t>
            </a:r>
          </a:p>
          <a:p>
            <a:r>
              <a:rPr lang="en-US" altLang="it-IT" b="1">
                <a:ea typeface="ＭＳ Ｐゴシック" panose="020B0600070205080204" pitchFamily="34" charset="-128"/>
              </a:rPr>
              <a:t>*nc </a:t>
            </a:r>
            <a:r>
              <a:rPr lang="en-US" altLang="it-IT">
                <a:ea typeface="ＭＳ Ｐゴシック" panose="020B0600070205080204" pitchFamily="34" charset="-128"/>
              </a:rPr>
              <a:t>= n. of Benders cuts generated at the end of the root node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times in </a:t>
            </a:r>
            <a:r>
              <a:rPr lang="en-US" altLang="it-IT" b="1">
                <a:ea typeface="ＭＳ Ｐゴシック" panose="020B0600070205080204" pitchFamily="34" charset="-128"/>
              </a:rPr>
              <a:t>logarithmic scale</a:t>
            </a:r>
            <a:endParaRPr lang="it-IT" altLang="it-IT" b="1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001463-B514-B1FF-024A-E95C49D0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7771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5605" name="Segnaposto numero diapositiva 4">
            <a:extLst>
              <a:ext uri="{FF2B5EF4-FFF2-40B4-BE49-F238E27FC236}">
                <a16:creationId xmlns:a16="http://schemas.microsoft.com/office/drawing/2014/main" id="{AB767455-EF72-E1FD-DD21-E95DBAB2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6A6674-1A64-4D95-A988-20F4CACA912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pic>
        <p:nvPicPr>
          <p:cNvPr id="18441" name="Picture 9" descr="C:\Users\MATTEO~1\AppData\Local\Temp\vmware-Matteo Fischetti\VMwareDnD\ab70e931\fig1b_a.png">
            <a:extLst>
              <a:ext uri="{FF2B5EF4-FFF2-40B4-BE49-F238E27FC236}">
                <a16:creationId xmlns:a16="http://schemas.microsoft.com/office/drawing/2014/main" id="{E767FFC0-0BEA-ECCF-E62B-A81517F1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26654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:\Users\MATTEO~1\AppData\Local\Temp\vmware-Matteo Fischetti\VMwareDnD\ab70e931\fig1b_b.png">
            <a:extLst>
              <a:ext uri="{FF2B5EF4-FFF2-40B4-BE49-F238E27FC236}">
                <a16:creationId xmlns:a16="http://schemas.microsoft.com/office/drawing/2014/main" id="{D775F031-A8F3-9A5B-F36E-7CF82C1E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663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C:\Users\MATTEO~1\AppData\Local\Temp\vmware-Matteo Fischetti\VMwareDnD\216b35ff\Schermata 2015-05-27 alle 12.22.53.png">
            <a:extLst>
              <a:ext uri="{FF2B5EF4-FFF2-40B4-BE49-F238E27FC236}">
                <a16:creationId xmlns:a16="http://schemas.microsoft.com/office/drawing/2014/main" id="{9BA5E9CB-DA65-B104-3F2E-9A30D22F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6880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5ADFB3D2-852A-5141-E6CE-1392B75B5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Conclusions</a:t>
            </a:r>
            <a:endParaRPr lang="en-US" altLang="it-IT" sz="2800">
              <a:ea typeface="ＭＳ Ｐゴシック" panose="020B0600070205080204" pitchFamily="34" charset="-128"/>
            </a:endParaRPr>
          </a:p>
        </p:txBody>
      </p:sp>
      <p:sp>
        <p:nvSpPr>
          <p:cNvPr id="26627" name="Segnaposto contenuto 2">
            <a:extLst>
              <a:ext uri="{FF2B5EF4-FFF2-40B4-BE49-F238E27FC236}">
                <a16:creationId xmlns:a16="http://schemas.microsoft.com/office/drawing/2014/main" id="{AF3E77CD-61E1-C47B-6870-C73A0B1DE5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36838"/>
            <a:ext cx="8291512" cy="4713287"/>
          </a:xfrm>
        </p:spPr>
        <p:txBody>
          <a:bodyPr/>
          <a:lstStyle/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sz="1600">
                <a:ea typeface="ＭＳ Ｐゴシック" panose="020B0600070205080204" pitchFamily="34" charset="-128"/>
              </a:rPr>
              <a:t>	</a:t>
            </a:r>
            <a:r>
              <a:rPr lang="it-IT" altLang="it-IT" sz="1600">
                <a:ea typeface="ＭＳ Ｐゴシック" panose="020B0600070205080204" pitchFamily="34" charset="-128"/>
              </a:rPr>
              <a:t>.</a:t>
            </a:r>
            <a:r>
              <a:rPr lang="en-US" altLang="it-IT" sz="1600">
                <a:ea typeface="ＭＳ Ｐゴシック" panose="020B0600070205080204" pitchFamily="34" charset="-128"/>
              </a:rPr>
              <a:t>						</a:t>
            </a:r>
          </a:p>
          <a:p>
            <a:pPr algn="ctr">
              <a:buFontTx/>
              <a:buNone/>
            </a:pPr>
            <a:r>
              <a:rPr lang="en-US" altLang="it-IT" sz="1800" b="1">
                <a:ea typeface="ＭＳ Ｐゴシック" panose="020B0600070205080204" pitchFamily="34" charset="-128"/>
              </a:rPr>
              <a:t>					</a:t>
            </a:r>
          </a:p>
          <a:p>
            <a:pPr lvl="1">
              <a:buFontTx/>
              <a:buNone/>
            </a:pPr>
            <a:endParaRPr lang="en-US" altLang="it-IT" sz="1800">
              <a:ea typeface="ＭＳ Ｐゴシック" panose="020B0600070205080204" pitchFamily="34" charset="-128"/>
            </a:endParaRPr>
          </a:p>
          <a:p>
            <a:endParaRPr lang="en-US" altLang="it-IT" sz="18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A2244F-50A8-4354-3BD2-62C47771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6629" name="Segnaposto numero diapositiva 4">
            <a:extLst>
              <a:ext uri="{FF2B5EF4-FFF2-40B4-BE49-F238E27FC236}">
                <a16:creationId xmlns:a16="http://schemas.microsoft.com/office/drawing/2014/main" id="{CAF7C5CA-2711-94E2-13C4-7E3DD783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EAABC9-02F2-466D-8B2D-DB1CD767A0B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40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E4948C-D5AA-B124-A456-12AC8B53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92150"/>
            <a:ext cx="88201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To summarize: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1800" dirty="0">
                <a:cs typeface="Arial" panose="020B0604020202020204" pitchFamily="34" charset="0"/>
              </a:rPr>
              <a:t> Benders cuts are </a:t>
            </a:r>
            <a:r>
              <a:rPr lang="en-US" altLang="it-IT" sz="1800" b="1" dirty="0">
                <a:cs typeface="Arial" panose="020B0604020202020204" pitchFamily="34" charset="0"/>
              </a:rPr>
              <a:t>easy</a:t>
            </a:r>
            <a:r>
              <a:rPr lang="en-US" altLang="it-IT" sz="1800" dirty="0">
                <a:cs typeface="Arial" panose="020B0604020202020204" pitchFamily="34" charset="0"/>
              </a:rPr>
              <a:t> to implement within modern B&amp;C (just use a callback where you solve the problem for </a:t>
            </a:r>
            <a:r>
              <a:rPr lang="en-US" altLang="it-IT" sz="1800" i="1" dirty="0">
                <a:cs typeface="Arial" panose="020B0604020202020204" pitchFamily="34" charset="0"/>
              </a:rPr>
              <a:t>y = y* </a:t>
            </a:r>
            <a:r>
              <a:rPr lang="en-US" altLang="it-IT" sz="1800" dirty="0">
                <a:cs typeface="Arial" panose="020B0604020202020204" pitchFamily="34" charset="0"/>
              </a:rPr>
              <a:t>and compute reduced costs)</a:t>
            </a:r>
            <a:endParaRPr lang="en-US" altLang="it-IT" sz="1800" b="1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1800" dirty="0">
                <a:cs typeface="Arial" panose="020B0604020202020204" pitchFamily="34" charset="0"/>
              </a:rPr>
              <a:t> Kelley’s cut loop can be </a:t>
            </a:r>
            <a:r>
              <a:rPr lang="en-US" altLang="it-IT" sz="1800" b="1" dirty="0">
                <a:cs typeface="Arial" panose="020B0604020202020204" pitchFamily="34" charset="0"/>
              </a:rPr>
              <a:t>desperately slow </a:t>
            </a:r>
            <a:r>
              <a:rPr lang="en-US" altLang="it-IT" sz="1800" dirty="0">
                <a:cs typeface="Arial" panose="020B0604020202020204" pitchFamily="34" charset="0"/>
              </a:rPr>
              <a:t>hence</a:t>
            </a:r>
            <a:r>
              <a:rPr lang="en-US" altLang="it-IT" sz="1800" b="1" dirty="0">
                <a:cs typeface="Arial" panose="020B0604020202020204" pitchFamily="34" charset="0"/>
              </a:rPr>
              <a:t> </a:t>
            </a:r>
            <a:r>
              <a:rPr lang="en-US" altLang="it-IT" sz="1800" dirty="0">
                <a:cs typeface="Arial" panose="020B0604020202020204" pitchFamily="34" charset="0"/>
              </a:rPr>
              <a:t>stabilization is a </a:t>
            </a:r>
            <a:r>
              <a:rPr lang="en-US" altLang="it-IT" sz="1800" b="1" dirty="0">
                <a:cs typeface="Arial" panose="020B0604020202020204" pitchFamily="34" charset="0"/>
              </a:rPr>
              <a:t>must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b="1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1800" b="1" dirty="0">
                <a:cs typeface="Arial" panose="020B0604020202020204" pitchFamily="34" charset="0"/>
              </a:rPr>
              <a:t> </a:t>
            </a:r>
            <a:r>
              <a:rPr lang="en-US" altLang="it-IT" sz="1800" dirty="0">
                <a:cs typeface="Arial" panose="020B0604020202020204" pitchFamily="34" charset="0"/>
              </a:rPr>
              <a:t>Implemented in CPLEX </a:t>
            </a:r>
            <a:r>
              <a:rPr lang="en-US" altLang="it-IT" sz="1800" b="1" dirty="0">
                <a:cs typeface="Arial" panose="020B0604020202020204" pitchFamily="34" charset="0"/>
              </a:rPr>
              <a:t>general</a:t>
            </a:r>
            <a:r>
              <a:rPr lang="en-US" altLang="it-IT" sz="1800" dirty="0">
                <a:cs typeface="Arial" panose="020B0604020202020204" pitchFamily="34" charset="0"/>
              </a:rPr>
              <a:t> MIP solver since version 12.7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Slides available at     </a:t>
            </a:r>
            <a:r>
              <a:rPr lang="en-US" altLang="it-IT" sz="1800" dirty="0">
                <a:cs typeface="Arial" panose="020B0604020202020204" pitchFamily="34" charset="0"/>
                <a:hlinkClick r:id="rId2"/>
              </a:rPr>
              <a:t>http://www.dei.unipd.it/~fisch/papers/slides/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cs typeface="Arial" panose="020B0604020202020204" pitchFamily="34" charset="0"/>
              </a:rPr>
              <a:t>Reference papers: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	M. Fischetti, I. Ljubic, M. Sinnl, "</a:t>
            </a:r>
            <a:r>
              <a:rPr lang="it-IT" altLang="it-IT" sz="1600" dirty="0" err="1">
                <a:cs typeface="Arial" panose="020B0604020202020204" pitchFamily="34" charset="0"/>
              </a:rPr>
              <a:t>Benders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decomposition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without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separability</a:t>
            </a:r>
            <a:r>
              <a:rPr lang="it-IT" altLang="it-IT" sz="1600" dirty="0">
                <a:cs typeface="Arial" panose="020B0604020202020204" pitchFamily="34" charset="0"/>
              </a:rPr>
              <a:t>: a </a:t>
            </a:r>
            <a:r>
              <a:rPr lang="it-IT" altLang="it-IT" sz="1600" dirty="0" err="1">
                <a:cs typeface="Arial" panose="020B0604020202020204" pitchFamily="34" charset="0"/>
              </a:rPr>
              <a:t>computational</a:t>
            </a:r>
            <a:r>
              <a:rPr lang="it-IT" altLang="it-IT" sz="1600" dirty="0">
                <a:cs typeface="Arial" panose="020B0604020202020204" pitchFamily="34" charset="0"/>
              </a:rPr>
              <a:t> study for </a:t>
            </a:r>
            <a:r>
              <a:rPr lang="it-IT" altLang="it-IT" sz="1600" dirty="0" err="1">
                <a:cs typeface="Arial" panose="020B0604020202020204" pitchFamily="34" charset="0"/>
              </a:rPr>
              <a:t>capacitated</a:t>
            </a:r>
            <a:r>
              <a:rPr lang="it-IT" altLang="it-IT" sz="1600" dirty="0">
                <a:cs typeface="Arial" panose="020B0604020202020204" pitchFamily="34" charset="0"/>
              </a:rPr>
              <a:t> facility location </a:t>
            </a:r>
            <a:r>
              <a:rPr lang="it-IT" altLang="it-IT" sz="1600" dirty="0" err="1">
                <a:cs typeface="Arial" panose="020B0604020202020204" pitchFamily="34" charset="0"/>
              </a:rPr>
              <a:t>problems</a:t>
            </a:r>
            <a:r>
              <a:rPr lang="it-IT" altLang="it-IT" sz="1600" dirty="0">
                <a:cs typeface="Arial" panose="020B0604020202020204" pitchFamily="34" charset="0"/>
              </a:rPr>
              <a:t>", </a:t>
            </a:r>
            <a:r>
              <a:rPr lang="it-IT" altLang="it-IT" sz="1600" dirty="0" err="1">
                <a:cs typeface="Arial" panose="020B0604020202020204" pitchFamily="34" charset="0"/>
              </a:rPr>
              <a:t>European</a:t>
            </a:r>
            <a:r>
              <a:rPr lang="it-IT" altLang="it-IT" sz="1600" dirty="0">
                <a:cs typeface="Arial" panose="020B0604020202020204" pitchFamily="34" charset="0"/>
              </a:rPr>
              <a:t> Journal of </a:t>
            </a:r>
            <a:r>
              <a:rPr lang="it-IT" altLang="it-IT" sz="1600" dirty="0" err="1">
                <a:cs typeface="Arial" panose="020B0604020202020204" pitchFamily="34" charset="0"/>
              </a:rPr>
              <a:t>Operational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Research</a:t>
            </a:r>
            <a:r>
              <a:rPr lang="it-IT" altLang="it-IT" sz="1600" dirty="0">
                <a:cs typeface="Arial" panose="020B0604020202020204" pitchFamily="34" charset="0"/>
              </a:rPr>
              <a:t>, 253, 557-569, 2016.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6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	M. Fischetti, I. Ljubic, M. Sinnl, "</a:t>
            </a:r>
            <a:r>
              <a:rPr lang="it-IT" altLang="it-IT" sz="1600" dirty="0" err="1">
                <a:cs typeface="Arial" panose="020B0604020202020204" pitchFamily="34" charset="0"/>
              </a:rPr>
              <a:t>Redesigning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Benders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Decomposition</a:t>
            </a:r>
            <a:r>
              <a:rPr lang="it-IT" altLang="it-IT" sz="1600" dirty="0">
                <a:cs typeface="Arial" panose="020B0604020202020204" pitchFamily="34" charset="0"/>
              </a:rPr>
              <a:t> for Large Scale Facility Location", Management Science 63 (7), 2146-2162, 2017. 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>
            <a:extLst>
              <a:ext uri="{FF2B5EF4-FFF2-40B4-BE49-F238E27FC236}">
                <a16:creationId xmlns:a16="http://schemas.microsoft.com/office/drawing/2014/main" id="{EAD55ADC-AC34-B112-53DC-3BB5D6325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856663" cy="5505450"/>
          </a:xfrm>
        </p:spPr>
        <p:txBody>
          <a:bodyPr/>
          <a:lstStyle/>
          <a:p>
            <a:r>
              <a:rPr lang="en-US" altLang="it-IT" sz="1800" dirty="0">
                <a:ea typeface="ＭＳ Ｐゴシック" panose="020B0600070205080204" pitchFamily="34" charset="-128"/>
              </a:rPr>
              <a:t>The original Benders decomposition from the ‘60s uses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two</a:t>
            </a:r>
            <a:r>
              <a:rPr lang="en-US" altLang="it-IT" sz="1800" dirty="0">
                <a:ea typeface="ＭＳ Ｐゴシック" panose="020B0600070205080204" pitchFamily="34" charset="-128"/>
              </a:rPr>
              <a:t> distinct </a:t>
            </a:r>
          </a:p>
          <a:p>
            <a:pPr>
              <a:buFontTx/>
              <a:buNone/>
            </a:pPr>
            <a:r>
              <a:rPr lang="en-US" altLang="it-IT" sz="1800" dirty="0">
                <a:ea typeface="ＭＳ Ｐゴシック" panose="020B0600070205080204" pitchFamily="34" charset="-128"/>
              </a:rPr>
              <a:t>	ingredients for solving a Mixed-Integer Linear Program (MILP):</a:t>
            </a:r>
          </a:p>
          <a:p>
            <a:pPr lvl="1">
              <a:buFontTx/>
              <a:buNone/>
            </a:pPr>
            <a:r>
              <a:rPr lang="en-US" altLang="it-IT" sz="1800" dirty="0">
                <a:ea typeface="ＭＳ Ｐゴシック" panose="020B0600070205080204" pitchFamily="34" charset="-128"/>
              </a:rPr>
              <a:t>1) A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cut loop strategy </a:t>
            </a:r>
            <a:r>
              <a:rPr lang="en-US" altLang="it-IT" sz="1800" dirty="0">
                <a:ea typeface="ＭＳ Ｐゴシック" panose="020B0600070205080204" pitchFamily="34" charset="-128"/>
              </a:rPr>
              <a:t>where a relaxed </a:t>
            </a:r>
            <a:r>
              <a:rPr lang="en-US" altLang="it-IT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(NP-hard) </a:t>
            </a:r>
            <a:r>
              <a:rPr lang="en-US" altLang="it-IT" sz="1800" dirty="0">
                <a:ea typeface="ＭＳ Ｐゴシック" panose="020B0600070205080204" pitchFamily="34" charset="-128"/>
              </a:rPr>
              <a:t>MILP on a variable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subspace</a:t>
            </a:r>
            <a:r>
              <a:rPr lang="en-US" altLang="it-IT" sz="1800" dirty="0">
                <a:ea typeface="ＭＳ Ｐゴシック" panose="020B0600070205080204" pitchFamily="34" charset="-128"/>
              </a:rPr>
              <a:t> is solved exactly (i.e., to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integrality</a:t>
            </a:r>
            <a:r>
              <a:rPr lang="en-US" altLang="it-IT" sz="1800" dirty="0">
                <a:ea typeface="ＭＳ Ｐゴシック" panose="020B0600070205080204" pitchFamily="34" charset="-128"/>
              </a:rPr>
              <a:t>) by a black-box solver, and then is iteratively tightened by means of additional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“Benders” linear cuts </a:t>
            </a:r>
          </a:p>
          <a:p>
            <a:pPr lvl="1">
              <a:buFontTx/>
              <a:buNone/>
            </a:pPr>
            <a:r>
              <a:rPr lang="en-US" altLang="it-IT" sz="1800" dirty="0">
                <a:ea typeface="ＭＳ Ｐゴシック" panose="020B0600070205080204" pitchFamily="34" charset="-128"/>
              </a:rPr>
              <a:t>2) The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technicality</a:t>
            </a:r>
            <a:r>
              <a:rPr lang="en-US" altLang="it-IT" sz="1800" dirty="0">
                <a:ea typeface="ＭＳ Ｐゴシック" panose="020B0600070205080204" pitchFamily="34" charset="-128"/>
              </a:rPr>
              <a:t> of how to actually compute those cuts (Farkas’ projection)</a:t>
            </a:r>
          </a:p>
          <a:p>
            <a:pPr lvl="1"/>
            <a:r>
              <a:rPr lang="en-US" altLang="it-IT" sz="1800" dirty="0">
                <a:ea typeface="ＭＳ Ｐゴシック" panose="020B0600070205080204" pitchFamily="34" charset="-128"/>
              </a:rPr>
              <a:t>Papers proposing “a new Benders-like scheme” typically refer to 1)</a:t>
            </a:r>
          </a:p>
          <a:p>
            <a:pPr lvl="1"/>
            <a:r>
              <a:rPr lang="en-US" altLang="it-IT" sz="1800" dirty="0">
                <a:ea typeface="ＭＳ Ｐゴシック" panose="020B0600070205080204" pitchFamily="34" charset="-128"/>
              </a:rPr>
              <a:t>Students scared by “Benders implementations”  typically refer to 2)</a:t>
            </a:r>
          </a:p>
          <a:p>
            <a:pPr lvl="1">
              <a:buFontTx/>
              <a:buNone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sz="1800" dirty="0">
                <a:ea typeface="ＭＳ Ｐゴシック" panose="020B0600070205080204" pitchFamily="34" charset="-128"/>
              </a:rPr>
              <a:t>	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Later developments </a:t>
            </a:r>
            <a:r>
              <a:rPr lang="en-US" altLang="it-IT" sz="1800" dirty="0">
                <a:ea typeface="ＭＳ Ｐゴシック" panose="020B0600070205080204" pitchFamily="34" charset="-128"/>
              </a:rPr>
              <a:t>in the ‘70s:</a:t>
            </a:r>
          </a:p>
          <a:p>
            <a:pPr lvl="1"/>
            <a:r>
              <a:rPr lang="en-US" altLang="it-IT" sz="1800" dirty="0">
                <a:ea typeface="ＭＳ Ｐゴシック" panose="020B0600070205080204" pitchFamily="34" charset="-128"/>
              </a:rPr>
              <a:t>Folklore (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Miliotios</a:t>
            </a:r>
            <a:r>
              <a:rPr lang="en-US" altLang="it-IT" sz="1800" dirty="0">
                <a:ea typeface="ＭＳ Ｐゴシック" panose="020B0600070205080204" pitchFamily="34" charset="-128"/>
              </a:rPr>
              <a:t> for TSP?): generate Benders cuts within a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single B&amp;B tree </a:t>
            </a:r>
            <a:r>
              <a:rPr lang="en-US" altLang="it-IT" sz="1800" dirty="0">
                <a:ea typeface="ＭＳ Ｐゴシック" panose="020B0600070205080204" pitchFamily="34" charset="-128"/>
              </a:rPr>
              <a:t>to cut any infeasible integer solution that is going to update the incumbent </a:t>
            </a:r>
          </a:p>
          <a:p>
            <a:pPr lvl="1"/>
            <a:r>
              <a:rPr lang="it-IT" altLang="it-IT" sz="1800" dirty="0" err="1">
                <a:ea typeface="ＭＳ Ｐゴシック" panose="020B0600070205080204" pitchFamily="34" charset="-128"/>
              </a:rPr>
              <a:t>McDaniel</a:t>
            </a:r>
            <a:r>
              <a:rPr lang="it-IT" altLang="it-IT" sz="1800" dirty="0">
                <a:ea typeface="ＭＳ Ｐゴシック" panose="020B0600070205080204" pitchFamily="34" charset="-128"/>
              </a:rPr>
              <a:t> &amp;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Devine</a:t>
            </a:r>
            <a:r>
              <a:rPr lang="it-IT" altLang="it-IT" sz="1800" dirty="0">
                <a:ea typeface="ＭＳ Ｐゴシック" panose="020B0600070205080204" pitchFamily="34" charset="-128"/>
              </a:rPr>
              <a:t> (1977): use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Benders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cuts</a:t>
            </a:r>
            <a:r>
              <a:rPr lang="it-IT" altLang="it-IT" sz="1800" dirty="0">
                <a:ea typeface="ＭＳ Ｐゴシック" panose="020B0600070205080204" pitchFamily="34" charset="-128"/>
              </a:rPr>
              <a:t> to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cut</a:t>
            </a:r>
            <a:r>
              <a:rPr lang="it-IT" altLang="it-IT" sz="1800" dirty="0">
                <a:ea typeface="ＭＳ Ｐゴシック" panose="020B0600070205080204" pitchFamily="34" charset="-128"/>
              </a:rPr>
              <a:t>  </a:t>
            </a:r>
            <a:r>
              <a:rPr lang="it-IT" altLang="it-IT" sz="1800" b="1" dirty="0" err="1">
                <a:ea typeface="ＭＳ Ｐゴシック" panose="020B0600070205080204" pitchFamily="34" charset="-128"/>
              </a:rPr>
              <a:t>fractional</a:t>
            </a:r>
            <a:r>
              <a:rPr lang="it-IT" altLang="it-IT" sz="1800" b="1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b="1" dirty="0" err="1">
                <a:ea typeface="ＭＳ Ｐゴシック" panose="020B0600070205080204" pitchFamily="34" charset="-128"/>
              </a:rPr>
              <a:t>sol.s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as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well</a:t>
            </a:r>
            <a:r>
              <a:rPr lang="it-IT" altLang="it-IT" sz="1800" dirty="0">
                <a:ea typeface="ＭＳ Ｐゴシック" panose="020B0600070205080204" pitchFamily="34" charset="-128"/>
              </a:rPr>
              <a:t> (root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node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only</a:t>
            </a:r>
            <a:r>
              <a:rPr lang="it-IT" altLang="it-IT" sz="1800" dirty="0">
                <a:ea typeface="ＭＳ Ｐゴシック" panose="020B0600070205080204" pitchFamily="34" charset="-128"/>
              </a:rPr>
              <a:t>)</a:t>
            </a:r>
            <a:endParaRPr lang="en-US" altLang="it-IT" sz="1800" dirty="0">
              <a:ea typeface="ＭＳ Ｐゴシック" panose="020B0600070205080204" pitchFamily="34" charset="-128"/>
            </a:endParaRPr>
          </a:p>
          <a:p>
            <a:r>
              <a:rPr lang="en-US" altLang="it-IT" sz="1800" dirty="0">
                <a:ea typeface="ＭＳ Ｐゴシック" panose="020B0600070205080204" pitchFamily="34" charset="-128"/>
              </a:rPr>
              <a:t>Everything fits very naturally within a modern </a:t>
            </a:r>
            <a:r>
              <a:rPr lang="en-US" altLang="it-IT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Branch-and-Cut</a:t>
            </a:r>
            <a:r>
              <a:rPr lang="en-US" altLang="it-IT" sz="1800" dirty="0">
                <a:ea typeface="ＭＳ Ｐゴシック" panose="020B0600070205080204" pitchFamily="34" charset="-128"/>
              </a:rPr>
              <a:t> (B&amp;C) framework.</a:t>
            </a:r>
          </a:p>
          <a:p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it-IT" altLang="it-IT" sz="1800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95D042-5F22-6537-6CA1-534B3309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3316" name="Segnaposto numero diapositiva 4">
            <a:extLst>
              <a:ext uri="{FF2B5EF4-FFF2-40B4-BE49-F238E27FC236}">
                <a16:creationId xmlns:a16="http://schemas.microsoft.com/office/drawing/2014/main" id="{BAC3D72E-DDBF-3B98-F4F9-B56396D3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80142-3050-48F9-B8CD-A055C871546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t-IT" sz="1400"/>
          </a:p>
        </p:txBody>
      </p:sp>
      <p:sp>
        <p:nvSpPr>
          <p:cNvPr id="13317" name="Titolo 5">
            <a:extLst>
              <a:ext uri="{FF2B5EF4-FFF2-40B4-BE49-F238E27FC236}">
                <a16:creationId xmlns:a16="http://schemas.microsoft.com/office/drawing/2014/main" id="{AC988AD0-37EC-0785-59A6-D0F077632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129462" cy="7921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What do you actually mean by “Benders decomposition”?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E93E7246-CCDD-AF04-B8AD-E57C1DA8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Modern Benders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82B287-D430-6D53-C9E8-DBF92375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4340" name="Segnaposto numero diapositiva 4">
            <a:extLst>
              <a:ext uri="{FF2B5EF4-FFF2-40B4-BE49-F238E27FC236}">
                <a16:creationId xmlns:a16="http://schemas.microsoft.com/office/drawing/2014/main" id="{996A5B3D-3810-0340-BF96-31CE20AF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B518F-517B-44EF-B3DC-228A2D9F56F7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it-IT" sz="1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E6F6D4-AE8C-56B9-0348-534A8EA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14" y="908720"/>
            <a:ext cx="879532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Consider the convex MINLP in the </a:t>
            </a:r>
            <a:r>
              <a:rPr lang="en-US" altLang="it-IT" sz="1800" i="1" dirty="0">
                <a:cs typeface="Arial" panose="020B0604020202020204" pitchFamily="34" charset="0"/>
              </a:rPr>
              <a:t>(</a:t>
            </a:r>
            <a:r>
              <a:rPr lang="en-US" altLang="it-IT" sz="1800" i="1" dirty="0" err="1">
                <a:cs typeface="Arial" panose="020B0604020202020204" pitchFamily="34" charset="0"/>
              </a:rPr>
              <a:t>x,y</a:t>
            </a:r>
            <a:r>
              <a:rPr lang="en-US" altLang="it-IT" sz="1800" i="1" dirty="0">
                <a:cs typeface="Arial" panose="020B0604020202020204" pitchFamily="34" charset="0"/>
              </a:rPr>
              <a:t>) </a:t>
            </a:r>
            <a:r>
              <a:rPr lang="en-US" altLang="it-IT" sz="1800" dirty="0">
                <a:cs typeface="Arial" panose="020B0604020202020204" pitchFamily="34" charset="0"/>
              </a:rPr>
              <a:t>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and assume for the sake of simplicity that                                      is nonempty and bounded, and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is </a:t>
            </a:r>
            <a:r>
              <a:rPr lang="en-US" alt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nonempty</a:t>
            </a:r>
            <a:r>
              <a:rPr lang="en-US" altLang="it-IT" sz="1800" dirty="0">
                <a:cs typeface="Arial" panose="020B0604020202020204" pitchFamily="34" charset="0"/>
              </a:rPr>
              <a:t>, closed and bounded for all y ∈ 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altLang="it-IT" sz="1800" dirty="0">
                <a:cs typeface="Arial" panose="020B0604020202020204" pitchFamily="34" charset="0"/>
              </a:rPr>
              <a:t>the </a:t>
            </a:r>
            <a:r>
              <a:rPr lang="en-US" altLang="it-IT" sz="1800" b="1" dirty="0">
                <a:cs typeface="Arial" panose="020B0604020202020204" pitchFamily="34" charset="0"/>
              </a:rPr>
              <a:t>convex function                                           </a:t>
            </a:r>
            <a:r>
              <a:rPr lang="en-US" altLang="it-IT" sz="1800" dirty="0">
                <a:cs typeface="Arial" panose="020B0604020202020204" pitchFamily="34" charset="0"/>
              </a:rPr>
              <a:t>is well defined for all y ∈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</a:t>
            </a:r>
            <a:r>
              <a:rPr lang="en-US" altLang="it-IT" sz="1800" dirty="0">
                <a:cs typeface="Arial" panose="020B0604020202020204" pitchFamily="34" charset="0"/>
                <a:sym typeface="Wingdings" panose="05000000000000000000" pitchFamily="2" charset="2"/>
              </a:rPr>
              <a:t> no “feasibility cuts” needed (this kind of cuts will be discussed later on)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</p:txBody>
      </p:sp>
      <p:pic>
        <p:nvPicPr>
          <p:cNvPr id="14346" name="Picture 10" descr="C:\Users\MATTEO~1\AppData\Local\Temp\vmware-Matteo Fischetti\VMwareDnD\4e5ac8e2\Schermata 2015-08-28 alle 10.21.02.png">
            <a:extLst>
              <a:ext uri="{FF2B5EF4-FFF2-40B4-BE49-F238E27FC236}">
                <a16:creationId xmlns:a16="http://schemas.microsoft.com/office/drawing/2014/main" id="{A89ECD4F-301D-27E2-4BAF-8537DC46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18002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ATTEO~1\AppData\Local\Temp\vmware-Matteo Fischetti\VMwareDnD\7507cddd\Schermata 2017-01-14 alle 12.31.43.png">
            <a:extLst>
              <a:ext uri="{FF2B5EF4-FFF2-40B4-BE49-F238E27FC236}">
                <a16:creationId xmlns:a16="http://schemas.microsoft.com/office/drawing/2014/main" id="{DE14C27B-4173-7E90-8481-00AF68A1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332163"/>
            <a:ext cx="21383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TTEO~1\AppData\Local\Temp\vmware-Matteo Fischetti\VMwareDnD\750fcd64\Schermata 2017-01-14 alle 12.31.57.png">
            <a:extLst>
              <a:ext uri="{FF2B5EF4-FFF2-40B4-BE49-F238E27FC236}">
                <a16:creationId xmlns:a16="http://schemas.microsoft.com/office/drawing/2014/main" id="{DE3EBE07-92DE-0C68-56ED-7B0D4E7F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49725"/>
            <a:ext cx="24479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MATTEO~1\AppData\Local\Temp\vmware-Matteo Fischetti\VMwareDnD\8abc8e79\Schermata 2015-08-28 alle 18.32.08.png">
            <a:extLst>
              <a:ext uri="{FF2B5EF4-FFF2-40B4-BE49-F238E27FC236}">
                <a16:creationId xmlns:a16="http://schemas.microsoft.com/office/drawing/2014/main" id="{679A6F33-E4EB-3E5A-70DC-AA109BCB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5300663"/>
            <a:ext cx="252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4CECE-4ED4-A4D5-FA49-82E1F7A38F97}"/>
              </a:ext>
            </a:extLst>
          </p:cNvPr>
          <p:cNvSpPr txBox="1"/>
          <p:nvPr/>
        </p:nvSpPr>
        <p:spPr>
          <a:xfrm rot="1458515">
            <a:off x="5911447" y="1834394"/>
            <a:ext cx="2110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Warning: the important </a:t>
            </a:r>
            <a:r>
              <a:rPr lang="en-US" sz="2000" dirty="0" err="1">
                <a:solidFill>
                  <a:srgbClr val="0070C0"/>
                </a:solidFill>
              </a:rPr>
              <a:t>var.s</a:t>
            </a:r>
            <a:r>
              <a:rPr lang="en-US" sz="2000" dirty="0">
                <a:solidFill>
                  <a:srgbClr val="0070C0"/>
                </a:solidFill>
              </a:rPr>
              <a:t> are the y’s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8988EEC4-8EA0-2CA5-D4BF-2284A4EC1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Working on the y-space (projection)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EF6928-7110-B90A-F2D2-59BBB627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308725"/>
            <a:ext cx="7993062" cy="4127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5364" name="Segnaposto numero diapositiva 4">
            <a:extLst>
              <a:ext uri="{FF2B5EF4-FFF2-40B4-BE49-F238E27FC236}">
                <a16:creationId xmlns:a16="http://schemas.microsoft.com/office/drawing/2014/main" id="{B1B98439-F3C5-3389-A2AE-26F92BD8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2C837-CE0E-4AAF-A9DB-F25C6E297369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t-IT" sz="14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4033E9-7CCE-31C0-B48F-5CC9811E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7487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70C0"/>
                </a:solidFill>
                <a:cs typeface="Arial" panose="020B0604020202020204" pitchFamily="34" charset="0"/>
              </a:rPr>
              <a:t>                 (1)                                       (2)                                         (3)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Original</a:t>
            </a:r>
            <a:r>
              <a:rPr lang="en-US" altLang="it-IT" sz="1800">
                <a:cs typeface="Arial" panose="020B0604020202020204" pitchFamily="34" charset="0"/>
              </a:rPr>
              <a:t> MINLP in the (x,y) space    </a:t>
            </a:r>
            <a:r>
              <a:rPr lang="en-US" altLang="it-IT" sz="180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t-IT" sz="1800">
                <a:cs typeface="Arial" panose="020B0604020202020204" pitchFamily="34" charset="0"/>
              </a:rPr>
              <a:t> Benders’ </a:t>
            </a:r>
            <a:r>
              <a:rPr lang="en-US" altLang="it-IT" sz="1800" b="1">
                <a:cs typeface="Arial" panose="020B0604020202020204" pitchFamily="34" charset="0"/>
              </a:rPr>
              <a:t>master </a:t>
            </a:r>
            <a:r>
              <a:rPr lang="en-US" altLang="it-IT" sz="1800">
                <a:cs typeface="Arial" panose="020B0604020202020204" pitchFamily="34" charset="0"/>
              </a:rPr>
              <a:t>problem in the </a:t>
            </a:r>
            <a:r>
              <a:rPr lang="en-US" altLang="it-IT" sz="1800" i="1">
                <a:cs typeface="Arial" panose="020B0604020202020204" pitchFamily="34" charset="0"/>
              </a:rPr>
              <a:t>y</a:t>
            </a:r>
            <a:r>
              <a:rPr lang="en-US" altLang="it-IT" sz="1800">
                <a:cs typeface="Arial" panose="020B0604020202020204" pitchFamily="34" charset="0"/>
              </a:rPr>
              <a:t> space</a:t>
            </a: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Warning</a:t>
            </a:r>
            <a:r>
              <a:rPr lang="en-US" altLang="it-IT" sz="1800">
                <a:cs typeface="Arial" panose="020B0604020202020204" pitchFamily="34" charset="0"/>
              </a:rPr>
              <a:t>: projection changes the objective function (e.g., linear </a:t>
            </a:r>
            <a:r>
              <a:rPr lang="en-US" altLang="it-IT" sz="1800">
                <a:cs typeface="Arial" panose="020B0604020202020204" pitchFamily="34" charset="0"/>
                <a:sym typeface="Wingdings" panose="05000000000000000000" pitchFamily="2" charset="2"/>
              </a:rPr>
              <a:t> convex nonlinear)</a:t>
            </a:r>
            <a:r>
              <a:rPr lang="en-US" altLang="it-IT" sz="1800">
                <a:cs typeface="Arial" panose="020B0604020202020204" pitchFamily="34" charset="0"/>
              </a:rPr>
              <a:t> </a:t>
            </a:r>
            <a:endParaRPr lang="it-IT" altLang="it-IT" sz="1800">
              <a:cs typeface="Arial" panose="020B0604020202020204" pitchFamily="34" charset="0"/>
            </a:endParaRPr>
          </a:p>
        </p:txBody>
      </p:sp>
      <p:pic>
        <p:nvPicPr>
          <p:cNvPr id="28676" name="Picture 4" descr="C:\Users\MATTEO~1\AppData\Local\Temp\vmware-Matteo Fischetti\VMwareDnD\5cd9ff03\AbsReal.gif">
            <a:extLst>
              <a:ext uri="{FF2B5EF4-FFF2-40B4-BE49-F238E27FC236}">
                <a16:creationId xmlns:a16="http://schemas.microsoft.com/office/drawing/2014/main" id="{657D1DF2-7367-8AEC-9D7E-E30BF078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9034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MATTEO~1\AppData\Local\Temp\vmware-Matteo Fischetti\VMwareDnD\8024d125\Schermata 2015-08-28 alle 10.25.46.png">
            <a:extLst>
              <a:ext uri="{FF2B5EF4-FFF2-40B4-BE49-F238E27FC236}">
                <a16:creationId xmlns:a16="http://schemas.microsoft.com/office/drawing/2014/main" id="{FBFC34C4-D4CA-BE3E-AF58-67BFC9419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1560513"/>
            <a:ext cx="2160588" cy="1436687"/>
          </a:xfrm>
        </p:spPr>
      </p:pic>
      <p:pic>
        <p:nvPicPr>
          <p:cNvPr id="15371" name="Picture 11" descr="C:\Users\MATTEO~1\AppData\Local\Temp\vmware-Matteo Fischetti\VMwareDnD\0bbe4ddc\Schermata 2015-08-28 alle 13.00.29.png">
            <a:extLst>
              <a:ext uri="{FF2B5EF4-FFF2-40B4-BE49-F238E27FC236}">
                <a16:creationId xmlns:a16="http://schemas.microsoft.com/office/drawing/2014/main" id="{75412CC9-EC7C-4EF4-1A27-FEC9A31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437063"/>
            <a:ext cx="15716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:\Users\MATTEO~1\AppData\Local\Temp\vmware-Matteo Fischetti\VMwareDnD\44c0d7b8\Schermata 2015-08-28 alle 13.00.34.png">
            <a:extLst>
              <a:ext uri="{FF2B5EF4-FFF2-40B4-BE49-F238E27FC236}">
                <a16:creationId xmlns:a16="http://schemas.microsoft.com/office/drawing/2014/main" id="{BF4707C0-B5D7-FFEA-3413-0D7A63AD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18002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CasellaDiTesto 11">
            <a:extLst>
              <a:ext uri="{FF2B5EF4-FFF2-40B4-BE49-F238E27FC236}">
                <a16:creationId xmlns:a16="http://schemas.microsoft.com/office/drawing/2014/main" id="{BD95F753-CC1E-6028-2A7F-2FE8E1BD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47813"/>
            <a:ext cx="2232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cs typeface="Arial" panose="020B0604020202020204" pitchFamily="34" charset="0"/>
              </a:rPr>
              <a:t>“isolate the inner minimization over </a:t>
            </a:r>
            <a:r>
              <a:rPr lang="en-US" altLang="it-IT" sz="1600" i="1">
                <a:cs typeface="Arial" panose="020B0604020202020204" pitchFamily="34" charset="0"/>
              </a:rPr>
              <a:t>x”</a:t>
            </a:r>
            <a:endParaRPr lang="it-IT" altLang="it-IT" sz="1600" i="1">
              <a:cs typeface="Arial" panose="020B0604020202020204" pitchFamily="34" charset="0"/>
            </a:endParaRPr>
          </a:p>
        </p:txBody>
      </p:sp>
      <p:pic>
        <p:nvPicPr>
          <p:cNvPr id="10253" name="Picture 13" descr="C:\Users\MATTEO~1\AppData\Local\Temp\vmware-Matteo Fischetti\VMwareDnD\6c8ea7bb\Schermata 2017-01-15 alle 16.36.37.png">
            <a:extLst>
              <a:ext uri="{FF2B5EF4-FFF2-40B4-BE49-F238E27FC236}">
                <a16:creationId xmlns:a16="http://schemas.microsoft.com/office/drawing/2014/main" id="{D20BC71D-831E-4B2B-70BA-8A66A84C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39863"/>
            <a:ext cx="17287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C:\Users\MATTEO~1\AppData\Local\Temp\vmware-Matteo Fischetti\VMwareDnD\6c84a705\Schermata 2017-01-15 alle 16.39.58.png">
            <a:extLst>
              <a:ext uri="{FF2B5EF4-FFF2-40B4-BE49-F238E27FC236}">
                <a16:creationId xmlns:a16="http://schemas.microsoft.com/office/drawing/2014/main" id="{E21B0B61-6E96-7694-8F20-9A7B0B3B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14563"/>
            <a:ext cx="21193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FABDF2F3-7144-2E0F-1096-71758973E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Life of  P(H)I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EED82-1241-C7AC-F02F-3CD37C710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Solving Benders’ master problem calls for the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minimization of a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nonlinear</a:t>
            </a:r>
            <a:r>
              <a:rPr lang="en-US" altLang="it-IT">
                <a:ea typeface="ＭＳ Ｐゴシック" panose="020B0600070205080204" pitchFamily="34" charset="-128"/>
              </a:rPr>
              <a:t> convex function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  <a:r>
              <a:rPr lang="en-US" altLang="it-IT" b="1">
                <a:ea typeface="ＭＳ Ｐゴシック" panose="020B0600070205080204" pitchFamily="34" charset="-128"/>
              </a:rPr>
              <a:t>(even if you start from a linear problem!)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Branch-and-cut MINLP solvers generate a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sequence of </a:t>
            </a:r>
            <a:r>
              <a:rPr lang="en-US" altLang="it-IT" b="1">
                <a:ea typeface="ＭＳ Ｐゴシック" panose="020B0600070205080204" pitchFamily="34" charset="-128"/>
              </a:rPr>
              <a:t>linear cuts </a:t>
            </a:r>
            <a:r>
              <a:rPr lang="en-US" altLang="it-IT">
                <a:ea typeface="ＭＳ Ｐゴシック" panose="020B0600070205080204" pitchFamily="34" charset="-128"/>
              </a:rPr>
              <a:t>to approximate this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function from below (</a:t>
            </a:r>
            <a:r>
              <a:rPr lang="en-US" altLang="it-IT" b="1">
                <a:ea typeface="ＭＳ Ｐゴシック" panose="020B0600070205080204" pitchFamily="34" charset="-128"/>
              </a:rPr>
              <a:t>outer-approximation</a:t>
            </a:r>
            <a:r>
              <a:rPr lang="en-US" altLang="it-IT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			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 			subgradient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			(aka Benders) cut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FE4CF9-2217-EA2B-3DE1-7D8BACDD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77557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6389" name="Segnaposto numero diapositiva 4">
            <a:extLst>
              <a:ext uri="{FF2B5EF4-FFF2-40B4-BE49-F238E27FC236}">
                <a16:creationId xmlns:a16="http://schemas.microsoft.com/office/drawing/2014/main" id="{2A43CC0C-D491-C0A6-E339-A89B506C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317170-4134-4ABB-8684-D9040E26CED8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t-IT" sz="1400"/>
          </a:p>
        </p:txBody>
      </p:sp>
      <p:pic>
        <p:nvPicPr>
          <p:cNvPr id="29698" name="Picture 2" descr="C:\Users\MATTEO~1\AppData\Local\Temp\vmware-Matteo Fischetti\VMwareDnD\03bd55e9\images.jpg">
            <a:extLst>
              <a:ext uri="{FF2B5EF4-FFF2-40B4-BE49-F238E27FC236}">
                <a16:creationId xmlns:a16="http://schemas.microsoft.com/office/drawing/2014/main" id="{47883F0E-6E8E-199E-D510-9FB24981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277938"/>
            <a:ext cx="26320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MATTEO~1\AppData\Local\Temp\vmware-Matteo Fischetti\VMwareDnD\5e4af8fe\images.jpg">
            <a:extLst>
              <a:ext uri="{FF2B5EF4-FFF2-40B4-BE49-F238E27FC236}">
                <a16:creationId xmlns:a16="http://schemas.microsoft.com/office/drawing/2014/main" id="{B0CC0113-3C40-86CC-95F2-734C0F4F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18605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MATTEO~1\AppData\Local\Temp\vmware-Matteo Fischetti\VMwareDnD\923de72a\bowl.jpg">
            <a:extLst>
              <a:ext uri="{FF2B5EF4-FFF2-40B4-BE49-F238E27FC236}">
                <a16:creationId xmlns:a16="http://schemas.microsoft.com/office/drawing/2014/main" id="{E0C0D4A9-7421-7D74-7313-5D3A8B0D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26638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Users\MATTEO~1\AppData\Local\Temp\vmware-Matteo Fischetti\VMwareDnD\df487b57\Schermata 2015-08-28 alle 11.06.50.png">
            <a:extLst>
              <a:ext uri="{FF2B5EF4-FFF2-40B4-BE49-F238E27FC236}">
                <a16:creationId xmlns:a16="http://schemas.microsoft.com/office/drawing/2014/main" id="{E6B661DB-2A7F-3AFA-410C-00A9A248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16058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MATTEO~1\AppData\Local\Temp\vmware-Matteo Fischetti\VMwareDnD\dfc37acb\Schermata 2015-08-28 alle 11.06.59.png">
            <a:extLst>
              <a:ext uri="{FF2B5EF4-FFF2-40B4-BE49-F238E27FC236}">
                <a16:creationId xmlns:a16="http://schemas.microsoft.com/office/drawing/2014/main" id="{A0F2FE5D-9410-B630-7126-0BFE96DD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661025"/>
            <a:ext cx="43926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7F5F28F9-78D5-F5F2-E4C1-97C248740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   Benders cut computation	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76D29-DDD5-7A19-A309-67ECB950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8850" cy="492918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Benders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(for linear) and </a:t>
            </a:r>
            <a:r>
              <a:rPr lang="en-US" b="1" dirty="0" err="1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Geoffrion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(general convex) told us how to compute a </a:t>
            </a:r>
            <a:r>
              <a:rPr lang="en-US" b="1" dirty="0" err="1">
                <a:ea typeface="ＭＳ Ｐゴシック" pitchFamily="34" charset="-128"/>
                <a:cs typeface="Times New Roman" pitchFamily="18" charset="0"/>
              </a:rPr>
              <a:t>subgradient</a:t>
            </a:r>
            <a:r>
              <a:rPr lang="en-US" b="1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to be used in the cut derivation, by using the optimal primal-dual solution </a:t>
            </a:r>
            <a:r>
              <a:rPr lang="en-US" i="1" dirty="0">
                <a:ea typeface="ＭＳ Ｐゴシック" pitchFamily="34" charset="-128"/>
                <a:cs typeface="Times New Roman" pitchFamily="18" charset="0"/>
              </a:rPr>
              <a:t>(x*,u*)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available after computing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The above formula is </a:t>
            </a:r>
            <a:r>
              <a:rPr lang="en-US" b="1" dirty="0">
                <a:ea typeface="ＭＳ Ｐゴシック" pitchFamily="34" charset="-128"/>
                <a:cs typeface="Times New Roman" pitchFamily="18" charset="0"/>
              </a:rPr>
              <a:t>problem-specific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and perhaps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#scaring</a:t>
            </a: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Introduce an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artificial variable vector q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(acting as a copy of </a:t>
            </a:r>
            <a:r>
              <a:rPr lang="en-US" i="1" dirty="0">
                <a:ea typeface="ＭＳ Ｐゴシック" pitchFamily="34" charset="-128"/>
                <a:cs typeface="Times New Roman" pitchFamily="18" charset="0"/>
              </a:rPr>
              <a:t>y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) to get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	and to obtain the following </a:t>
            </a:r>
            <a:r>
              <a:rPr lang="en-US" b="1" dirty="0">
                <a:solidFill>
                  <a:schemeClr val="accent6"/>
                </a:solidFill>
                <a:ea typeface="ＭＳ Ｐゴシック" pitchFamily="34" charset="-128"/>
                <a:cs typeface="Times New Roman" pitchFamily="18" charset="0"/>
              </a:rPr>
              <a:t>simpler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and</a:t>
            </a:r>
            <a:r>
              <a:rPr lang="en-US" b="1" dirty="0">
                <a:solidFill>
                  <a:schemeClr val="accent6"/>
                </a:solidFill>
                <a:ea typeface="ＭＳ Ｐゴシック" pitchFamily="34" charset="-128"/>
                <a:cs typeface="Times New Roman" pitchFamily="18" charset="0"/>
              </a:rPr>
              <a:t> completely general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cut-recipe:  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BE49A8-E053-CD76-048C-012EB432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7413" name="Segnaposto numero diapositiva 4">
            <a:extLst>
              <a:ext uri="{FF2B5EF4-FFF2-40B4-BE49-F238E27FC236}">
                <a16:creationId xmlns:a16="http://schemas.microsoft.com/office/drawing/2014/main" id="{49542FBA-CEDD-4462-6D9D-6869932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B3F6B-3B32-4644-949A-064C723140F7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t-IT" sz="1400"/>
          </a:p>
        </p:txBody>
      </p:sp>
      <p:pic>
        <p:nvPicPr>
          <p:cNvPr id="8" name="Picture 9" descr="C:\Users\MATTEO~1\AppData\Local\Temp\vmware-Matteo Fischetti\VMwareDnD\ff155cf9\Schermata 2015-05-27 alle 17.18.39.png">
            <a:extLst>
              <a:ext uri="{FF2B5EF4-FFF2-40B4-BE49-F238E27FC236}">
                <a16:creationId xmlns:a16="http://schemas.microsoft.com/office/drawing/2014/main" id="{7008BD99-9F09-BCE6-0A70-4F489A29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97425"/>
            <a:ext cx="83359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C:\Users\MATTEO~1\AppData\Local\Temp\vmware-Matteo Fischetti\VMwareDnD\44c0df19\Schermata 2015-08-28 alle 11.56.10.png">
            <a:extLst>
              <a:ext uri="{FF2B5EF4-FFF2-40B4-BE49-F238E27FC236}">
                <a16:creationId xmlns:a16="http://schemas.microsoft.com/office/drawing/2014/main" id="{D575B8EA-6B31-21C1-2E21-43D0185C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5094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MATTEO~1\AppData\Local\Temp\vmware-Matteo Fischetti\VMwareDnD\0bb70de6\Schermata 2015-08-28 alle 13.09.24.png">
            <a:extLst>
              <a:ext uri="{FF2B5EF4-FFF2-40B4-BE49-F238E27FC236}">
                <a16:creationId xmlns:a16="http://schemas.microsoft.com/office/drawing/2014/main" id="{13392DE2-23C4-6CFA-0489-40B51D06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51263"/>
            <a:ext cx="66246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MATTEO~1\AppData\Local\Temp\vmware-Matteo Fischetti\VMwareDnD\113d622d\Schermata 2015-08-28 alle 11.16.45.png">
            <a:extLst>
              <a:ext uri="{FF2B5EF4-FFF2-40B4-BE49-F238E27FC236}">
                <a16:creationId xmlns:a16="http://schemas.microsoft.com/office/drawing/2014/main" id="{662054F3-F298-CC3A-8180-37454C7B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800225"/>
            <a:ext cx="796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69BCEAE7-A3C1-E2C5-3F69-53D55DC08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Benders feasibility cuts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F19528-016F-38C6-D036-31E2F2F4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8436" name="Segnaposto numero diapositiva 4">
            <a:extLst>
              <a:ext uri="{FF2B5EF4-FFF2-40B4-BE49-F238E27FC236}">
                <a16:creationId xmlns:a16="http://schemas.microsoft.com/office/drawing/2014/main" id="{544067B6-B1E5-953D-E0C7-ABC97731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545F7-A8C9-4D5E-A679-A81621A7E2D9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1DAB2C-9C3C-E074-67E2-4D5BB55F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89843"/>
            <a:ext cx="85693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For some important applications, the set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can be empty for some “</a:t>
            </a:r>
            <a:r>
              <a:rPr lang="en-US" altLang="it-IT" sz="1800" b="1" dirty="0">
                <a:cs typeface="Arial" panose="020B0604020202020204" pitchFamily="34" charset="0"/>
              </a:rPr>
              <a:t>infeasible</a:t>
            </a:r>
            <a:r>
              <a:rPr lang="en-US" altLang="it-IT" sz="1800" dirty="0">
                <a:cs typeface="Arial" panose="020B0604020202020204" pitchFamily="34" charset="0"/>
              </a:rPr>
              <a:t>” </a:t>
            </a:r>
            <a:r>
              <a:rPr lang="en-US" altLang="it-IT" sz="1800" i="1" dirty="0">
                <a:cs typeface="Arial" panose="020B0604020202020204" pitchFamily="34" charset="0"/>
              </a:rPr>
              <a:t>y ∈ 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  <a:sym typeface="Wingdings" panose="05000000000000000000" pitchFamily="2" charset="2"/>
              </a:rPr>
              <a:t>                                              undefined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This situation can be handled by considering the “phase-1” feasibility condition 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where the function             is </a:t>
            </a:r>
            <a:r>
              <a:rPr lang="en-US" altLang="it-IT" sz="1800" b="1" dirty="0">
                <a:cs typeface="Arial" panose="020B0604020202020204" pitchFamily="34" charset="0"/>
              </a:rPr>
              <a:t>convex 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</a:t>
            </a:r>
            <a:r>
              <a:rPr lang="en-US" altLang="it-IT" sz="1800" dirty="0">
                <a:cs typeface="Arial" panose="020B0604020202020204" pitchFamily="34" charset="0"/>
                <a:sym typeface="Wingdings" panose="05000000000000000000" pitchFamily="2" charset="2"/>
              </a:rPr>
              <a:t> i</a:t>
            </a:r>
            <a:r>
              <a:rPr lang="en-US" altLang="it-IT" sz="1800" dirty="0">
                <a:cs typeface="Arial" panose="020B0604020202020204" pitchFamily="34" charset="0"/>
              </a:rPr>
              <a:t>t can be approximated by the usual </a:t>
            </a:r>
            <a:r>
              <a:rPr lang="en-US" altLang="it-IT" sz="1800" dirty="0" err="1">
                <a:cs typeface="Arial" panose="020B0604020202020204" pitchFamily="34" charset="0"/>
              </a:rPr>
              <a:t>subgradient</a:t>
            </a:r>
            <a:r>
              <a:rPr lang="en-US" altLang="it-IT" sz="1800" dirty="0">
                <a:cs typeface="Arial" panose="020B0604020202020204" pitchFamily="34" charset="0"/>
              </a:rPr>
              <a:t> </a:t>
            </a:r>
            <a:r>
              <a:rPr lang="en-US" alt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“Benders feasibility cut”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    to be computed using reduced costs as before </a:t>
            </a:r>
            <a:r>
              <a:rPr lang="en-US" altLang="it-IT" sz="1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</p:txBody>
      </p:sp>
      <p:pic>
        <p:nvPicPr>
          <p:cNvPr id="1027" name="Picture 3" descr="C:\Users\MATTEO~1\AppData\Local\Temp\vmware-Matteo Fischetti\VMwareDnD\750fcd64\Schermata 2017-01-14 alle 12.31.57.png">
            <a:extLst>
              <a:ext uri="{FF2B5EF4-FFF2-40B4-BE49-F238E27FC236}">
                <a16:creationId xmlns:a16="http://schemas.microsoft.com/office/drawing/2014/main" id="{7ABED2EA-EA57-706F-833D-310D66E7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98588"/>
            <a:ext cx="24479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MATTEO~1\AppData\Local\Temp\vmware-Matteo Fischetti\VMwareDnD\8abc8e79\Schermata 2015-08-28 alle 18.32.08.png">
            <a:extLst>
              <a:ext uri="{FF2B5EF4-FFF2-40B4-BE49-F238E27FC236}">
                <a16:creationId xmlns:a16="http://schemas.microsoft.com/office/drawing/2014/main" id="{DAF642AA-F96D-36F1-A91F-7662A2CA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4635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C:\Users\MATTEO~1\AppData\Local\Temp\vmware-Matteo Fischetti\VMwareDnD\38785132\Schermata 2017-01-14 alle 12.31.29.png">
            <a:extLst>
              <a:ext uri="{FF2B5EF4-FFF2-40B4-BE49-F238E27FC236}">
                <a16:creationId xmlns:a16="http://schemas.microsoft.com/office/drawing/2014/main" id="{804F8924-8F64-C008-B225-7D3F083F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660775"/>
            <a:ext cx="4886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MATTEO~1\AppData\Local\Temp\vmware-Matteo Fischetti\VMwareDnD\fe065868\Schermata 2017-01-14 alle 13.24.50.png">
            <a:extLst>
              <a:ext uri="{FF2B5EF4-FFF2-40B4-BE49-F238E27FC236}">
                <a16:creationId xmlns:a16="http://schemas.microsoft.com/office/drawing/2014/main" id="{483E6636-0C20-4645-0B84-B9EE51F1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581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MATTEO~1\AppData\Local\Temp\vmware-Matteo Fischetti\VMwareDnD\a1f2f3d2\Schermata 2017-01-14 alle 13.27.08.png">
            <a:extLst>
              <a:ext uri="{FF2B5EF4-FFF2-40B4-BE49-F238E27FC236}">
                <a16:creationId xmlns:a16="http://schemas.microsoft.com/office/drawing/2014/main" id="{CBD30352-708E-48C8-394C-DFB3302C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97425"/>
            <a:ext cx="42481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TTEO~1\AppData\Local\Temp\vmware-Matteo Fischetti\VMwareDnD\316105a0\Schermata 2015-05-27 alle 12.19.30.png">
            <a:extLst>
              <a:ext uri="{FF2B5EF4-FFF2-40B4-BE49-F238E27FC236}">
                <a16:creationId xmlns:a16="http://schemas.microsoft.com/office/drawing/2014/main" id="{2FDE5C46-0E89-E7C4-DCE0-83B39F59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319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olo 1">
            <a:extLst>
              <a:ext uri="{FF2B5EF4-FFF2-40B4-BE49-F238E27FC236}">
                <a16:creationId xmlns:a16="http://schemas.microsoft.com/office/drawing/2014/main" id="{FEC5FFD6-DDB2-5C8B-8E16-7C40DC1C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Successful Benders applications	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83BF86-B79B-BA19-BDAE-2EFE6F2C12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794750" cy="48561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Benders decomposition works well when fixing </a:t>
            </a:r>
            <a:r>
              <a:rPr lang="en-US" altLang="it-IT" i="1">
                <a:ea typeface="ＭＳ Ｐゴシック" panose="020B0600070205080204" pitchFamily="34" charset="-128"/>
              </a:rPr>
              <a:t>y = y*</a:t>
            </a:r>
            <a:r>
              <a:rPr lang="en-US" altLang="it-IT">
                <a:ea typeface="ＭＳ Ｐゴシック" panose="020B0600070205080204" pitchFamily="34" charset="-128"/>
              </a:rPr>
              <a:t>  for computing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               makes the problem </a:t>
            </a:r>
            <a:r>
              <a:rPr lang="en-US" altLang="it-IT" b="1">
                <a:ea typeface="ＭＳ Ｐゴシック" panose="020B0600070205080204" pitchFamily="34" charset="-128"/>
              </a:rPr>
              <a:t>much simpler to solve</a:t>
            </a:r>
            <a:r>
              <a:rPr lang="en-US" altLang="it-IT">
                <a:ea typeface="ＭＳ Ｐゴシック" panose="020B0600070205080204" pitchFamily="34" charset="-128"/>
              </a:rPr>
              <a:t>.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This usually happens when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The problem for </a:t>
            </a:r>
            <a:r>
              <a:rPr lang="en-US" altLang="it-IT" i="1">
                <a:ea typeface="ＭＳ Ｐゴシック" panose="020B0600070205080204" pitchFamily="34" charset="-128"/>
              </a:rPr>
              <a:t>y = y* </a:t>
            </a:r>
            <a:r>
              <a:rPr lang="en-US" altLang="it-IT">
                <a:ea typeface="ＭＳ Ｐゴシック" panose="020B0600070205080204" pitchFamily="34" charset="-128"/>
              </a:rPr>
              <a:t>decomposes into a number of </a:t>
            </a:r>
            <a:r>
              <a:rPr lang="en-US" altLang="it-IT" b="1">
                <a:ea typeface="ＭＳ Ｐゴシック" panose="020B0600070205080204" pitchFamily="34" charset="-128"/>
              </a:rPr>
              <a:t>independent subproblems</a:t>
            </a:r>
            <a:endParaRPr lang="en-US" altLang="it-IT">
              <a:ea typeface="ＭＳ Ｐゴシック" panose="020B0600070205080204" pitchFamily="34" charset="-128"/>
            </a:endParaRPr>
          </a:p>
          <a:p>
            <a:pPr lvl="2"/>
            <a:r>
              <a:rPr lang="en-US" altLang="it-IT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Stochastic Programming </a:t>
            </a:r>
          </a:p>
          <a:p>
            <a:pPr lvl="2"/>
            <a:r>
              <a:rPr lang="en-US" altLang="it-IT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Uncapacitated Facility Location 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etc.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Fixing </a:t>
            </a:r>
            <a:r>
              <a:rPr lang="en-US" altLang="it-IT" i="1">
                <a:ea typeface="ＭＳ Ｐゴシック" panose="020B0600070205080204" pitchFamily="34" charset="-128"/>
              </a:rPr>
              <a:t>y = y* </a:t>
            </a:r>
            <a:r>
              <a:rPr lang="en-US" altLang="it-IT" b="1">
                <a:ea typeface="ＭＳ Ｐゴシック" panose="020B0600070205080204" pitchFamily="34" charset="-128"/>
              </a:rPr>
              <a:t>changes the nature </a:t>
            </a:r>
            <a:r>
              <a:rPr lang="en-US" altLang="it-IT">
                <a:ea typeface="ＭＳ Ｐゴシック" panose="020B0600070205080204" pitchFamily="34" charset="-128"/>
              </a:rPr>
              <a:t>of some constraints: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in </a:t>
            </a:r>
            <a:r>
              <a:rPr lang="en-US" altLang="it-IT">
                <a:solidFill>
                  <a:srgbClr val="FF0000"/>
                </a:solidFill>
                <a:ea typeface="ＭＳ Ｐゴシック" panose="020B0600070205080204" pitchFamily="34" charset="-128"/>
              </a:rPr>
              <a:t>Capacitated Facility Location</a:t>
            </a:r>
            <a:r>
              <a:rPr lang="en-US" altLang="it-IT">
                <a:ea typeface="ＭＳ Ｐゴシック" panose="020B0600070205080204" pitchFamily="34" charset="-128"/>
              </a:rPr>
              <a:t>, tons of constr.s  of the form              </a:t>
            </a:r>
          </a:p>
          <a:p>
            <a:pPr lvl="2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become just variable bounds</a:t>
            </a:r>
          </a:p>
          <a:p>
            <a:pPr lvl="2"/>
            <a:r>
              <a:rPr lang="en-US" altLang="it-IT">
                <a:solidFill>
                  <a:srgbClr val="FF0000"/>
                </a:solidFill>
                <a:ea typeface="ＭＳ Ｐゴシック" panose="020B0600070205080204" pitchFamily="34" charset="-128"/>
              </a:rPr>
              <a:t>Second Order Constraints                     </a:t>
            </a:r>
            <a:r>
              <a:rPr lang="en-US" altLang="it-IT">
                <a:ea typeface="ＭＳ Ｐゴシック" panose="020B0600070205080204" pitchFamily="34" charset="-128"/>
              </a:rPr>
              <a:t>become quadratic constr.s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etc.</a:t>
            </a:r>
          </a:p>
          <a:p>
            <a:pPr lvl="2"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it-IT" i="1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375DDD-BEC7-207F-5B8D-BB108094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77557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9462" name="Segnaposto numero diapositiva 4">
            <a:extLst>
              <a:ext uri="{FF2B5EF4-FFF2-40B4-BE49-F238E27FC236}">
                <a16:creationId xmlns:a16="http://schemas.microsoft.com/office/drawing/2014/main" id="{F63AB9AB-E84D-76D2-FCA1-94882C67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30CC1-B8A3-4360-8A7A-D29599C7D48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t-IT" sz="1400"/>
          </a:p>
        </p:txBody>
      </p:sp>
      <p:pic>
        <p:nvPicPr>
          <p:cNvPr id="27650" name="Picture 2" descr="C:\Users\MATTEO~1\AppData\Local\Temp\vmware-Matteo Fischetti\VMwareDnD\651ff741\Schermata 2017-01-13 alle 16.51.59.png">
            <a:extLst>
              <a:ext uri="{FF2B5EF4-FFF2-40B4-BE49-F238E27FC236}">
                <a16:creationId xmlns:a16="http://schemas.microsoft.com/office/drawing/2014/main" id="{1347BD3A-EEC8-3F8D-BE95-E1634CF6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17650"/>
            <a:ext cx="71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MATTEO~1\AppData\Local\Temp\vmware-Matteo Fischetti\VMwareDnD\78b39a47\Schermata 2017-01-13 alle 17.00.30.png">
            <a:extLst>
              <a:ext uri="{FF2B5EF4-FFF2-40B4-BE49-F238E27FC236}">
                <a16:creationId xmlns:a16="http://schemas.microsoft.com/office/drawing/2014/main" id="{6636C599-6C09-3641-BEAD-6B53BAE0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652963"/>
            <a:ext cx="10096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MATTEO~1\AppData\Local\Temp\vmware-Matteo Fischetti\VMwareDnD\b4c7851b\Schermata 2017-01-13 alle 17.11.11.png">
            <a:extLst>
              <a:ext uri="{FF2B5EF4-FFF2-40B4-BE49-F238E27FC236}">
                <a16:creationId xmlns:a16="http://schemas.microsoft.com/office/drawing/2014/main" id="{989C3C7F-A014-C546-5E6A-130481DF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45125"/>
            <a:ext cx="1368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37546E21-4B7D-756E-54DC-82B2327A7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That’s it … or not?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C8A83E-414E-D2DD-8536-962DD46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7993062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0484" name="Segnaposto numero diapositiva 4">
            <a:extLst>
              <a:ext uri="{FF2B5EF4-FFF2-40B4-BE49-F238E27FC236}">
                <a16:creationId xmlns:a16="http://schemas.microsoft.com/office/drawing/2014/main" id="{AE88F374-9933-9361-F9B2-AD30CFF4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2186D2-B1F9-419A-9AE1-3FFE8B35124F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pic>
        <p:nvPicPr>
          <p:cNvPr id="3083" name="Picture 11" descr="C:\Users\MATTEO~1\AppData\Local\Temp\vmware-Matteo Fischetti\VMwareDnD\6b33e156\blog.jpg">
            <a:extLst>
              <a:ext uri="{FF2B5EF4-FFF2-40B4-BE49-F238E27FC236}">
                <a16:creationId xmlns:a16="http://schemas.microsoft.com/office/drawing/2014/main" id="{905C7470-EE35-72E4-C42B-1A2FB256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133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B54C2B10-7192-9A71-2C8E-88C9286FF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practice, Benders decomposition can work quite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well, but sometimes it is </a:t>
            </a:r>
            <a:r>
              <a:rPr lang="en-US" altLang="it-IT" b="1">
                <a:ea typeface="ＭＳ Ｐゴシック" panose="020B0600070205080204" pitchFamily="34" charset="-128"/>
              </a:rPr>
              <a:t>desperately slow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… as the root node bound does not improve even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	after the addition of tons of Benders cuts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400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Slow convergence is generally attributed to the </a:t>
            </a:r>
            <a:r>
              <a:rPr lang="en-US" altLang="it-IT" b="1">
                <a:ea typeface="ＭＳ Ｐゴシック" panose="020B0600070205080204" pitchFamily="34" charset="-128"/>
              </a:rPr>
              <a:t>poor quality </a:t>
            </a:r>
            <a:r>
              <a:rPr lang="en-US" altLang="it-IT">
                <a:ea typeface="ＭＳ Ｐゴシック" panose="020B0600070205080204" pitchFamily="34" charset="-128"/>
              </a:rPr>
              <a:t>of Benders cuts, to be cured by a more clever </a:t>
            </a:r>
            <a:r>
              <a:rPr lang="en-US" altLang="it-IT" b="1">
                <a:ea typeface="ＭＳ Ｐゴシック" panose="020B0600070205080204" pitchFamily="34" charset="-128"/>
              </a:rPr>
              <a:t>selection policy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(Pa</a:t>
            </a:r>
            <a:r>
              <a:rPr lang="en-US" altLang="it-IT">
                <a:ea typeface="ＭＳ Ｐゴシック" panose="020B0600070205080204" pitchFamily="34" charset="-128"/>
              </a:rPr>
              <a:t>reto optimality of  Magnanti and Wong, 1981, etc.) but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there is more</a:t>
            </a:r>
            <a:r>
              <a:rPr lang="en-US" altLang="it-IT">
                <a:ea typeface="ＭＳ Ｐゴシック" panose="020B0600070205080204" pitchFamily="34" charset="-128"/>
              </a:rPr>
              <a:t>…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4108" name="Picture 12" descr="C:\Users\MATTEO~1\AppData\Local\Temp\vmware-Matteo Fischetti\VMwareDnD\6bb0af06\Schermata 2017-01-13 alle 17.43.38.png">
            <a:extLst>
              <a:ext uri="{FF2B5EF4-FFF2-40B4-BE49-F238E27FC236}">
                <a16:creationId xmlns:a16="http://schemas.microsoft.com/office/drawing/2014/main" id="{A1EFBF00-DB8F-0EAE-5A56-DAC913A2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32063"/>
            <a:ext cx="4464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11024</TotalTime>
  <Words>1660</Words>
  <Application>Microsoft Office PowerPoint</Application>
  <PresentationFormat>On-screen Show (4:3)</PresentationFormat>
  <Paragraphs>258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ＭＳ Ｐゴシック</vt:lpstr>
      <vt:lpstr>Arial</vt:lpstr>
      <vt:lpstr>Struttura predefinita</vt:lpstr>
      <vt:lpstr>Branch-and-cut implementation  of Benders’ decomposition</vt:lpstr>
      <vt:lpstr>What do you actually mean by “Benders decomposition”?</vt:lpstr>
      <vt:lpstr>Modern Benders</vt:lpstr>
      <vt:lpstr>Working on the y-space (projection)</vt:lpstr>
      <vt:lpstr> Life of  P(H)I</vt:lpstr>
      <vt:lpstr>    Benders cut computation </vt:lpstr>
      <vt:lpstr>Benders feasibility cuts</vt:lpstr>
      <vt:lpstr>Successful Benders applications </vt:lpstr>
      <vt:lpstr>That’s it … or not?</vt:lpstr>
      <vt:lpstr>Role of the cut loop</vt:lpstr>
      <vt:lpstr>But… alternative cut loops do exist!</vt:lpstr>
      <vt:lpstr>Stabilizing Benders can be easy!</vt:lpstr>
      <vt:lpstr> Our #ChaseTheCarrot heuristic</vt:lpstr>
      <vt:lpstr>Effect of the improved cut loop</vt:lpstr>
      <vt:lpstr>Conclusions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Matteo Fischetti</cp:lastModifiedBy>
  <cp:revision>630</cp:revision>
  <dcterms:created xsi:type="dcterms:W3CDTF">2009-11-25T09:39:00Z</dcterms:created>
  <dcterms:modified xsi:type="dcterms:W3CDTF">2025-06-11T07:51:54Z</dcterms:modified>
</cp:coreProperties>
</file>