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77" r:id="rId2"/>
    <p:sldId id="343" r:id="rId3"/>
    <p:sldId id="338" r:id="rId4"/>
    <p:sldId id="339" r:id="rId5"/>
    <p:sldId id="340" r:id="rId6"/>
    <p:sldId id="350" r:id="rId7"/>
    <p:sldId id="378" r:id="rId8"/>
    <p:sldId id="345" r:id="rId9"/>
    <p:sldId id="382" r:id="rId10"/>
    <p:sldId id="318" r:id="rId11"/>
    <p:sldId id="332" r:id="rId12"/>
    <p:sldId id="334" r:id="rId13"/>
    <p:sldId id="383" r:id="rId14"/>
    <p:sldId id="335" r:id="rId15"/>
    <p:sldId id="348" r:id="rId16"/>
    <p:sldId id="346" r:id="rId17"/>
    <p:sldId id="341" r:id="rId18"/>
    <p:sldId id="384" r:id="rId19"/>
    <p:sldId id="271" r:id="rId20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>
        <p:scale>
          <a:sx n="102" d="100"/>
          <a:sy n="102" d="100"/>
        </p:scale>
        <p:origin x="492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FBB41C9-255F-08BB-078D-73FC83059E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B6425C4-9601-9EA1-31C1-FEF33B411CA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938C2F8-487F-715F-B610-6E658DAEC6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984AD7C3-B836-6C7B-F8FB-6AEDE7C6E45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Fare clic per modificare gli stili del testo dello schema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1D338340-0C82-E078-92AF-80E73722597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D0BB78EE-0210-EC9C-02F0-E326D04FB5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B816EE7F-F412-4FE0-A176-BB9B6B07E7C4}" type="slidenum">
              <a:rPr lang="en-US" altLang="it-IT"/>
              <a:pPr>
                <a:defRPr/>
              </a:pPr>
              <a:t>‹#›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8AC2B-DBA8-0A23-9DDB-8030EC07F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immagine diapositiva 1">
            <a:extLst>
              <a:ext uri="{FF2B5EF4-FFF2-40B4-BE49-F238E27FC236}">
                <a16:creationId xmlns:a16="http://schemas.microsoft.com/office/drawing/2014/main" id="{0EA6FA94-FD74-D769-6DDF-4ACF69B624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Segnaposto note 2">
            <a:extLst>
              <a:ext uri="{FF2B5EF4-FFF2-40B4-BE49-F238E27FC236}">
                <a16:creationId xmlns:a16="http://schemas.microsoft.com/office/drawing/2014/main" id="{6CC8919D-C35A-D8F9-D4A0-981198660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00" name="Segnaposto numero diapositiva 3">
            <a:extLst>
              <a:ext uri="{FF2B5EF4-FFF2-40B4-BE49-F238E27FC236}">
                <a16:creationId xmlns:a16="http://schemas.microsoft.com/office/drawing/2014/main" id="{1BAB7515-BAE9-26B3-7843-5D37C4444F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B51E6AA-8071-4B4B-977D-58BC388C5795}" type="slidenum">
              <a:rPr lang="en-US" altLang="it-IT" sz="1300" smtClean="0"/>
              <a:pPr>
                <a:spcBef>
                  <a:spcPct val="0"/>
                </a:spcBef>
              </a:pPr>
              <a:t>1</a:t>
            </a:fld>
            <a:endParaRPr lang="en-US" altLang="it-IT" sz="1300"/>
          </a:p>
        </p:txBody>
      </p:sp>
    </p:spTree>
    <p:extLst>
      <p:ext uri="{BB962C8B-B14F-4D97-AF65-F5344CB8AC3E}">
        <p14:creationId xmlns:p14="http://schemas.microsoft.com/office/powerpoint/2010/main" val="1220765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>
            <a:extLst>
              <a:ext uri="{FF2B5EF4-FFF2-40B4-BE49-F238E27FC236}">
                <a16:creationId xmlns:a16="http://schemas.microsoft.com/office/drawing/2014/main" id="{392EF65B-BCB6-F89D-61ED-6850595DC9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Segnaposto note 2">
            <a:extLst>
              <a:ext uri="{FF2B5EF4-FFF2-40B4-BE49-F238E27FC236}">
                <a16:creationId xmlns:a16="http://schemas.microsoft.com/office/drawing/2014/main" id="{602CE927-6CC4-7FEF-B032-36BB9CE89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220" name="Segnaposto numero diapositiva 3">
            <a:extLst>
              <a:ext uri="{FF2B5EF4-FFF2-40B4-BE49-F238E27FC236}">
                <a16:creationId xmlns:a16="http://schemas.microsoft.com/office/drawing/2014/main" id="{F26FDC34-DE78-CEB4-0440-33E66AE0B0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FCFF4D6-BBD5-4769-A519-DBFCC8802C0C}" type="slidenum">
              <a:rPr lang="en-US" altLang="it-IT" sz="1300" smtClean="0"/>
              <a:pPr>
                <a:spcBef>
                  <a:spcPct val="0"/>
                </a:spcBef>
              </a:pPr>
              <a:t>2</a:t>
            </a:fld>
            <a:endParaRPr lang="en-US" altLang="it-IT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B5E4BB-4838-D1E5-CD35-0B11D8F1E2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C75C09-C7D6-C202-A833-DCA6F823E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AIROyoung, 9-feb-2026, Padua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C2501C-BBCA-622C-73EF-188B3C79D9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F9CF9-1236-4192-90EF-53532A904932}" type="slidenum">
              <a:rPr lang="en-US" altLang="it-IT"/>
              <a:pPr>
                <a:defRPr/>
              </a:pPr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44323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253CA8-6446-BF55-3EA1-FAAA7700D4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F00225-418E-6877-B0C7-DB46181184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AIROyoung, 9-feb-2026, Padua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8D6192-0446-1943-13BF-3358B92B92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093ED-109E-4621-B3F7-58E0B9D2565D}" type="slidenum">
              <a:rPr lang="en-US" altLang="it-IT"/>
              <a:pPr>
                <a:defRPr/>
              </a:pPr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5924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C91F42-3E3C-7D24-4B41-2D83D02171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aaaaa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7F7B739-357D-7D91-7F02-1B7F3077C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aaaaa</a:t>
            </a:r>
          </a:p>
          <a:p>
            <a:pPr lvl="1"/>
            <a:r>
              <a:rPr lang="en-US" altLang="it-IT"/>
              <a:t>bbbb</a:t>
            </a:r>
          </a:p>
          <a:p>
            <a:pPr lvl="2"/>
            <a:r>
              <a:rPr lang="en-US" altLang="it-IT"/>
              <a:t>Terzo livello</a:t>
            </a:r>
          </a:p>
          <a:p>
            <a:pPr lvl="3"/>
            <a:r>
              <a:rPr lang="en-US" altLang="it-IT"/>
              <a:t>Quarto livello</a:t>
            </a:r>
          </a:p>
          <a:p>
            <a:pPr lvl="4"/>
            <a:r>
              <a:rPr lang="en-US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86725B7-D3F5-3DB4-2D63-2E5CC22F47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96CE44F-D224-96C1-BF29-3C8F956C40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AIROyoung, 9-feb-2026, Padua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C1D1A3E-14E5-DBB7-F835-2AFB02B198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03F89B6-A388-4F20-8BE8-91DD14F345F3}" type="slidenum">
              <a:rPr lang="en-US" altLang="it-IT"/>
              <a:pPr>
                <a:defRPr/>
              </a:pPr>
              <a:t>‹#›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i.unipd.it/~fisch/papers/slid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18977-F1D3-AB4C-369C-2FF5ECC2C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>
            <a:extLst>
              <a:ext uri="{FF2B5EF4-FFF2-40B4-BE49-F238E27FC236}">
                <a16:creationId xmlns:a16="http://schemas.microsoft.com/office/drawing/2014/main" id="{14F13204-FE39-82B4-2D3A-92D9A82B36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-100014"/>
            <a:ext cx="8229600" cy="2736925"/>
          </a:xfrm>
        </p:spPr>
        <p:txBody>
          <a:bodyPr/>
          <a:lstStyle/>
          <a:p>
            <a:br>
              <a:rPr lang="en-US" altLang="it-IT" dirty="0">
                <a:ea typeface="ＭＳ Ｐゴシック" panose="020B0600070205080204" pitchFamily="34" charset="-128"/>
              </a:rPr>
            </a:br>
            <a:r>
              <a:rPr lang="en-US" altLang="it-IT" dirty="0">
                <a:ea typeface="ＭＳ Ｐゴシック" panose="020B0600070205080204" pitchFamily="34" charset="-128"/>
              </a:rPr>
              <a:t>Branch-and-Cut </a:t>
            </a:r>
            <a:br>
              <a:rPr lang="en-US" altLang="it-IT" dirty="0">
                <a:ea typeface="ＭＳ Ｐゴシック" panose="020B0600070205080204" pitchFamily="34" charset="-128"/>
              </a:rPr>
            </a:br>
            <a:r>
              <a:rPr lang="en-US" altLang="it-IT" dirty="0">
                <a:ea typeface="ＭＳ Ｐゴシック" panose="020B0600070205080204" pitchFamily="34" charset="-128"/>
              </a:rPr>
              <a:t>is our </a:t>
            </a:r>
            <a:br>
              <a:rPr lang="en-US" altLang="it-IT" dirty="0">
                <a:ea typeface="ＭＳ Ｐゴシック" panose="020B0600070205080204" pitchFamily="34" charset="-128"/>
              </a:rPr>
            </a:br>
            <a:r>
              <a:rPr lang="en-US" altLang="it-IT" dirty="0" err="1">
                <a:ea typeface="ＭＳ Ｐゴシック" panose="020B0600070205080204" pitchFamily="34" charset="-128"/>
              </a:rPr>
              <a:t>swiss</a:t>
            </a:r>
            <a:r>
              <a:rPr lang="en-US" altLang="it-IT" dirty="0">
                <a:ea typeface="ＭＳ Ｐゴシック" panose="020B0600070205080204" pitchFamily="34" charset="-128"/>
              </a:rPr>
              <a:t> army knife</a:t>
            </a:r>
            <a:br>
              <a:rPr lang="it-IT" altLang="it-IT" dirty="0">
                <a:ea typeface="ＭＳ Ｐゴシック" panose="020B0600070205080204" pitchFamily="34" charset="-128"/>
              </a:rPr>
            </a:br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C9D10BD-BD08-DCA0-011E-546C3F539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5650" y="6308725"/>
            <a:ext cx="7561263" cy="412750"/>
          </a:xfrm>
        </p:spPr>
        <p:txBody>
          <a:bodyPr/>
          <a:lstStyle/>
          <a:p>
            <a:pPr>
              <a:defRPr/>
            </a:pPr>
            <a:r>
              <a:rPr lang="en-US"/>
              <a:t>AIROyoung, 9-feb-2026, Padua</a:t>
            </a:r>
            <a:endParaRPr lang="en-US" dirty="0"/>
          </a:p>
        </p:txBody>
      </p:sp>
      <p:sp>
        <p:nvSpPr>
          <p:cNvPr id="3076" name="Segnaposto numero diapositiva 4">
            <a:extLst>
              <a:ext uri="{FF2B5EF4-FFF2-40B4-BE49-F238E27FC236}">
                <a16:creationId xmlns:a16="http://schemas.microsoft.com/office/drawing/2014/main" id="{26DFF2B7-22EC-A373-24A2-3761B91723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76A8C4-AD4B-4EB8-9412-DBAC4F706AB4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it-IT" sz="1400"/>
          </a:p>
        </p:txBody>
      </p:sp>
      <p:sp>
        <p:nvSpPr>
          <p:cNvPr id="3077" name="CasellaDiTesto 6">
            <a:extLst>
              <a:ext uri="{FF2B5EF4-FFF2-40B4-BE49-F238E27FC236}">
                <a16:creationId xmlns:a16="http://schemas.microsoft.com/office/drawing/2014/main" id="{DA30BC00-F5D9-AF5A-9621-069A2DC9E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926579"/>
            <a:ext cx="5905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it-IT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 b="1" dirty="0"/>
              <a:t>Matteo Fischetti, University of Padova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it-IT" sz="1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E3410F-8D5F-5A6A-F436-A5DF50EBC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814933"/>
            <a:ext cx="3240857" cy="281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92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>
            <a:extLst>
              <a:ext uri="{FF2B5EF4-FFF2-40B4-BE49-F238E27FC236}">
                <a16:creationId xmlns:a16="http://schemas.microsoft.com/office/drawing/2014/main" id="{E93E7246-CCDD-AF04-B8AD-E57C1DA86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Modern Benders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682B287-D430-6D53-C9E8-DBF92375F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6245225"/>
            <a:ext cx="7921625" cy="476250"/>
          </a:xfrm>
        </p:spPr>
        <p:txBody>
          <a:bodyPr/>
          <a:lstStyle/>
          <a:p>
            <a:pPr>
              <a:defRPr/>
            </a:pPr>
            <a:r>
              <a:rPr lang="en-US"/>
              <a:t>AIROyoung, 9-feb-2026, Padua</a:t>
            </a:r>
            <a:endParaRPr lang="en-US" dirty="0"/>
          </a:p>
        </p:txBody>
      </p:sp>
      <p:sp>
        <p:nvSpPr>
          <p:cNvPr id="14340" name="Segnaposto numero diapositiva 4">
            <a:extLst>
              <a:ext uri="{FF2B5EF4-FFF2-40B4-BE49-F238E27FC236}">
                <a16:creationId xmlns:a16="http://schemas.microsoft.com/office/drawing/2014/main" id="{996A5B3D-3810-0340-BF96-31CE20AFB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EB518F-517B-44EF-B3DC-228A2D9F56F7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it-IT" sz="140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DE6F6D4-AE8C-56B9-0348-534A8EA43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14" y="908720"/>
            <a:ext cx="879532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it-IT" sz="1800" dirty="0">
                <a:cs typeface="Arial" panose="020B0604020202020204" pitchFamily="34" charset="0"/>
              </a:rPr>
              <a:t>Consider the </a:t>
            </a:r>
            <a:r>
              <a:rPr lang="en-US" altLang="it-IT" sz="1800" b="1" dirty="0">
                <a:cs typeface="Arial" panose="020B0604020202020204" pitchFamily="34" charset="0"/>
              </a:rPr>
              <a:t>convex</a:t>
            </a:r>
            <a:r>
              <a:rPr lang="en-US" altLang="it-IT" sz="1800" dirty="0">
                <a:cs typeface="Arial" panose="020B0604020202020204" pitchFamily="34" charset="0"/>
              </a:rPr>
              <a:t> MINLP in the </a:t>
            </a:r>
            <a:r>
              <a:rPr lang="en-US" altLang="it-IT" sz="1800" i="1" dirty="0">
                <a:cs typeface="Arial" panose="020B0604020202020204" pitchFamily="34" charset="0"/>
              </a:rPr>
              <a:t>(</a:t>
            </a:r>
            <a:r>
              <a:rPr lang="en-US" altLang="it-IT" sz="1800" i="1" dirty="0" err="1">
                <a:cs typeface="Arial" panose="020B0604020202020204" pitchFamily="34" charset="0"/>
              </a:rPr>
              <a:t>x,y</a:t>
            </a:r>
            <a:r>
              <a:rPr lang="en-US" altLang="it-IT" sz="1800" i="1" dirty="0">
                <a:cs typeface="Arial" panose="020B0604020202020204" pitchFamily="34" charset="0"/>
              </a:rPr>
              <a:t>) </a:t>
            </a:r>
            <a:r>
              <a:rPr lang="en-US" altLang="it-IT" sz="1800" dirty="0">
                <a:cs typeface="Arial" panose="020B0604020202020204" pitchFamily="34" charset="0"/>
              </a:rPr>
              <a:t>space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it-IT" sz="1800" dirty="0">
                <a:cs typeface="Arial" panose="020B0604020202020204" pitchFamily="34" charset="0"/>
              </a:rPr>
              <a:t>For the sake of simplicity, assume that:</a:t>
            </a:r>
          </a:p>
          <a:p>
            <a:pPr eaLnBrk="1" hangingPunct="1">
              <a:spcBef>
                <a:spcPct val="0"/>
              </a:spcBef>
            </a:pPr>
            <a:endParaRPr lang="en-US" altLang="it-IT" sz="1800" dirty="0"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altLang="it-IT" sz="1800" dirty="0">
                <a:cs typeface="Arial" panose="020B0604020202020204" pitchFamily="34" charset="0"/>
              </a:rPr>
              <a:t>the set                                      is nonempty and bounded </a:t>
            </a:r>
          </a:p>
          <a:p>
            <a:pPr lvl="1" eaLnBrk="1" hangingPunct="1">
              <a:spcBef>
                <a:spcPct val="0"/>
              </a:spcBef>
            </a:pPr>
            <a:endParaRPr lang="en-US" altLang="it-IT" sz="1800" dirty="0"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altLang="it-IT" sz="1800" dirty="0">
                <a:cs typeface="Arial" panose="020B0604020202020204" pitchFamily="34" charset="0"/>
              </a:rPr>
              <a:t>the </a:t>
            </a:r>
            <a:r>
              <a:rPr lang="en-US" altLang="it-IT" sz="1800" b="1" dirty="0">
                <a:cs typeface="Arial" panose="020B0604020202020204" pitchFamily="34" charset="0"/>
              </a:rPr>
              <a:t>convex function                                          </a:t>
            </a:r>
          </a:p>
          <a:p>
            <a:pPr lvl="1" eaLnBrk="1" hangingPunct="1">
              <a:spcBef>
                <a:spcPct val="0"/>
              </a:spcBef>
            </a:pPr>
            <a:endParaRPr lang="en-US" altLang="it-IT" sz="1800" b="1" dirty="0"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</a:pPr>
            <a:endParaRPr lang="en-US" altLang="it-IT" sz="1800" b="1" dirty="0">
              <a:cs typeface="Arial" panose="020B0604020202020204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</a:pPr>
            <a:endParaRPr lang="en-US" altLang="it-IT" sz="1800" b="1" dirty="0">
              <a:cs typeface="Arial" panose="020B0604020202020204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altLang="it-IT" sz="1800" b="1" dirty="0">
                <a:cs typeface="Arial" panose="020B0604020202020204" pitchFamily="34" charset="0"/>
              </a:rPr>
              <a:t> 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endParaRPr lang="en-US" altLang="it-IT" sz="1800" b="1" dirty="0">
              <a:cs typeface="Arial" panose="020B0604020202020204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altLang="it-IT" sz="1800" dirty="0">
                <a:cs typeface="Arial" panose="020B0604020202020204" pitchFamily="34" charset="0"/>
              </a:rPr>
              <a:t>is well defined for all y ∈ 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cs typeface="Arial" panose="020B060402020202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it-IT" sz="1800" dirty="0">
              <a:cs typeface="Arial" panose="020B0604020202020204" pitchFamily="34" charset="0"/>
            </a:endParaRPr>
          </a:p>
        </p:txBody>
      </p:sp>
      <p:pic>
        <p:nvPicPr>
          <p:cNvPr id="14346" name="Picture 10" descr="C:\Users\MATTEO~1\AppData\Local\Temp\vmware-Matteo Fischetti\VMwareDnD\4e5ac8e2\Schermata 2015-08-28 alle 10.21.02.png">
            <a:extLst>
              <a:ext uri="{FF2B5EF4-FFF2-40B4-BE49-F238E27FC236}">
                <a16:creationId xmlns:a16="http://schemas.microsoft.com/office/drawing/2014/main" id="{A89ECD4F-301D-27E2-4BAF-8537DC46B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004" y="1266556"/>
            <a:ext cx="1643943" cy="18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MATTEO~1\AppData\Local\Temp\vmware-Matteo Fischetti\VMwareDnD\7507cddd\Schermata 2017-01-14 alle 12.31.43.png">
            <a:extLst>
              <a:ext uri="{FF2B5EF4-FFF2-40B4-BE49-F238E27FC236}">
                <a16:creationId xmlns:a16="http://schemas.microsoft.com/office/drawing/2014/main" id="{DE14C27B-4173-7E90-8481-00AF68A1D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20443"/>
            <a:ext cx="2138363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F4CECE-4ED4-A4D5-FA49-82E1F7A38F97}"/>
              </a:ext>
            </a:extLst>
          </p:cNvPr>
          <p:cNvSpPr txBox="1"/>
          <p:nvPr/>
        </p:nvSpPr>
        <p:spPr>
          <a:xfrm>
            <a:off x="5868144" y="1690871"/>
            <a:ext cx="2110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Warning: the important </a:t>
            </a:r>
            <a:r>
              <a:rPr lang="en-US" sz="2000" dirty="0" err="1">
                <a:solidFill>
                  <a:srgbClr val="0070C0"/>
                </a:solidFill>
              </a:rPr>
              <a:t>var.s</a:t>
            </a:r>
            <a:r>
              <a:rPr lang="en-US" sz="2000" dirty="0">
                <a:solidFill>
                  <a:srgbClr val="0070C0"/>
                </a:solidFill>
              </a:rPr>
              <a:t> are the y’s !</a:t>
            </a:r>
          </a:p>
        </p:txBody>
      </p:sp>
      <p:pic>
        <p:nvPicPr>
          <p:cNvPr id="2" name="Picture 14" descr="C:\Users\MATTEO~1\AppData\Local\Temp\vmware-Matteo Fischetti\VMwareDnD\6c84a705\Schermata 2017-01-15 alle 16.39.58.png">
            <a:extLst>
              <a:ext uri="{FF2B5EF4-FFF2-40B4-BE49-F238E27FC236}">
                <a16:creationId xmlns:a16="http://schemas.microsoft.com/office/drawing/2014/main" id="{F2ADDB61-86B0-5F8F-22F7-AD45F179C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25252"/>
            <a:ext cx="2304256" cy="100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>
            <a:extLst>
              <a:ext uri="{FF2B5EF4-FFF2-40B4-BE49-F238E27FC236}">
                <a16:creationId xmlns:a16="http://schemas.microsoft.com/office/drawing/2014/main" id="{8988EEC4-8EA0-2CA5-D4BF-2284A4EC1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Working on the y-space (projection)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1EF6928-7110-B90A-F2D2-59BBB6274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6308725"/>
            <a:ext cx="7993062" cy="412750"/>
          </a:xfrm>
        </p:spPr>
        <p:txBody>
          <a:bodyPr/>
          <a:lstStyle/>
          <a:p>
            <a:pPr>
              <a:defRPr/>
            </a:pPr>
            <a:r>
              <a:rPr lang="en-US"/>
              <a:t>AIROyoung, 9-feb-2026, Padua</a:t>
            </a:r>
            <a:endParaRPr lang="en-US" dirty="0"/>
          </a:p>
        </p:txBody>
      </p:sp>
      <p:sp>
        <p:nvSpPr>
          <p:cNvPr id="15364" name="Segnaposto numero diapositiva 4">
            <a:extLst>
              <a:ext uri="{FF2B5EF4-FFF2-40B4-BE49-F238E27FC236}">
                <a16:creationId xmlns:a16="http://schemas.microsoft.com/office/drawing/2014/main" id="{B1B98439-F3C5-3389-A2AE-26F92BD85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22C837-CE0E-4AAF-A9DB-F25C6E297369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it-IT" sz="140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64033E9-7CCE-31C0-B48F-5CC9811EC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87487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b="1">
                <a:solidFill>
                  <a:srgbClr val="0070C0"/>
                </a:solidFill>
                <a:cs typeface="Arial" panose="020B0604020202020204" pitchFamily="34" charset="0"/>
              </a:rPr>
              <a:t>                 (1)                                       (2)                                         (3)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b="1">
                <a:cs typeface="Arial" panose="020B0604020202020204" pitchFamily="34" charset="0"/>
              </a:rPr>
              <a:t>Original</a:t>
            </a:r>
            <a:r>
              <a:rPr lang="en-US" altLang="it-IT" sz="1800">
                <a:cs typeface="Arial" panose="020B0604020202020204" pitchFamily="34" charset="0"/>
              </a:rPr>
              <a:t> MINLP in the (x,y) space    </a:t>
            </a:r>
            <a:r>
              <a:rPr lang="en-US" altLang="it-IT" sz="180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it-IT" sz="1800">
                <a:cs typeface="Arial" panose="020B0604020202020204" pitchFamily="34" charset="0"/>
              </a:rPr>
              <a:t> Benders’ </a:t>
            </a:r>
            <a:r>
              <a:rPr lang="en-US" altLang="it-IT" sz="1800" b="1">
                <a:cs typeface="Arial" panose="020B0604020202020204" pitchFamily="34" charset="0"/>
              </a:rPr>
              <a:t>master </a:t>
            </a:r>
            <a:r>
              <a:rPr lang="en-US" altLang="it-IT" sz="1800">
                <a:cs typeface="Arial" panose="020B0604020202020204" pitchFamily="34" charset="0"/>
              </a:rPr>
              <a:t>problem in the </a:t>
            </a:r>
            <a:r>
              <a:rPr lang="en-US" altLang="it-IT" sz="1800" i="1">
                <a:cs typeface="Arial" panose="020B0604020202020204" pitchFamily="34" charset="0"/>
              </a:rPr>
              <a:t>y</a:t>
            </a:r>
            <a:r>
              <a:rPr lang="en-US" altLang="it-IT" sz="1800">
                <a:cs typeface="Arial" panose="020B0604020202020204" pitchFamily="34" charset="0"/>
              </a:rPr>
              <a:t> space</a:t>
            </a:r>
            <a:endParaRPr lang="it-IT" altLang="it-IT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b="1">
                <a:cs typeface="Arial" panose="020B0604020202020204" pitchFamily="34" charset="0"/>
              </a:rPr>
              <a:t>Warning</a:t>
            </a:r>
            <a:r>
              <a:rPr lang="en-US" altLang="it-IT" sz="1800">
                <a:cs typeface="Arial" panose="020B0604020202020204" pitchFamily="34" charset="0"/>
              </a:rPr>
              <a:t>: projection changes the objective function (e.g., linear </a:t>
            </a:r>
            <a:r>
              <a:rPr lang="en-US" altLang="it-IT" sz="1800">
                <a:cs typeface="Arial" panose="020B0604020202020204" pitchFamily="34" charset="0"/>
                <a:sym typeface="Wingdings" panose="05000000000000000000" pitchFamily="2" charset="2"/>
              </a:rPr>
              <a:t> convex nonlinear)</a:t>
            </a:r>
            <a:r>
              <a:rPr lang="en-US" altLang="it-IT" sz="1800">
                <a:cs typeface="Arial" panose="020B0604020202020204" pitchFamily="34" charset="0"/>
              </a:rPr>
              <a:t> </a:t>
            </a:r>
            <a:endParaRPr lang="it-IT" altLang="it-IT" sz="1800">
              <a:cs typeface="Arial" panose="020B0604020202020204" pitchFamily="34" charset="0"/>
            </a:endParaRPr>
          </a:p>
        </p:txBody>
      </p:sp>
      <p:pic>
        <p:nvPicPr>
          <p:cNvPr id="28676" name="Picture 4" descr="C:\Users\MATTEO~1\AppData\Local\Temp\vmware-Matteo Fischetti\VMwareDnD\5cd9ff03\AbsReal.gif">
            <a:extLst>
              <a:ext uri="{FF2B5EF4-FFF2-40B4-BE49-F238E27FC236}">
                <a16:creationId xmlns:a16="http://schemas.microsoft.com/office/drawing/2014/main" id="{657D1DF2-7367-8AEC-9D7E-E30BF0783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581525"/>
            <a:ext cx="1903413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 descr="C:\Users\MATTEO~1\AppData\Local\Temp\vmware-Matteo Fischetti\VMwareDnD\8024d125\Schermata 2015-08-28 alle 10.25.46.png">
            <a:extLst>
              <a:ext uri="{FF2B5EF4-FFF2-40B4-BE49-F238E27FC236}">
                <a16:creationId xmlns:a16="http://schemas.microsoft.com/office/drawing/2014/main" id="{FBFC34C4-D4CA-BE3E-AF58-67BFC94198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9200" y="1560513"/>
            <a:ext cx="2160588" cy="1436687"/>
          </a:xfrm>
        </p:spPr>
      </p:pic>
      <p:pic>
        <p:nvPicPr>
          <p:cNvPr id="15371" name="Picture 11" descr="C:\Users\MATTEO~1\AppData\Local\Temp\vmware-Matteo Fischetti\VMwareDnD\0bbe4ddc\Schermata 2015-08-28 alle 13.00.29.png">
            <a:extLst>
              <a:ext uri="{FF2B5EF4-FFF2-40B4-BE49-F238E27FC236}">
                <a16:creationId xmlns:a16="http://schemas.microsoft.com/office/drawing/2014/main" id="{75412CC9-EC7C-4EF4-1A27-FEC9A31CA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4437063"/>
            <a:ext cx="15716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C:\Users\MATTEO~1\AppData\Local\Temp\vmware-Matteo Fischetti\VMwareDnD\44c0d7b8\Schermata 2015-08-28 alle 13.00.34.png">
            <a:extLst>
              <a:ext uri="{FF2B5EF4-FFF2-40B4-BE49-F238E27FC236}">
                <a16:creationId xmlns:a16="http://schemas.microsoft.com/office/drawing/2014/main" id="{BF4707C0-B5D7-FFEA-3413-0D7A63AD1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652963"/>
            <a:ext cx="18002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CasellaDiTesto 11">
            <a:extLst>
              <a:ext uri="{FF2B5EF4-FFF2-40B4-BE49-F238E27FC236}">
                <a16:creationId xmlns:a16="http://schemas.microsoft.com/office/drawing/2014/main" id="{BD95F753-CC1E-6028-2A7F-2FE8E1BD8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547813"/>
            <a:ext cx="22320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600">
                <a:cs typeface="Arial" panose="020B0604020202020204" pitchFamily="34" charset="0"/>
              </a:rPr>
              <a:t>“isolate the inner minimization over </a:t>
            </a:r>
            <a:r>
              <a:rPr lang="en-US" altLang="it-IT" sz="1600" i="1">
                <a:cs typeface="Arial" panose="020B0604020202020204" pitchFamily="34" charset="0"/>
              </a:rPr>
              <a:t>x”</a:t>
            </a:r>
            <a:endParaRPr lang="it-IT" altLang="it-IT" sz="1600" i="1">
              <a:cs typeface="Arial" panose="020B0604020202020204" pitchFamily="34" charset="0"/>
            </a:endParaRPr>
          </a:p>
        </p:txBody>
      </p:sp>
      <p:pic>
        <p:nvPicPr>
          <p:cNvPr id="10253" name="Picture 13" descr="C:\Users\MATTEO~1\AppData\Local\Temp\vmware-Matteo Fischetti\VMwareDnD\6c8ea7bb\Schermata 2017-01-15 alle 16.36.37.png">
            <a:extLst>
              <a:ext uri="{FF2B5EF4-FFF2-40B4-BE49-F238E27FC236}">
                <a16:creationId xmlns:a16="http://schemas.microsoft.com/office/drawing/2014/main" id="{D20BC71D-831E-4B2B-70BA-8A66A84CD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39863"/>
            <a:ext cx="17287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C:\Users\MATTEO~1\AppData\Local\Temp\vmware-Matteo Fischetti\VMwareDnD\6c84a705\Schermata 2017-01-15 alle 16.39.58.png">
            <a:extLst>
              <a:ext uri="{FF2B5EF4-FFF2-40B4-BE49-F238E27FC236}">
                <a16:creationId xmlns:a16="http://schemas.microsoft.com/office/drawing/2014/main" id="{E21B0B61-6E96-7694-8F20-9A7B0B3B4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214563"/>
            <a:ext cx="211931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>
            <a:extLst>
              <a:ext uri="{FF2B5EF4-FFF2-40B4-BE49-F238E27FC236}">
                <a16:creationId xmlns:a16="http://schemas.microsoft.com/office/drawing/2014/main" id="{FABDF2F3-7144-2E0F-1096-71758973E3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 Life of  P(H)I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BEED82-1241-C7AC-F02F-3CD37C7106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Solving Benders’ master problem calls for the 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	minimization of a </a:t>
            </a:r>
            <a:r>
              <a:rPr lang="en-US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nonlinear</a:t>
            </a:r>
            <a:r>
              <a:rPr lang="en-US" altLang="it-IT" dirty="0">
                <a:ea typeface="ＭＳ Ｐゴシック" panose="020B0600070205080204" pitchFamily="34" charset="-128"/>
              </a:rPr>
              <a:t> convex function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	</a:t>
            </a:r>
            <a:r>
              <a:rPr lang="en-US" altLang="it-IT" b="1" dirty="0">
                <a:ea typeface="ＭＳ Ｐゴシック" panose="020B0600070205080204" pitchFamily="34" charset="-128"/>
              </a:rPr>
              <a:t>(even if you start from a linear problem!)</a:t>
            </a:r>
          </a:p>
          <a:p>
            <a:endParaRPr lang="en-US" altLang="it-IT" dirty="0">
              <a:ea typeface="ＭＳ Ｐゴシック" panose="020B0600070205080204" pitchFamily="34" charset="-128"/>
            </a:endParaRPr>
          </a:p>
          <a:p>
            <a:r>
              <a:rPr lang="en-US" altLang="it-IT" dirty="0">
                <a:ea typeface="ＭＳ Ｐゴシック" panose="020B0600070205080204" pitchFamily="34" charset="-128"/>
              </a:rPr>
              <a:t>Branch-and-cut MINLP solvers generate a 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	sequence of </a:t>
            </a:r>
            <a:r>
              <a:rPr lang="en-US" altLang="it-IT" b="1" dirty="0">
                <a:ea typeface="ＭＳ Ｐゴシック" panose="020B0600070205080204" pitchFamily="34" charset="-128"/>
              </a:rPr>
              <a:t>linear cuts </a:t>
            </a:r>
            <a:r>
              <a:rPr lang="en-US" altLang="it-IT" dirty="0">
                <a:ea typeface="ＭＳ Ｐゴシック" panose="020B0600070205080204" pitchFamily="34" charset="-128"/>
              </a:rPr>
              <a:t>to approximate this 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	function from below (</a:t>
            </a:r>
            <a:r>
              <a:rPr lang="en-US" altLang="it-IT" b="1" dirty="0">
                <a:ea typeface="ＭＳ Ｐゴシック" panose="020B0600070205080204" pitchFamily="34" charset="-128"/>
              </a:rPr>
              <a:t>outer-approximation</a:t>
            </a:r>
            <a:r>
              <a:rPr lang="en-US" altLang="it-IT" dirty="0">
                <a:ea typeface="ＭＳ Ｐゴシック" panose="020B0600070205080204" pitchFamily="34" charset="-128"/>
              </a:rPr>
              <a:t>)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				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	 			</a:t>
            </a:r>
            <a:r>
              <a:rPr lang="en-US" altLang="it-IT" dirty="0" err="1">
                <a:ea typeface="ＭＳ Ｐゴシック" panose="020B0600070205080204" pitchFamily="34" charset="-128"/>
              </a:rPr>
              <a:t>subgradient</a:t>
            </a:r>
            <a:r>
              <a:rPr lang="en-US" altLang="it-IT" dirty="0">
                <a:ea typeface="ＭＳ Ｐゴシック" panose="020B0600070205080204" pitchFamily="34" charset="-128"/>
              </a:rPr>
              <a:t> 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				(aka Benders) cut 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CFE4CF9-2217-EA2B-3DE1-7D8BACDDB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6245225"/>
            <a:ext cx="7775575" cy="476250"/>
          </a:xfrm>
        </p:spPr>
        <p:txBody>
          <a:bodyPr/>
          <a:lstStyle/>
          <a:p>
            <a:pPr>
              <a:defRPr/>
            </a:pPr>
            <a:r>
              <a:rPr lang="en-US"/>
              <a:t>AIROyoung, 9-feb-2026, Padua</a:t>
            </a:r>
            <a:endParaRPr lang="en-US" dirty="0"/>
          </a:p>
        </p:txBody>
      </p:sp>
      <p:sp>
        <p:nvSpPr>
          <p:cNvPr id="16389" name="Segnaposto numero diapositiva 4">
            <a:extLst>
              <a:ext uri="{FF2B5EF4-FFF2-40B4-BE49-F238E27FC236}">
                <a16:creationId xmlns:a16="http://schemas.microsoft.com/office/drawing/2014/main" id="{2A43CC0C-D491-C0A6-E339-A89B506CA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317170-4134-4ABB-8684-D9040E26CED8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it-IT" sz="1400"/>
          </a:p>
        </p:txBody>
      </p:sp>
      <p:pic>
        <p:nvPicPr>
          <p:cNvPr id="29698" name="Picture 2" descr="C:\Users\MATTEO~1\AppData\Local\Temp\vmware-Matteo Fischetti\VMwareDnD\03bd55e9\images.jpg">
            <a:extLst>
              <a:ext uri="{FF2B5EF4-FFF2-40B4-BE49-F238E27FC236}">
                <a16:creationId xmlns:a16="http://schemas.microsoft.com/office/drawing/2014/main" id="{47883F0E-6E8E-199E-D510-9FB249813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1277938"/>
            <a:ext cx="2632075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C:\Users\MATTEO~1\AppData\Local\Temp\vmware-Matteo Fischetti\VMwareDnD\5e4af8fe\images.jpg">
            <a:extLst>
              <a:ext uri="{FF2B5EF4-FFF2-40B4-BE49-F238E27FC236}">
                <a16:creationId xmlns:a16="http://schemas.microsoft.com/office/drawing/2014/main" id="{B0CC0113-3C40-86CC-95F2-734C0F4F0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186055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C:\Users\MATTEO~1\AppData\Local\Temp\vmware-Matteo Fischetti\VMwareDnD\923de72a\bowl.jpg">
            <a:extLst>
              <a:ext uri="{FF2B5EF4-FFF2-40B4-BE49-F238E27FC236}">
                <a16:creationId xmlns:a16="http://schemas.microsoft.com/office/drawing/2014/main" id="{E0C0D4A9-7421-7D74-7313-5D3A8B0D5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573463"/>
            <a:ext cx="2663825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C:\Users\MATTEO~1\AppData\Local\Temp\vmware-Matteo Fischetti\VMwareDnD\df487b57\Schermata 2015-08-28 alle 11.06.50.png">
            <a:extLst>
              <a:ext uri="{FF2B5EF4-FFF2-40B4-BE49-F238E27FC236}">
                <a16:creationId xmlns:a16="http://schemas.microsoft.com/office/drawing/2014/main" id="{E6B661DB-2A7F-3AFA-410C-00A9A2489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365625"/>
            <a:ext cx="2160587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C:\Users\MATTEO~1\AppData\Local\Temp\vmware-Matteo Fischetti\VMwareDnD\dfc37acb\Schermata 2015-08-28 alle 11.06.59.png">
            <a:extLst>
              <a:ext uri="{FF2B5EF4-FFF2-40B4-BE49-F238E27FC236}">
                <a16:creationId xmlns:a16="http://schemas.microsoft.com/office/drawing/2014/main" id="{A0F2FE5D-9410-B630-7126-0BFE96DD6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661025"/>
            <a:ext cx="43926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01CC3-66E9-BE84-1470-31F83F99C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>
            <a:extLst>
              <a:ext uri="{FF2B5EF4-FFF2-40B4-BE49-F238E27FC236}">
                <a16:creationId xmlns:a16="http://schemas.microsoft.com/office/drawing/2014/main" id="{5B7605C0-2FC6-2FCD-EBE5-46D40E826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    Benders cut computation	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A78F93-A66C-DA12-CD48-1F8C5448D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578850" cy="492918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Benders</a:t>
            </a:r>
            <a:r>
              <a:rPr lang="en-US" dirty="0">
                <a:ea typeface="ＭＳ Ｐゴシック" pitchFamily="34" charset="-128"/>
                <a:cs typeface="Times New Roman" pitchFamily="18" charset="0"/>
              </a:rPr>
              <a:t> (for linear) and </a:t>
            </a:r>
            <a:r>
              <a:rPr lang="en-US" b="1" dirty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Geoffrion</a:t>
            </a:r>
            <a:r>
              <a:rPr lang="en-US" dirty="0">
                <a:ea typeface="ＭＳ Ｐゴシック" pitchFamily="34" charset="-128"/>
                <a:cs typeface="Times New Roman" pitchFamily="18" charset="0"/>
              </a:rPr>
              <a:t> (general convex) use Linear/</a:t>
            </a:r>
            <a:r>
              <a:rPr lang="en-US" dirty="0" err="1">
                <a:ea typeface="ＭＳ Ｐゴシック" pitchFamily="34" charset="-128"/>
                <a:cs typeface="Times New Roman" pitchFamily="18" charset="0"/>
              </a:rPr>
              <a:t>Lagrangian</a:t>
            </a:r>
            <a:r>
              <a:rPr lang="en-US" dirty="0">
                <a:ea typeface="ＭＳ Ｐゴシック" pitchFamily="34" charset="-128"/>
                <a:cs typeface="Times New Roman" pitchFamily="18" charset="0"/>
              </a:rPr>
              <a:t> duality to compute a </a:t>
            </a:r>
            <a:r>
              <a:rPr lang="en-US" b="1" dirty="0" err="1">
                <a:ea typeface="ＭＳ Ｐゴシック" pitchFamily="34" charset="-128"/>
                <a:cs typeface="Times New Roman" pitchFamily="18" charset="0"/>
              </a:rPr>
              <a:t>subgradient</a:t>
            </a:r>
            <a:r>
              <a:rPr lang="en-US" b="1" dirty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>
                <a:ea typeface="ＭＳ Ｐゴシック" pitchFamily="34" charset="-128"/>
                <a:cs typeface="Times New Roman" pitchFamily="18" charset="0"/>
              </a:rPr>
              <a:t>to be used in the cut derivation</a:t>
            </a:r>
          </a:p>
          <a:p>
            <a:pPr marL="0" indent="0">
              <a:buNone/>
              <a:defRPr/>
            </a:pPr>
            <a:endParaRPr lang="en-US" dirty="0">
              <a:ea typeface="ＭＳ Ｐゴシック" pitchFamily="34" charset="-128"/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  <a:cs typeface="Times New Roman" pitchFamily="18" charset="0"/>
              </a:rPr>
              <a:t>Given an optimal primal-dual solution </a:t>
            </a:r>
            <a:r>
              <a:rPr lang="en-US" i="1" dirty="0">
                <a:ea typeface="ＭＳ Ｐゴシック" pitchFamily="34" charset="-128"/>
                <a:cs typeface="Times New Roman" pitchFamily="18" charset="0"/>
              </a:rPr>
              <a:t>(x*,u*) </a:t>
            </a:r>
            <a:r>
              <a:rPr lang="en-US" dirty="0">
                <a:ea typeface="ＭＳ Ｐゴシック" pitchFamily="34" charset="-128"/>
                <a:cs typeface="Times New Roman" pitchFamily="18" charset="0"/>
              </a:rPr>
              <a:t>available after computing    </a:t>
            </a:r>
          </a:p>
          <a:p>
            <a:pPr marL="0" indent="0">
              <a:buNone/>
              <a:defRPr/>
            </a:pPr>
            <a:r>
              <a:rPr lang="en-US" dirty="0">
                <a:ea typeface="ＭＳ Ｐゴシック" pitchFamily="34" charset="-128"/>
                <a:cs typeface="Times New Roman" pitchFamily="18" charset="0"/>
              </a:rPr>
              <a:t>                 , a </a:t>
            </a:r>
            <a:r>
              <a:rPr lang="en-US" dirty="0" err="1">
                <a:ea typeface="ＭＳ Ｐゴシック" pitchFamily="34" charset="-128"/>
                <a:cs typeface="Times New Roman" pitchFamily="18" charset="0"/>
              </a:rPr>
              <a:t>subgradient</a:t>
            </a:r>
            <a:r>
              <a:rPr lang="en-US" dirty="0">
                <a:ea typeface="ＭＳ Ｐゴシック" pitchFamily="34" charset="-128"/>
                <a:cs typeface="Times New Roman" pitchFamily="18" charset="0"/>
              </a:rPr>
              <a:t> of             in </a:t>
            </a:r>
            <a:r>
              <a:rPr lang="en-US" i="1" dirty="0">
                <a:ea typeface="ＭＳ Ｐゴシック" pitchFamily="34" charset="-128"/>
                <a:cs typeface="Times New Roman" pitchFamily="18" charset="0"/>
              </a:rPr>
              <a:t>y* </a:t>
            </a:r>
            <a:r>
              <a:rPr lang="en-US" dirty="0">
                <a:ea typeface="ＭＳ Ｐゴシック" pitchFamily="34" charset="-128"/>
                <a:cs typeface="Times New Roman" pitchFamily="18" charset="0"/>
              </a:rPr>
              <a:t>is computed as</a:t>
            </a:r>
          </a:p>
          <a:p>
            <a:pPr>
              <a:defRPr/>
            </a:pPr>
            <a:endParaRPr lang="en-US" dirty="0">
              <a:ea typeface="ＭＳ Ｐゴシック" pitchFamily="34" charset="-128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dirty="0">
                <a:ea typeface="ＭＳ Ｐゴシック" pitchFamily="34" charset="-128"/>
                <a:cs typeface="Times New Roman" pitchFamily="18" charset="0"/>
              </a:rPr>
              <a:t>                                      </a:t>
            </a:r>
            <a:r>
              <a:rPr lang="en-US" dirty="0">
                <a:ea typeface="ＭＳ Ｐゴシック" pitchFamily="34" charset="-128"/>
                <a:cs typeface="Times New Roman" pitchFamily="18" charset="0"/>
                <a:sym typeface="Wingdings" panose="05000000000000000000" pitchFamily="2" charset="2"/>
              </a:rPr>
              <a:t></a:t>
            </a:r>
            <a:endParaRPr lang="en-US" dirty="0">
              <a:ea typeface="ＭＳ Ｐゴシック" pitchFamily="34" charset="-128"/>
              <a:cs typeface="Times New Roman" pitchFamily="18" charset="0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  <a:cs typeface="Times New Roman" pitchFamily="18" charset="0"/>
              </a:rPr>
              <a:t>The above formula is </a:t>
            </a:r>
            <a:r>
              <a:rPr lang="en-US" b="1" dirty="0">
                <a:ea typeface="ＭＳ Ｐゴシック" pitchFamily="34" charset="-128"/>
                <a:cs typeface="Times New Roman" pitchFamily="18" charset="0"/>
              </a:rPr>
              <a:t>problem-specific</a:t>
            </a:r>
            <a:r>
              <a:rPr lang="en-US" dirty="0">
                <a:ea typeface="ＭＳ Ｐゴシック" pitchFamily="34" charset="-128"/>
                <a:cs typeface="Times New Roman" pitchFamily="18" charset="0"/>
              </a:rPr>
              <a:t> and sometimes cumbersome </a:t>
            </a:r>
          </a:p>
          <a:p>
            <a:pPr marL="0" indent="0">
              <a:buNone/>
              <a:defRPr/>
            </a:pPr>
            <a:endParaRPr lang="en-US" b="1" dirty="0">
              <a:solidFill>
                <a:srgbClr val="FF0000"/>
              </a:solidFill>
              <a:ea typeface="ＭＳ Ｐゴシック" pitchFamily="34" charset="-128"/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  <a:cs typeface="Times New Roman" pitchFamily="18" charset="0"/>
              </a:rPr>
              <a:t>This is maybe the reason why Benders cuts are considered “too sophisticated” by students</a:t>
            </a:r>
          </a:p>
          <a:p>
            <a:pPr marL="0" indent="0">
              <a:buNone/>
              <a:defRPr/>
            </a:pPr>
            <a:endParaRPr lang="en-US" dirty="0">
              <a:ea typeface="ＭＳ Ｐゴシック" pitchFamily="34" charset="-128"/>
              <a:cs typeface="Times New Roman" pitchFamily="18" charset="0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  <a:defRPr/>
            </a:pPr>
            <a:r>
              <a:rPr lang="en-US" dirty="0">
                <a:ea typeface="ＭＳ Ｐゴシック" pitchFamily="34" charset="-128"/>
              </a:rPr>
              <a:t> </a:t>
            </a: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  <a:defRPr/>
            </a:pPr>
            <a:endParaRPr lang="it-IT" dirty="0">
              <a:ea typeface="ＭＳ Ｐゴシック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ACC0AE2-AA9F-A22C-00B5-C7A62F77C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6245225"/>
            <a:ext cx="7848600" cy="476250"/>
          </a:xfrm>
        </p:spPr>
        <p:txBody>
          <a:bodyPr/>
          <a:lstStyle/>
          <a:p>
            <a:pPr>
              <a:defRPr/>
            </a:pPr>
            <a:r>
              <a:rPr lang="en-US"/>
              <a:t>AIROyoung, 9-feb-2026, Padua</a:t>
            </a:r>
            <a:endParaRPr lang="en-US" dirty="0"/>
          </a:p>
        </p:txBody>
      </p:sp>
      <p:sp>
        <p:nvSpPr>
          <p:cNvPr id="17413" name="Segnaposto numero diapositiva 4">
            <a:extLst>
              <a:ext uri="{FF2B5EF4-FFF2-40B4-BE49-F238E27FC236}">
                <a16:creationId xmlns:a16="http://schemas.microsoft.com/office/drawing/2014/main" id="{E151CBF5-AA4D-1086-2401-BB58799A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6B3F6B-3B32-4644-949A-064C723140F7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it-IT" sz="1400"/>
          </a:p>
        </p:txBody>
      </p:sp>
      <p:pic>
        <p:nvPicPr>
          <p:cNvPr id="30729" name="Picture 9" descr="C:\Users\MATTEO~1\AppData\Local\Temp\vmware-Matteo Fischetti\VMwareDnD\44c0df19\Schermata 2015-08-28 alle 11.56.10.png">
            <a:extLst>
              <a:ext uri="{FF2B5EF4-FFF2-40B4-BE49-F238E27FC236}">
                <a16:creationId xmlns:a16="http://schemas.microsoft.com/office/drawing/2014/main" id="{C58B0715-6DB3-86C2-4EDB-32365050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30972"/>
            <a:ext cx="50942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C:\Users\MATTEO~1\AppData\Local\Temp\vmware-Matteo Fischetti\VMwareDnD\113d622d\Schermata 2015-08-28 alle 11.16.45.png">
            <a:extLst>
              <a:ext uri="{FF2B5EF4-FFF2-40B4-BE49-F238E27FC236}">
                <a16:creationId xmlns:a16="http://schemas.microsoft.com/office/drawing/2014/main" id="{11F3EBDA-8197-22B4-20B5-930E60303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55" y="2885281"/>
            <a:ext cx="7969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4" descr="C:\Users\MATTEO~1\AppData\Local\Temp\vmware-Matteo Fischetti\VMwareDnD\6c84a705\Schermata 2017-01-15 alle 16.39.58.png">
            <a:extLst>
              <a:ext uri="{FF2B5EF4-FFF2-40B4-BE49-F238E27FC236}">
                <a16:creationId xmlns:a16="http://schemas.microsoft.com/office/drawing/2014/main" id="{774299E8-4E15-27EB-525E-9014E2526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84" y="3365996"/>
            <a:ext cx="211931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88162A-1722-CC19-07EB-ABBA9B6E3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2937762"/>
            <a:ext cx="736484" cy="41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4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>
            <a:extLst>
              <a:ext uri="{FF2B5EF4-FFF2-40B4-BE49-F238E27FC236}">
                <a16:creationId xmlns:a16="http://schemas.microsoft.com/office/drawing/2014/main" id="{7F5F28F9-78D5-F5F2-E4C1-97C2487402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    1-2-3: Benders!	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576D29-DDD5-7A19-A309-67ECB9509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578850" cy="4929188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  <a:cs typeface="Times New Roman" pitchFamily="18" charset="0"/>
              </a:rPr>
              <a:t>But … you </a:t>
            </a:r>
            <a:r>
              <a:rPr lang="en-US">
                <a:ea typeface="ＭＳ Ｐゴシック" pitchFamily="34" charset="-128"/>
                <a:cs typeface="Times New Roman" pitchFamily="18" charset="0"/>
              </a:rPr>
              <a:t>can kindly ask your </a:t>
            </a:r>
            <a:r>
              <a:rPr lang="en-US" dirty="0">
                <a:ea typeface="ＭＳ Ｐゴシック" pitchFamily="34" charset="-128"/>
                <a:cs typeface="Times New Roman" pitchFamily="18" charset="0"/>
              </a:rPr>
              <a:t>solver </a:t>
            </a:r>
          </a:p>
          <a:p>
            <a:pPr marL="0" indent="0">
              <a:buNone/>
              <a:defRPr/>
            </a:pPr>
            <a:r>
              <a:rPr lang="en-US" dirty="0">
                <a:ea typeface="ＭＳ Ｐゴシック" pitchFamily="34" charset="-128"/>
                <a:cs typeface="Times New Roman" pitchFamily="18" charset="0"/>
              </a:rPr>
              <a:t>     to make all calculations for you!</a:t>
            </a:r>
          </a:p>
          <a:p>
            <a:pPr marL="0" indent="0">
              <a:buNone/>
              <a:defRPr/>
            </a:pPr>
            <a:endParaRPr lang="en-US" dirty="0">
              <a:ea typeface="ＭＳ Ｐゴシック" pitchFamily="34" charset="-128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dirty="0">
              <a:ea typeface="ＭＳ Ｐゴシック" pitchFamily="34" charset="-128"/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  <a:cs typeface="Times New Roman" pitchFamily="18" charset="0"/>
              </a:rPr>
              <a:t>Here is the </a:t>
            </a:r>
            <a:r>
              <a:rPr lang="en-US" b="1" dirty="0">
                <a:ea typeface="ＭＳ Ｐゴシック" pitchFamily="34" charset="-128"/>
                <a:cs typeface="Times New Roman" pitchFamily="18" charset="0"/>
              </a:rPr>
              <a:t>recipe</a:t>
            </a:r>
            <a:r>
              <a:rPr lang="en-US" dirty="0">
                <a:ea typeface="ＭＳ Ｐゴシック" pitchFamily="34" charset="-128"/>
                <a:cs typeface="Times New Roman" pitchFamily="18" charset="0"/>
              </a:rPr>
              <a:t>:</a:t>
            </a:r>
          </a:p>
          <a:p>
            <a:pPr>
              <a:defRPr/>
            </a:pPr>
            <a:endParaRPr lang="en-US" dirty="0">
              <a:ea typeface="ＭＳ Ｐゴシック" pitchFamily="34" charset="-128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dirty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DBE49A8-E053-CD76-048C-012EB4320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6245225"/>
            <a:ext cx="7848600" cy="476250"/>
          </a:xfrm>
        </p:spPr>
        <p:txBody>
          <a:bodyPr/>
          <a:lstStyle/>
          <a:p>
            <a:pPr>
              <a:defRPr/>
            </a:pPr>
            <a:r>
              <a:rPr lang="en-US"/>
              <a:t>AIROyoung, 9-feb-2026, Padua</a:t>
            </a:r>
            <a:endParaRPr lang="en-US" dirty="0"/>
          </a:p>
        </p:txBody>
      </p:sp>
      <p:sp>
        <p:nvSpPr>
          <p:cNvPr id="17413" name="Segnaposto numero diapositiva 4">
            <a:extLst>
              <a:ext uri="{FF2B5EF4-FFF2-40B4-BE49-F238E27FC236}">
                <a16:creationId xmlns:a16="http://schemas.microsoft.com/office/drawing/2014/main" id="{49542FBA-CEDD-4462-6D9D-68699327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6B3F6B-3B32-4644-949A-064C723140F7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it-IT" sz="1400"/>
          </a:p>
        </p:txBody>
      </p:sp>
      <p:pic>
        <p:nvPicPr>
          <p:cNvPr id="8" name="Picture 9" descr="C:\Users\MATTEO~1\AppData\Local\Temp\vmware-Matteo Fischetti\VMwareDnD\ff155cf9\Schermata 2015-05-27 alle 17.18.39.png">
            <a:extLst>
              <a:ext uri="{FF2B5EF4-FFF2-40B4-BE49-F238E27FC236}">
                <a16:creationId xmlns:a16="http://schemas.microsoft.com/office/drawing/2014/main" id="{7008BD99-9F09-BCE6-0A70-4F489A298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6" y="3573016"/>
            <a:ext cx="7922248" cy="141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BA7B6E-D917-1644-5707-9C040CEDC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413" y="1813233"/>
            <a:ext cx="1774683" cy="1410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>
            <a:extLst>
              <a:ext uri="{FF2B5EF4-FFF2-40B4-BE49-F238E27FC236}">
                <a16:creationId xmlns:a16="http://schemas.microsoft.com/office/drawing/2014/main" id="{69BCEAE7-A3C1-E2C5-3F69-53D55DC089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Benders feasibility cuts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1F19528-016F-38C6-D036-31E2F2F45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6245225"/>
            <a:ext cx="7921625" cy="476250"/>
          </a:xfrm>
        </p:spPr>
        <p:txBody>
          <a:bodyPr/>
          <a:lstStyle/>
          <a:p>
            <a:pPr>
              <a:defRPr/>
            </a:pPr>
            <a:r>
              <a:rPr lang="en-US"/>
              <a:t>AIROyoung, 9-feb-2026, Padua</a:t>
            </a:r>
            <a:endParaRPr lang="en-US" dirty="0"/>
          </a:p>
        </p:txBody>
      </p:sp>
      <p:sp>
        <p:nvSpPr>
          <p:cNvPr id="18436" name="Segnaposto numero diapositiva 4">
            <a:extLst>
              <a:ext uri="{FF2B5EF4-FFF2-40B4-BE49-F238E27FC236}">
                <a16:creationId xmlns:a16="http://schemas.microsoft.com/office/drawing/2014/main" id="{544067B6-B1E5-953D-E0C7-ABC97731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8545F7-A8C9-4D5E-A679-A81621A7E2D9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it-IT" sz="140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11DAB2C-9C3C-E074-67E2-4D5BB55FC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889843"/>
            <a:ext cx="8569325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it-IT" sz="1800" dirty="0">
                <a:cs typeface="Arial" panose="020B0604020202020204" pitchFamily="34" charset="0"/>
              </a:rPr>
              <a:t>For some important applications, the set</a:t>
            </a:r>
          </a:p>
          <a:p>
            <a:pPr eaLnBrk="1" hangingPunct="1">
              <a:spcBef>
                <a:spcPct val="0"/>
              </a:spcBef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it-IT" sz="1800" dirty="0"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cs typeface="Arial" panose="020B0604020202020204" pitchFamily="34" charset="0"/>
              </a:rPr>
              <a:t>can be empty for some “</a:t>
            </a:r>
            <a:r>
              <a:rPr lang="en-US" altLang="it-IT" sz="1800" b="1" dirty="0">
                <a:cs typeface="Arial" panose="020B0604020202020204" pitchFamily="34" charset="0"/>
              </a:rPr>
              <a:t>infeasible</a:t>
            </a:r>
            <a:r>
              <a:rPr lang="en-US" altLang="it-IT" sz="1800" dirty="0">
                <a:cs typeface="Arial" panose="020B0604020202020204" pitchFamily="34" charset="0"/>
              </a:rPr>
              <a:t>” </a:t>
            </a:r>
            <a:r>
              <a:rPr lang="en-US" altLang="it-IT" sz="1800" i="1" dirty="0">
                <a:cs typeface="Arial" panose="020B0604020202020204" pitchFamily="34" charset="0"/>
              </a:rPr>
              <a:t>y ∈ S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cs typeface="Arial" panose="020B0604020202020204" pitchFamily="34" charset="0"/>
                <a:sym typeface="Wingdings" panose="05000000000000000000" pitchFamily="2" charset="2"/>
              </a:rPr>
              <a:t>                                              undefined</a:t>
            </a:r>
            <a:endParaRPr lang="en-US" altLang="it-IT" sz="1800" dirty="0"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it-IT" sz="1800" dirty="0">
                <a:cs typeface="Arial" panose="020B0604020202020204" pitchFamily="34" charset="0"/>
              </a:rPr>
              <a:t> This situation can be handled by considering the “phase-1” feasibility condition </a:t>
            </a:r>
          </a:p>
          <a:p>
            <a:pPr eaLnBrk="1" hangingPunct="1">
              <a:spcBef>
                <a:spcPct val="0"/>
              </a:spcBef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cs typeface="Arial" panose="020B0604020202020204" pitchFamily="34" charset="0"/>
              </a:rPr>
              <a:t>	where the function             is </a:t>
            </a:r>
            <a:r>
              <a:rPr lang="en-US" altLang="it-IT" sz="1800" b="1" dirty="0">
                <a:cs typeface="Arial" panose="020B0604020202020204" pitchFamily="34" charset="0"/>
              </a:rPr>
              <a:t>convex </a:t>
            </a: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cs typeface="Arial" panose="020B0604020202020204" pitchFamily="34" charset="0"/>
              </a:rPr>
              <a:t>	</a:t>
            </a:r>
            <a:r>
              <a:rPr lang="en-US" altLang="it-IT" sz="1800" dirty="0">
                <a:cs typeface="Arial" panose="020B0604020202020204" pitchFamily="34" charset="0"/>
                <a:sym typeface="Wingdings" panose="05000000000000000000" pitchFamily="2" charset="2"/>
              </a:rPr>
              <a:t> i</a:t>
            </a:r>
            <a:r>
              <a:rPr lang="en-US" altLang="it-IT" sz="1800" dirty="0">
                <a:cs typeface="Arial" panose="020B0604020202020204" pitchFamily="34" charset="0"/>
              </a:rPr>
              <a:t>t can be approximated by the usual </a:t>
            </a:r>
            <a:r>
              <a:rPr lang="en-US" altLang="it-IT" sz="1800" dirty="0" err="1">
                <a:cs typeface="Arial" panose="020B0604020202020204" pitchFamily="34" charset="0"/>
              </a:rPr>
              <a:t>subgradient</a:t>
            </a:r>
            <a:r>
              <a:rPr lang="en-US" altLang="it-IT" sz="1800" dirty="0">
                <a:cs typeface="Arial" panose="020B0604020202020204" pitchFamily="34" charset="0"/>
              </a:rPr>
              <a:t> </a:t>
            </a:r>
            <a:r>
              <a:rPr lang="en-US" altLang="it-IT" sz="1800" b="1" dirty="0">
                <a:solidFill>
                  <a:srgbClr val="FF0000"/>
                </a:solidFill>
                <a:cs typeface="Arial" panose="020B0604020202020204" pitchFamily="34" charset="0"/>
              </a:rPr>
              <a:t>“Benders feasibility cut”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cs typeface="Arial" panose="020B0604020202020204" pitchFamily="34" charset="0"/>
              </a:rPr>
              <a:t>	    to be computed using reduced costs as before </a:t>
            </a:r>
            <a:r>
              <a:rPr lang="en-US" altLang="it-IT" sz="1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it-IT" sz="1800" dirty="0">
              <a:cs typeface="Arial" panose="020B0604020202020204" pitchFamily="34" charset="0"/>
            </a:endParaRPr>
          </a:p>
        </p:txBody>
      </p:sp>
      <p:pic>
        <p:nvPicPr>
          <p:cNvPr id="1027" name="Picture 3" descr="C:\Users\MATTEO~1\AppData\Local\Temp\vmware-Matteo Fischetti\VMwareDnD\750fcd64\Schermata 2017-01-14 alle 12.31.57.png">
            <a:extLst>
              <a:ext uri="{FF2B5EF4-FFF2-40B4-BE49-F238E27FC236}">
                <a16:creationId xmlns:a16="http://schemas.microsoft.com/office/drawing/2014/main" id="{7ABED2EA-EA57-706F-833D-310D66E72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398588"/>
            <a:ext cx="24479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C:\Users\MATTEO~1\AppData\Local\Temp\vmware-Matteo Fischetti\VMwareDnD\8abc8e79\Schermata 2015-08-28 alle 18.32.08.png">
            <a:extLst>
              <a:ext uri="{FF2B5EF4-FFF2-40B4-BE49-F238E27FC236}">
                <a16:creationId xmlns:a16="http://schemas.microsoft.com/office/drawing/2014/main" id="{DAF642AA-F96D-36F1-A91F-7662A2CA5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546350"/>
            <a:ext cx="2520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4" descr="C:\Users\MATTEO~1\AppData\Local\Temp\vmware-Matteo Fischetti\VMwareDnD\38785132\Schermata 2017-01-14 alle 12.31.29.png">
            <a:extLst>
              <a:ext uri="{FF2B5EF4-FFF2-40B4-BE49-F238E27FC236}">
                <a16:creationId xmlns:a16="http://schemas.microsoft.com/office/drawing/2014/main" id="{804F8924-8F64-C008-B225-7D3F083F1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660775"/>
            <a:ext cx="48863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 descr="C:\Users\MATTEO~1\AppData\Local\Temp\vmware-Matteo Fischetti\VMwareDnD\fe065868\Schermata 2017-01-14 alle 13.24.50.png">
            <a:extLst>
              <a:ext uri="{FF2B5EF4-FFF2-40B4-BE49-F238E27FC236}">
                <a16:creationId xmlns:a16="http://schemas.microsoft.com/office/drawing/2014/main" id="{483E6636-0C20-4645-0B84-B9EE51F17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221163"/>
            <a:ext cx="5810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C:\Users\MATTEO~1\AppData\Local\Temp\vmware-Matteo Fischetti\VMwareDnD\a1f2f3d2\Schermata 2017-01-14 alle 13.27.08.png">
            <a:extLst>
              <a:ext uri="{FF2B5EF4-FFF2-40B4-BE49-F238E27FC236}">
                <a16:creationId xmlns:a16="http://schemas.microsoft.com/office/drawing/2014/main" id="{CBD30352-708E-48C8-394C-DFB3302CC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797425"/>
            <a:ext cx="424815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TTEO~1\AppData\Local\Temp\vmware-Matteo Fischetti\VMwareDnD\316105a0\Schermata 2015-05-27 alle 12.19.30.png">
            <a:extLst>
              <a:ext uri="{FF2B5EF4-FFF2-40B4-BE49-F238E27FC236}">
                <a16:creationId xmlns:a16="http://schemas.microsoft.com/office/drawing/2014/main" id="{2FDE5C46-0E89-E7C4-DCE0-83B39F598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852738"/>
            <a:ext cx="43195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olo 1">
            <a:extLst>
              <a:ext uri="{FF2B5EF4-FFF2-40B4-BE49-F238E27FC236}">
                <a16:creationId xmlns:a16="http://schemas.microsoft.com/office/drawing/2014/main" id="{FEC5FFD6-DDB2-5C8B-8E16-7C40DC1C65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2296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Successful Benders applications	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83BF86-B79B-BA19-BDAE-2EFE6F2C12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125538"/>
            <a:ext cx="8794750" cy="4856162"/>
          </a:xfrm>
        </p:spPr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Benders cuts work well when fixing </a:t>
            </a:r>
            <a:r>
              <a:rPr lang="en-US" altLang="it-IT" i="1" dirty="0">
                <a:ea typeface="ＭＳ Ｐゴシック" panose="020B0600070205080204" pitchFamily="34" charset="-128"/>
              </a:rPr>
              <a:t>y = y*</a:t>
            </a:r>
            <a:r>
              <a:rPr lang="en-US" altLang="it-IT" dirty="0">
                <a:ea typeface="ＭＳ Ｐゴシック" panose="020B0600070205080204" pitchFamily="34" charset="-128"/>
              </a:rPr>
              <a:t>  for computing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                  makes the problem </a:t>
            </a:r>
            <a:r>
              <a:rPr lang="en-US" altLang="it-IT" b="1" dirty="0">
                <a:ea typeface="ＭＳ Ｐゴシック" panose="020B0600070205080204" pitchFamily="34" charset="-128"/>
              </a:rPr>
              <a:t>much simpler to solve</a:t>
            </a:r>
            <a:r>
              <a:rPr lang="en-US" altLang="it-IT" dirty="0">
                <a:ea typeface="ＭＳ Ｐゴシック" panose="020B0600070205080204" pitchFamily="34" charset="-128"/>
              </a:rPr>
              <a:t>.</a:t>
            </a:r>
          </a:p>
          <a:p>
            <a:pPr>
              <a:buFontTx/>
              <a:buNone/>
            </a:pPr>
            <a:endParaRPr lang="en-US" altLang="it-IT" dirty="0">
              <a:ea typeface="ＭＳ Ｐゴシック" panose="020B0600070205080204" pitchFamily="34" charset="-128"/>
            </a:endParaRPr>
          </a:p>
          <a:p>
            <a:r>
              <a:rPr lang="en-US" altLang="it-IT" dirty="0">
                <a:ea typeface="ＭＳ Ｐゴシック" panose="020B0600070205080204" pitchFamily="34" charset="-128"/>
              </a:rPr>
              <a:t>This usually happens when</a:t>
            </a:r>
          </a:p>
          <a:p>
            <a:pPr lvl="1"/>
            <a:r>
              <a:rPr lang="en-US" altLang="it-IT" dirty="0">
                <a:ea typeface="ＭＳ Ｐゴシック" panose="020B0600070205080204" pitchFamily="34" charset="-128"/>
              </a:rPr>
              <a:t>The problem for </a:t>
            </a:r>
            <a:r>
              <a:rPr lang="en-US" altLang="it-IT" i="1" dirty="0">
                <a:ea typeface="ＭＳ Ｐゴシック" panose="020B0600070205080204" pitchFamily="34" charset="-128"/>
              </a:rPr>
              <a:t>y = y* </a:t>
            </a:r>
            <a:r>
              <a:rPr lang="en-US" altLang="it-IT" dirty="0">
                <a:ea typeface="ＭＳ Ｐゴシック" panose="020B0600070205080204" pitchFamily="34" charset="-128"/>
              </a:rPr>
              <a:t>decomposes into a number of </a:t>
            </a:r>
            <a:r>
              <a:rPr lang="en-US" altLang="it-IT" b="1" dirty="0">
                <a:ea typeface="ＭＳ Ｐゴシック" panose="020B0600070205080204" pitchFamily="34" charset="-128"/>
              </a:rPr>
              <a:t>independent subproblems</a:t>
            </a:r>
            <a:endParaRPr lang="en-US" altLang="it-IT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it-IT" dirty="0">
                <a:solidFill>
                  <a:srgbClr val="FF0000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Stochastic Programming </a:t>
            </a:r>
          </a:p>
          <a:p>
            <a:pPr lvl="2"/>
            <a:r>
              <a:rPr lang="en-US" altLang="it-IT" dirty="0" err="1">
                <a:solidFill>
                  <a:srgbClr val="FF0000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Uncapacitated</a:t>
            </a:r>
            <a:r>
              <a:rPr lang="en-US" altLang="it-IT" dirty="0">
                <a:solidFill>
                  <a:srgbClr val="FF0000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 Facility Location </a:t>
            </a:r>
          </a:p>
          <a:p>
            <a:pPr lvl="2"/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etc.</a:t>
            </a:r>
          </a:p>
          <a:p>
            <a:pPr lvl="1"/>
            <a:r>
              <a:rPr lang="en-US" altLang="it-IT" dirty="0">
                <a:ea typeface="ＭＳ Ｐゴシック" panose="020B0600070205080204" pitchFamily="34" charset="-128"/>
              </a:rPr>
              <a:t>Fixing </a:t>
            </a:r>
            <a:r>
              <a:rPr lang="en-US" altLang="it-IT" i="1" dirty="0">
                <a:ea typeface="ＭＳ Ｐゴシック" panose="020B0600070205080204" pitchFamily="34" charset="-128"/>
              </a:rPr>
              <a:t>y = y* </a:t>
            </a:r>
            <a:r>
              <a:rPr lang="en-US" altLang="it-IT" b="1" dirty="0">
                <a:ea typeface="ＭＳ Ｐゴシック" panose="020B0600070205080204" pitchFamily="34" charset="-128"/>
              </a:rPr>
              <a:t>changes the nature </a:t>
            </a:r>
            <a:r>
              <a:rPr lang="en-US" altLang="it-IT" dirty="0">
                <a:ea typeface="ＭＳ Ｐゴシック" panose="020B0600070205080204" pitchFamily="34" charset="-128"/>
              </a:rPr>
              <a:t>of some constraints:</a:t>
            </a:r>
          </a:p>
          <a:p>
            <a:pPr lvl="2"/>
            <a:r>
              <a:rPr lang="en-US" altLang="it-IT" dirty="0">
                <a:ea typeface="ＭＳ Ｐゴシック" panose="020B0600070205080204" pitchFamily="34" charset="-128"/>
              </a:rPr>
              <a:t>in </a:t>
            </a:r>
            <a:r>
              <a:rPr lang="en-US" altLang="it-IT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Capacitated Facility Location</a:t>
            </a:r>
            <a:r>
              <a:rPr lang="en-US" altLang="it-IT" dirty="0">
                <a:ea typeface="ＭＳ Ｐゴシック" panose="020B0600070205080204" pitchFamily="34" charset="-128"/>
              </a:rPr>
              <a:t>, tons of </a:t>
            </a:r>
            <a:r>
              <a:rPr lang="en-US" altLang="it-IT" dirty="0" err="1">
                <a:ea typeface="ＭＳ Ｐゴシック" panose="020B0600070205080204" pitchFamily="34" charset="-128"/>
              </a:rPr>
              <a:t>constr.s</a:t>
            </a:r>
            <a:r>
              <a:rPr lang="en-US" altLang="it-IT" dirty="0">
                <a:ea typeface="ＭＳ Ｐゴシック" panose="020B0600070205080204" pitchFamily="34" charset="-128"/>
              </a:rPr>
              <a:t>  of the form              </a:t>
            </a:r>
          </a:p>
          <a:p>
            <a:pPr lvl="2"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	become just variable bounds</a:t>
            </a:r>
          </a:p>
          <a:p>
            <a:pPr lvl="2"/>
            <a:r>
              <a:rPr lang="en-US" altLang="it-IT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Second Order Constraints                     </a:t>
            </a:r>
            <a:r>
              <a:rPr lang="en-US" altLang="it-IT" dirty="0">
                <a:ea typeface="ＭＳ Ｐゴシック" panose="020B0600070205080204" pitchFamily="34" charset="-128"/>
              </a:rPr>
              <a:t>become quadratic </a:t>
            </a:r>
            <a:r>
              <a:rPr lang="en-US" altLang="it-IT" dirty="0" err="1">
                <a:ea typeface="ＭＳ Ｐゴシック" panose="020B0600070205080204" pitchFamily="34" charset="-128"/>
              </a:rPr>
              <a:t>constr.s</a:t>
            </a:r>
            <a:endParaRPr lang="en-US" altLang="it-IT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it-IT" dirty="0">
                <a:ea typeface="ＭＳ Ｐゴシック" panose="020B0600070205080204" pitchFamily="34" charset="-128"/>
              </a:rPr>
              <a:t>etc.</a:t>
            </a:r>
          </a:p>
          <a:p>
            <a:pPr lvl="2">
              <a:buFontTx/>
              <a:buNone/>
            </a:pPr>
            <a:endParaRPr lang="en-US" altLang="it-IT" dirty="0">
              <a:ea typeface="ＭＳ Ｐゴシック" panose="020B0600070205080204" pitchFamily="34" charset="-128"/>
            </a:endParaRPr>
          </a:p>
          <a:p>
            <a:pPr lvl="2">
              <a:buFontTx/>
              <a:buNone/>
            </a:pPr>
            <a:endParaRPr lang="en-US" altLang="it-IT" i="1" dirty="0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7375DDD-BEC7-207F-5B8D-BB1080945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13" y="6245225"/>
            <a:ext cx="7775575" cy="476250"/>
          </a:xfrm>
        </p:spPr>
        <p:txBody>
          <a:bodyPr/>
          <a:lstStyle/>
          <a:p>
            <a:pPr>
              <a:defRPr/>
            </a:pPr>
            <a:r>
              <a:rPr lang="en-US"/>
              <a:t>AIROyoung, 9-feb-2026, Padua</a:t>
            </a:r>
            <a:endParaRPr lang="en-US" dirty="0"/>
          </a:p>
        </p:txBody>
      </p:sp>
      <p:sp>
        <p:nvSpPr>
          <p:cNvPr id="19462" name="Segnaposto numero diapositiva 4">
            <a:extLst>
              <a:ext uri="{FF2B5EF4-FFF2-40B4-BE49-F238E27FC236}">
                <a16:creationId xmlns:a16="http://schemas.microsoft.com/office/drawing/2014/main" id="{F63AB9AB-E84D-76D2-FCA1-94882C67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930CC1-B8A3-4360-8A7A-D29599C7D483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it-IT" sz="1400"/>
          </a:p>
        </p:txBody>
      </p:sp>
      <p:pic>
        <p:nvPicPr>
          <p:cNvPr id="27650" name="Picture 2" descr="C:\Users\MATTEO~1\AppData\Local\Temp\vmware-Matteo Fischetti\VMwareDnD\651ff741\Schermata 2017-01-13 alle 16.51.59.png">
            <a:extLst>
              <a:ext uri="{FF2B5EF4-FFF2-40B4-BE49-F238E27FC236}">
                <a16:creationId xmlns:a16="http://schemas.microsoft.com/office/drawing/2014/main" id="{1347BD3A-EEC8-3F8D-BE95-E1634CF64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517650"/>
            <a:ext cx="7191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C:\Users\MATTEO~1\AppData\Local\Temp\vmware-Matteo Fischetti\VMwareDnD\78b39a47\Schermata 2017-01-13 alle 17.00.30.png">
            <a:extLst>
              <a:ext uri="{FF2B5EF4-FFF2-40B4-BE49-F238E27FC236}">
                <a16:creationId xmlns:a16="http://schemas.microsoft.com/office/drawing/2014/main" id="{6636C599-6C09-3641-BEAD-6B53BAE0D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4652963"/>
            <a:ext cx="100965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C:\Users\MATTEO~1\AppData\Local\Temp\vmware-Matteo Fischetti\VMwareDnD\b4c7851b\Schermata 2017-01-13 alle 17.11.11.png">
            <a:extLst>
              <a:ext uri="{FF2B5EF4-FFF2-40B4-BE49-F238E27FC236}">
                <a16:creationId xmlns:a16="http://schemas.microsoft.com/office/drawing/2014/main" id="{989C3C7F-A014-C546-5E6A-130481DF7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445125"/>
            <a:ext cx="1368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>
            <a:extLst>
              <a:ext uri="{FF2B5EF4-FFF2-40B4-BE49-F238E27FC236}">
                <a16:creationId xmlns:a16="http://schemas.microsoft.com/office/drawing/2014/main" id="{91D024F6-7A0E-88D6-AE69-DD1ADFF25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503238"/>
          </a:xfrm>
        </p:spPr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Benders cuts instability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14339" name="Segnaposto contenuto 2">
            <a:extLst>
              <a:ext uri="{FF2B5EF4-FFF2-40B4-BE49-F238E27FC236}">
                <a16:creationId xmlns:a16="http://schemas.microsoft.com/office/drawing/2014/main" id="{44F2B536-F0E6-6967-0AD1-AA38DCE320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8229600" cy="4967287"/>
          </a:xfrm>
        </p:spPr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B&amp;C codes generate cuts, on the fly, in a </a:t>
            </a:r>
            <a:r>
              <a:rPr lang="en-US" altLang="it-IT" b="1" dirty="0">
                <a:ea typeface="ＭＳ Ｐゴシック" panose="020B0600070205080204" pitchFamily="34" charset="-128"/>
              </a:rPr>
              <a:t>sequential</a:t>
            </a:r>
            <a:r>
              <a:rPr lang="en-US" altLang="it-IT" dirty="0">
                <a:ea typeface="ＭＳ Ｐゴシック" panose="020B0600070205080204" pitchFamily="34" charset="-128"/>
              </a:rPr>
              <a:t> fashion</a:t>
            </a:r>
          </a:p>
          <a:p>
            <a:pPr marL="0" indent="0">
              <a:buNone/>
            </a:pPr>
            <a:endParaRPr lang="en-US" altLang="it-IT" dirty="0">
              <a:ea typeface="ＭＳ Ｐゴシック" panose="020B0600070205080204" pitchFamily="34" charset="-128"/>
            </a:endParaRPr>
          </a:p>
          <a:p>
            <a:r>
              <a:rPr lang="en-US" altLang="it-IT" dirty="0">
                <a:ea typeface="ＭＳ Ｐゴシック" panose="020B0600070205080204" pitchFamily="34" charset="-128"/>
              </a:rPr>
              <a:t>Consider e.g. the </a:t>
            </a:r>
            <a:r>
              <a:rPr lang="en-US" altLang="it-IT" b="1" dirty="0">
                <a:ea typeface="ＭＳ Ｐゴシック" panose="020B0600070205080204" pitchFamily="34" charset="-128"/>
              </a:rPr>
              <a:t>root B&amp;C node </a:t>
            </a:r>
            <a:r>
              <a:rPr lang="en-US" altLang="it-IT" dirty="0">
                <a:ea typeface="ＭＳ Ｐゴシック" panose="020B0600070205080204" pitchFamily="34" charset="-128"/>
              </a:rPr>
              <a:t>(arguably, the most critical one)</a:t>
            </a:r>
          </a:p>
          <a:p>
            <a:pPr marL="0" indent="0">
              <a:buNone/>
            </a:pPr>
            <a:endParaRPr lang="en-US" altLang="it-IT" dirty="0">
              <a:ea typeface="ＭＳ Ｐゴシック" panose="020B0600070205080204" pitchFamily="34" charset="-128"/>
            </a:endParaRPr>
          </a:p>
          <a:p>
            <a:r>
              <a:rPr lang="en-US" altLang="it-IT" dirty="0">
                <a:ea typeface="ＭＳ Ｐゴシック" panose="020B0600070205080204" pitchFamily="34" charset="-128"/>
              </a:rPr>
              <a:t>A classical </a:t>
            </a:r>
            <a:r>
              <a:rPr lang="en-US" altLang="it-IT" b="1" dirty="0">
                <a:ea typeface="ＭＳ Ｐゴシック" panose="020B0600070205080204" pitchFamily="34" charset="-128"/>
              </a:rPr>
              <a:t>cut-loop scheme </a:t>
            </a:r>
            <a:r>
              <a:rPr lang="en-US" altLang="it-IT" dirty="0">
                <a:ea typeface="ＭＳ Ｐゴシック" panose="020B0600070205080204" pitchFamily="34" charset="-128"/>
              </a:rPr>
              <a:t>(described here for MILPs)</a:t>
            </a:r>
          </a:p>
          <a:p>
            <a:pPr marL="0" indent="0">
              <a:buNone/>
            </a:pPr>
            <a:endParaRPr lang="en-US" altLang="it-IT" dirty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	</a:t>
            </a:r>
            <a:r>
              <a:rPr lang="en-US" altLang="it-IT" sz="1600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J. E. Kelley. The cutting plane method for solving convex programs, Journal of the SIAM, 8:703-712, 1960</a:t>
            </a:r>
            <a:r>
              <a:rPr lang="en-US" altLang="it-IT" dirty="0">
                <a:ea typeface="ＭＳ Ｐゴシック" panose="020B0600070205080204" pitchFamily="34" charset="-128"/>
              </a:rPr>
              <a:t>.</a:t>
            </a:r>
          </a:p>
          <a:p>
            <a:pPr lvl="1">
              <a:buFontTx/>
              <a:buNone/>
            </a:pPr>
            <a:endParaRPr lang="en-US" altLang="it-IT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it-IT" dirty="0">
                <a:ea typeface="ＭＳ Ｐゴシック" panose="020B0600070205080204" pitchFamily="34" charset="-128"/>
              </a:rPr>
              <a:t>Find an optimal </a:t>
            </a:r>
            <a:r>
              <a:rPr lang="en-US" altLang="it-IT" b="1" dirty="0">
                <a:ea typeface="ＭＳ Ｐゴシック" panose="020B0600070205080204" pitchFamily="34" charset="-128"/>
              </a:rPr>
              <a:t>vertex</a:t>
            </a:r>
            <a:r>
              <a:rPr lang="en-US" altLang="it-IT" dirty="0">
                <a:ea typeface="ＭＳ Ｐゴシック" panose="020B0600070205080204" pitchFamily="34" charset="-128"/>
              </a:rPr>
              <a:t> </a:t>
            </a:r>
            <a:r>
              <a:rPr lang="en-US" altLang="it-IT" i="1" dirty="0">
                <a:ea typeface="ＭＳ Ｐゴシック" panose="020B0600070205080204" pitchFamily="34" charset="-128"/>
              </a:rPr>
              <a:t>y*</a:t>
            </a:r>
            <a:r>
              <a:rPr lang="en-US" altLang="it-IT" dirty="0">
                <a:ea typeface="ＭＳ Ｐゴシック" panose="020B0600070205080204" pitchFamily="34" charset="-128"/>
              </a:rPr>
              <a:t> of the current LP relaxation</a:t>
            </a:r>
          </a:p>
          <a:p>
            <a:pPr marL="457200" lvl="1" indent="0">
              <a:buNone/>
            </a:pPr>
            <a:endParaRPr lang="en-US" altLang="it-IT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it-IT" dirty="0">
                <a:ea typeface="ＭＳ Ｐゴシック" panose="020B0600070205080204" pitchFamily="34" charset="-128"/>
              </a:rPr>
              <a:t>Invoke a separation function on </a:t>
            </a:r>
            <a:r>
              <a:rPr lang="en-US" altLang="it-IT" i="1" dirty="0">
                <a:ea typeface="ＭＳ Ｐゴシック" panose="020B0600070205080204" pitchFamily="34" charset="-128"/>
              </a:rPr>
              <a:t>y*,</a:t>
            </a:r>
            <a:r>
              <a:rPr lang="en-US" altLang="it-IT" dirty="0">
                <a:ea typeface="ＭＳ Ｐゴシック" panose="020B0600070205080204" pitchFamily="34" charset="-128"/>
              </a:rPr>
              <a:t> add the returned violated cut (if any) to the current LP, and repeat 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93CBC4D-D088-5DB8-A31E-1B3CDA1FF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825" y="6245225"/>
            <a:ext cx="7921625" cy="476250"/>
          </a:xfrm>
        </p:spPr>
        <p:txBody>
          <a:bodyPr/>
          <a:lstStyle/>
          <a:p>
            <a:pPr>
              <a:defRPr/>
            </a:pPr>
            <a:r>
              <a:rPr lang="en-US"/>
              <a:t>AIROyoung, 9-feb-2026, Padua</a:t>
            </a:r>
            <a:endParaRPr lang="en-US" dirty="0"/>
          </a:p>
        </p:txBody>
      </p:sp>
      <p:sp>
        <p:nvSpPr>
          <p:cNvPr id="21509" name="Segnaposto numero diapositiva 4">
            <a:extLst>
              <a:ext uri="{FF2B5EF4-FFF2-40B4-BE49-F238E27FC236}">
                <a16:creationId xmlns:a16="http://schemas.microsoft.com/office/drawing/2014/main" id="{0B63FF4D-CFAB-E7A3-409A-56D732D4C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B70685-3D2D-498C-967C-D322FBD42434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it-IT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B6014-7464-9AA7-EBF4-C4CA87282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>
            <a:extLst>
              <a:ext uri="{FF2B5EF4-FFF2-40B4-BE49-F238E27FC236}">
                <a16:creationId xmlns:a16="http://schemas.microsoft.com/office/drawing/2014/main" id="{D621A149-411A-E4F6-3008-B24986C9F1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503238"/>
          </a:xfrm>
        </p:spPr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Benders cuts instability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14339" name="Segnaposto contenuto 2">
            <a:extLst>
              <a:ext uri="{FF2B5EF4-FFF2-40B4-BE49-F238E27FC236}">
                <a16:creationId xmlns:a16="http://schemas.microsoft.com/office/drawing/2014/main" id="{7AEE2C85-BD00-310B-0B1C-3B019EF7E1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908720"/>
            <a:ext cx="8229600" cy="5184105"/>
          </a:xfrm>
        </p:spPr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This cut loop can be very </a:t>
            </a:r>
            <a:r>
              <a:rPr lang="en-US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ineffective</a:t>
            </a:r>
            <a:r>
              <a:rPr lang="en-US" altLang="it-IT" dirty="0">
                <a:ea typeface="ＭＳ Ｐゴシック" panose="020B0600070205080204" pitchFamily="34" charset="-128"/>
              </a:rPr>
              <a:t> </a:t>
            </a:r>
          </a:p>
          <a:p>
            <a:pPr marL="0" indent="0"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     in the </a:t>
            </a:r>
            <a:r>
              <a:rPr lang="en-US" altLang="it-IT" b="1" dirty="0">
                <a:ea typeface="ＭＳ Ｐゴシック" panose="020B0600070205080204" pitchFamily="34" charset="-128"/>
              </a:rPr>
              <a:t>first iterations </a:t>
            </a:r>
            <a:r>
              <a:rPr lang="en-US" altLang="it-IT" dirty="0">
                <a:ea typeface="ＭＳ Ｐゴシック" panose="020B0600070205080204" pitchFamily="34" charset="-128"/>
              </a:rPr>
              <a:t>when few </a:t>
            </a:r>
          </a:p>
          <a:p>
            <a:pPr marL="0" indent="0"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     Benders cuts have been generated, and </a:t>
            </a:r>
          </a:p>
          <a:p>
            <a:pPr marL="0" indent="0"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     the system A y ≤ b contains just few </a:t>
            </a:r>
          </a:p>
          <a:p>
            <a:pPr marL="0" indent="0"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     constraints (often, only variable bounds)</a:t>
            </a:r>
          </a:p>
          <a:p>
            <a:endParaRPr lang="en-US" altLang="it-IT" dirty="0">
              <a:ea typeface="ＭＳ Ｐゴシック" panose="020B0600070205080204" pitchFamily="34" charset="-128"/>
            </a:endParaRPr>
          </a:p>
          <a:p>
            <a:r>
              <a:rPr lang="en-US" altLang="it-IT" dirty="0">
                <a:ea typeface="ＭＳ Ｐゴシック" panose="020B0600070205080204" pitchFamily="34" charset="-128"/>
              </a:rPr>
              <a:t>In this situation:</a:t>
            </a:r>
          </a:p>
          <a:p>
            <a:pPr lvl="1"/>
            <a:r>
              <a:rPr lang="en-US" altLang="it-IT" dirty="0">
                <a:ea typeface="ＭＳ Ｐゴシック" panose="020B0600070205080204" pitchFamily="34" charset="-128"/>
              </a:rPr>
              <a:t> the current master sol. </a:t>
            </a:r>
            <a:r>
              <a:rPr lang="en-US" altLang="it-IT" i="1" dirty="0">
                <a:ea typeface="ＭＳ Ｐゴシック" panose="020B0600070205080204" pitchFamily="34" charset="-128"/>
              </a:rPr>
              <a:t>y* </a:t>
            </a:r>
            <a:r>
              <a:rPr lang="en-US" altLang="it-IT" dirty="0">
                <a:ea typeface="ＭＳ Ｐゴシック" panose="020B0600070205080204" pitchFamily="34" charset="-128"/>
              </a:rPr>
              <a:t>is </a:t>
            </a:r>
          </a:p>
          <a:p>
            <a:pPr marL="457200" lvl="1" indent="0"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     almost unconstrained </a:t>
            </a:r>
          </a:p>
          <a:p>
            <a:pPr marL="0" indent="0">
              <a:buNone/>
            </a:pPr>
            <a:r>
              <a:rPr lang="en-US" altLang="it-IT" i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       	   </a:t>
            </a:r>
            <a:r>
              <a:rPr lang="en-US" altLang="it-IT" b="1" dirty="0">
                <a:ea typeface="ＭＳ Ｐゴシック" panose="020B0600070205080204" pitchFamily="34" charset="-128"/>
              </a:rPr>
              <a:t>zig-zagging phenomenon</a:t>
            </a:r>
            <a:endParaRPr lang="en-US" altLang="it-IT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it-IT" dirty="0">
                <a:ea typeface="ＭＳ Ｐゴシック" panose="020B0600070205080204" pitchFamily="34" charset="-128"/>
              </a:rPr>
              <a:t>Benders cuts convey information </a:t>
            </a:r>
          </a:p>
          <a:p>
            <a:pPr marL="457200" lvl="1" indent="0"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    around “erratic” points </a:t>
            </a:r>
            <a:r>
              <a:rPr lang="en-US" altLang="it-IT" i="1" dirty="0">
                <a:ea typeface="ＭＳ Ｐゴシック" panose="020B0600070205080204" pitchFamily="34" charset="-128"/>
              </a:rPr>
              <a:t>y* </a:t>
            </a:r>
            <a:r>
              <a:rPr lang="en-US" altLang="it-IT" dirty="0">
                <a:ea typeface="ＭＳ Ｐゴシック" panose="020B0600070205080204" pitchFamily="34" charset="-128"/>
              </a:rPr>
              <a:t>far from the region of interest </a:t>
            </a:r>
          </a:p>
          <a:p>
            <a:pPr marL="457200" lvl="1" indent="0">
              <a:buNone/>
            </a:pPr>
            <a:endParaRPr lang="en-US" altLang="it-IT" dirty="0">
              <a:ea typeface="ＭＳ Ｐゴシック" panose="020B0600070205080204" pitchFamily="34" charset="-128"/>
            </a:endParaRPr>
          </a:p>
          <a:p>
            <a:pPr marL="57150" indent="0">
              <a:buNone/>
            </a:pP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</a:t>
            </a:r>
            <a:r>
              <a:rPr lang="en-US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Stabilization is </a:t>
            </a:r>
            <a:r>
              <a:rPr lang="en-US" altLang="it-IT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needed, </a:t>
            </a:r>
            <a:r>
              <a:rPr lang="en-US" altLang="it-IT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e,g</a:t>
            </a:r>
            <a:r>
              <a:rPr lang="en-US" altLang="it-IT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. through </a:t>
            </a:r>
            <a:r>
              <a:rPr lang="en-US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Frank-Wolfe </a:t>
            </a:r>
            <a:r>
              <a:rPr lang="en-US" altLang="it-IT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cut loop</a:t>
            </a:r>
          </a:p>
          <a:p>
            <a:endParaRPr lang="en-US" altLang="it-IT" b="1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 b="1" dirty="0">
                <a:ea typeface="ＭＳ Ｐゴシック" panose="020B0600070205080204" pitchFamily="34" charset="-128"/>
              </a:rPr>
              <a:t>	</a:t>
            </a:r>
            <a:endParaRPr lang="en-US" altLang="it-IT" dirty="0">
              <a:ea typeface="ＭＳ Ｐゴシック" panose="020B0600070205080204" pitchFamily="34" charset="-128"/>
            </a:endParaRPr>
          </a:p>
          <a:p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5BDC81E-2627-ECBD-2E67-6469CDA57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825" y="6245225"/>
            <a:ext cx="7921625" cy="47625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AIROyoung</a:t>
            </a:r>
            <a:r>
              <a:rPr lang="en-US" dirty="0"/>
              <a:t>, 9-feb-2026, Padua</a:t>
            </a:r>
          </a:p>
        </p:txBody>
      </p:sp>
      <p:sp>
        <p:nvSpPr>
          <p:cNvPr id="21509" name="Segnaposto numero diapositiva 4">
            <a:extLst>
              <a:ext uri="{FF2B5EF4-FFF2-40B4-BE49-F238E27FC236}">
                <a16:creationId xmlns:a16="http://schemas.microsoft.com/office/drawing/2014/main" id="{B0F8C7B2-36F2-8660-95DC-8450407E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B70685-3D2D-498C-967C-D322FBD42434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it-IT" sz="1400"/>
          </a:p>
        </p:txBody>
      </p:sp>
      <p:pic>
        <p:nvPicPr>
          <p:cNvPr id="2" name="Picture 5" descr="C:\Users\MATTEO~1\AppData\Local\Temp\vmware-Matteo Fischetti\VMwareDnD\df487b57\Schermata 2015-08-28 alle 11.06.50.png">
            <a:extLst>
              <a:ext uri="{FF2B5EF4-FFF2-40B4-BE49-F238E27FC236}">
                <a16:creationId xmlns:a16="http://schemas.microsoft.com/office/drawing/2014/main" id="{B66CA15E-A13C-B044-F2DE-4530510C0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564" y="980728"/>
            <a:ext cx="1956137" cy="178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MATTEO~1\AppData\Local\Temp\vmware-Matteo Fischetti\VMwareDnD\03bd55e9\images.jpg">
            <a:extLst>
              <a:ext uri="{FF2B5EF4-FFF2-40B4-BE49-F238E27FC236}">
                <a16:creationId xmlns:a16="http://schemas.microsoft.com/office/drawing/2014/main" id="{8B4CEC7F-DAC9-E47D-29A7-DC74DC75A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40968"/>
            <a:ext cx="1929780" cy="147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52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>
            <a:extLst>
              <a:ext uri="{FF2B5EF4-FFF2-40B4-BE49-F238E27FC236}">
                <a16:creationId xmlns:a16="http://schemas.microsoft.com/office/drawing/2014/main" id="{5ADFB3D2-852A-5141-E6CE-1392B75B5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Conclusions</a:t>
            </a:r>
            <a:endParaRPr lang="en-US" altLang="it-IT" sz="2800">
              <a:ea typeface="ＭＳ Ｐゴシック" panose="020B0600070205080204" pitchFamily="34" charset="-128"/>
            </a:endParaRPr>
          </a:p>
        </p:txBody>
      </p:sp>
      <p:sp>
        <p:nvSpPr>
          <p:cNvPr id="26627" name="Segnaposto contenuto 2">
            <a:extLst>
              <a:ext uri="{FF2B5EF4-FFF2-40B4-BE49-F238E27FC236}">
                <a16:creationId xmlns:a16="http://schemas.microsoft.com/office/drawing/2014/main" id="{AF3E77CD-61E1-C47B-6870-C73A0B1DE5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2636838"/>
            <a:ext cx="8291512" cy="4713287"/>
          </a:xfrm>
        </p:spPr>
        <p:txBody>
          <a:bodyPr/>
          <a:lstStyle/>
          <a:p>
            <a:pPr>
              <a:buFontTx/>
              <a:buNone/>
            </a:pPr>
            <a:endParaRPr lang="en-US" altLang="it-IT" sz="160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 sz="160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 sz="160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 sz="160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 sz="1600">
                <a:ea typeface="ＭＳ Ｐゴシック" panose="020B0600070205080204" pitchFamily="34" charset="-128"/>
              </a:rPr>
              <a:t>	</a:t>
            </a:r>
            <a:r>
              <a:rPr lang="it-IT" altLang="it-IT" sz="1600">
                <a:ea typeface="ＭＳ Ｐゴシック" panose="020B0600070205080204" pitchFamily="34" charset="-128"/>
              </a:rPr>
              <a:t>.</a:t>
            </a:r>
            <a:r>
              <a:rPr lang="en-US" altLang="it-IT" sz="1600">
                <a:ea typeface="ＭＳ Ｐゴシック" panose="020B0600070205080204" pitchFamily="34" charset="-128"/>
              </a:rPr>
              <a:t>						</a:t>
            </a:r>
          </a:p>
          <a:p>
            <a:pPr algn="ctr">
              <a:buFontTx/>
              <a:buNone/>
            </a:pPr>
            <a:r>
              <a:rPr lang="en-US" altLang="it-IT" sz="1800" b="1">
                <a:ea typeface="ＭＳ Ｐゴシック" panose="020B0600070205080204" pitchFamily="34" charset="-128"/>
              </a:rPr>
              <a:t>					</a:t>
            </a:r>
          </a:p>
          <a:p>
            <a:pPr lvl="1">
              <a:buFontTx/>
              <a:buNone/>
            </a:pPr>
            <a:endParaRPr lang="en-US" altLang="it-IT" sz="1800">
              <a:ea typeface="ＭＳ Ｐゴシック" panose="020B0600070205080204" pitchFamily="34" charset="-128"/>
            </a:endParaRPr>
          </a:p>
          <a:p>
            <a:endParaRPr lang="en-US" altLang="it-IT" sz="180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FA2244F-50A8-4354-3BD2-62C477716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388" y="6245225"/>
            <a:ext cx="7921625" cy="476250"/>
          </a:xfrm>
        </p:spPr>
        <p:txBody>
          <a:bodyPr/>
          <a:lstStyle/>
          <a:p>
            <a:pPr>
              <a:defRPr/>
            </a:pPr>
            <a:r>
              <a:rPr lang="en-US"/>
              <a:t>AIROyoung, 9-feb-2026, Padua</a:t>
            </a:r>
            <a:endParaRPr lang="en-US" dirty="0"/>
          </a:p>
        </p:txBody>
      </p:sp>
      <p:sp>
        <p:nvSpPr>
          <p:cNvPr id="26629" name="Segnaposto numero diapositiva 4">
            <a:extLst>
              <a:ext uri="{FF2B5EF4-FFF2-40B4-BE49-F238E27FC236}">
                <a16:creationId xmlns:a16="http://schemas.microsoft.com/office/drawing/2014/main" id="{CAF7C5CA-2711-94E2-13C4-7E3DD783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EAABC9-02F2-466D-8B2D-DB1CD767A0B3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it-IT" sz="140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BE4948C-D5AA-B124-A456-12AC8B53F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92150"/>
            <a:ext cx="882015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cs typeface="Arial" panose="020B0604020202020204" pitchFamily="34" charset="0"/>
              </a:rPr>
              <a:t>To summarize: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it-IT" sz="1800" dirty="0"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it-IT" sz="1800" dirty="0">
                <a:cs typeface="Arial" panose="020B0604020202020204" pitchFamily="34" charset="0"/>
              </a:rPr>
              <a:t> Benders cuts are </a:t>
            </a:r>
            <a:r>
              <a:rPr lang="en-US" altLang="it-IT" sz="1800" b="1" dirty="0">
                <a:cs typeface="Arial" panose="020B0604020202020204" pitchFamily="34" charset="0"/>
              </a:rPr>
              <a:t>easy</a:t>
            </a:r>
            <a:r>
              <a:rPr lang="en-US" altLang="it-IT" sz="1800" dirty="0">
                <a:cs typeface="Arial" panose="020B0604020202020204" pitchFamily="34" charset="0"/>
              </a:rPr>
              <a:t> to implement within modern B&amp;C (just use a callback where you solve the problem for </a:t>
            </a:r>
            <a:r>
              <a:rPr lang="en-US" altLang="it-IT" sz="1800" i="1" dirty="0">
                <a:cs typeface="Arial" panose="020B0604020202020204" pitchFamily="34" charset="0"/>
              </a:rPr>
              <a:t>y = y* </a:t>
            </a:r>
            <a:r>
              <a:rPr lang="en-US" altLang="it-IT" sz="1800" dirty="0">
                <a:cs typeface="Arial" panose="020B0604020202020204" pitchFamily="34" charset="0"/>
              </a:rPr>
              <a:t>and compute reduced costs)</a:t>
            </a:r>
            <a:endParaRPr lang="en-US" altLang="it-IT" sz="1800" b="1" dirty="0"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it-IT" sz="1800" dirty="0">
                <a:cs typeface="Arial" panose="020B0604020202020204" pitchFamily="34" charset="0"/>
              </a:rPr>
              <a:t> Kelley’s cut loop can be </a:t>
            </a:r>
            <a:r>
              <a:rPr lang="en-US" altLang="it-IT" sz="1800" b="1" dirty="0">
                <a:cs typeface="Arial" panose="020B0604020202020204" pitchFamily="34" charset="0"/>
              </a:rPr>
              <a:t>desperately slow </a:t>
            </a:r>
            <a:r>
              <a:rPr lang="en-US" altLang="it-IT" sz="1800" dirty="0">
                <a:cs typeface="Arial" panose="020B0604020202020204" pitchFamily="34" charset="0"/>
              </a:rPr>
              <a:t>hence</a:t>
            </a:r>
            <a:r>
              <a:rPr lang="en-US" altLang="it-IT" sz="1800" b="1" dirty="0">
                <a:cs typeface="Arial" panose="020B0604020202020204" pitchFamily="34" charset="0"/>
              </a:rPr>
              <a:t> </a:t>
            </a:r>
            <a:r>
              <a:rPr lang="en-US" altLang="it-IT" sz="1800" dirty="0">
                <a:cs typeface="Arial" panose="020B0604020202020204" pitchFamily="34" charset="0"/>
              </a:rPr>
              <a:t>stabilization is a </a:t>
            </a:r>
            <a:r>
              <a:rPr lang="en-US" altLang="it-IT" sz="1800" b="1" dirty="0">
                <a:cs typeface="Arial" panose="020B0604020202020204" pitchFamily="34" charset="0"/>
              </a:rPr>
              <a:t>must</a:t>
            </a:r>
          </a:p>
          <a:p>
            <a:pPr lvl="1" eaLnBrk="1" hangingPunct="1">
              <a:spcBef>
                <a:spcPct val="0"/>
              </a:spcBef>
              <a:buNone/>
            </a:pPr>
            <a:endParaRPr lang="en-US" altLang="it-IT" sz="18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it-IT" sz="1800" b="1">
                <a:cs typeface="Arial" panose="020B0604020202020204" pitchFamily="34" charset="0"/>
              </a:rPr>
              <a:t>Benders </a:t>
            </a:r>
            <a:r>
              <a:rPr lang="en-US" altLang="it-IT" sz="1800" b="1" dirty="0">
                <a:cs typeface="Arial" panose="020B0604020202020204" pitchFamily="34" charset="0"/>
              </a:rPr>
              <a:t>i</a:t>
            </a:r>
            <a:r>
              <a:rPr lang="en-US" altLang="it-IT" sz="1800" dirty="0">
                <a:cs typeface="Arial" panose="020B0604020202020204" pitchFamily="34" charset="0"/>
              </a:rPr>
              <a:t>mplemented in CPLEX </a:t>
            </a:r>
            <a:r>
              <a:rPr lang="en-US" altLang="it-IT" sz="1800" b="1" dirty="0">
                <a:cs typeface="Arial" panose="020B0604020202020204" pitchFamily="34" charset="0"/>
              </a:rPr>
              <a:t>general</a:t>
            </a:r>
            <a:r>
              <a:rPr lang="en-US" altLang="it-IT" sz="1800" dirty="0">
                <a:cs typeface="Arial" panose="020B0604020202020204" pitchFamily="34" charset="0"/>
              </a:rPr>
              <a:t> MIP solver since version 12.7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cs typeface="Arial" panose="020B0604020202020204" pitchFamily="34" charset="0"/>
              </a:rPr>
              <a:t>Slides available at     </a:t>
            </a:r>
            <a:r>
              <a:rPr lang="en-US" altLang="it-IT" sz="1800" dirty="0">
                <a:cs typeface="Arial" panose="020B0604020202020204" pitchFamily="34" charset="0"/>
                <a:hlinkClick r:id="rId2"/>
              </a:rPr>
              <a:t>http://www.dei.unipd.it/~fisch/papers/slides/</a:t>
            </a:r>
            <a:endParaRPr lang="en-US" altLang="it-IT" sz="1800" dirty="0"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b="1" dirty="0">
                <a:cs typeface="Arial" panose="020B0604020202020204" pitchFamily="34" charset="0"/>
              </a:rPr>
              <a:t>Reference papers: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cs typeface="Arial" panose="020B0604020202020204" pitchFamily="34" charset="0"/>
              </a:rPr>
              <a:t>	M. Fischetti, I. Ljubic, M. Sinnl, "</a:t>
            </a:r>
            <a:r>
              <a:rPr lang="it-IT" altLang="it-IT" sz="1600" dirty="0" err="1">
                <a:cs typeface="Arial" panose="020B0604020202020204" pitchFamily="34" charset="0"/>
              </a:rPr>
              <a:t>Benders</a:t>
            </a:r>
            <a:r>
              <a:rPr lang="it-IT" altLang="it-IT" sz="1600" dirty="0">
                <a:cs typeface="Arial" panose="020B0604020202020204" pitchFamily="34" charset="0"/>
              </a:rPr>
              <a:t> </a:t>
            </a:r>
            <a:r>
              <a:rPr lang="it-IT" altLang="it-IT" sz="1600" dirty="0" err="1">
                <a:cs typeface="Arial" panose="020B0604020202020204" pitchFamily="34" charset="0"/>
              </a:rPr>
              <a:t>decomposition</a:t>
            </a:r>
            <a:r>
              <a:rPr lang="it-IT" altLang="it-IT" sz="1600" dirty="0">
                <a:cs typeface="Arial" panose="020B0604020202020204" pitchFamily="34" charset="0"/>
              </a:rPr>
              <a:t> </a:t>
            </a:r>
            <a:r>
              <a:rPr lang="it-IT" altLang="it-IT" sz="1600" dirty="0" err="1">
                <a:cs typeface="Arial" panose="020B0604020202020204" pitchFamily="34" charset="0"/>
              </a:rPr>
              <a:t>without</a:t>
            </a:r>
            <a:r>
              <a:rPr lang="it-IT" altLang="it-IT" sz="1600" dirty="0">
                <a:cs typeface="Arial" panose="020B0604020202020204" pitchFamily="34" charset="0"/>
              </a:rPr>
              <a:t> </a:t>
            </a:r>
            <a:r>
              <a:rPr lang="it-IT" altLang="it-IT" sz="1600" dirty="0" err="1">
                <a:cs typeface="Arial" panose="020B0604020202020204" pitchFamily="34" charset="0"/>
              </a:rPr>
              <a:t>separability</a:t>
            </a:r>
            <a:r>
              <a:rPr lang="it-IT" altLang="it-IT" sz="1600" dirty="0">
                <a:cs typeface="Arial" panose="020B0604020202020204" pitchFamily="34" charset="0"/>
              </a:rPr>
              <a:t>: a </a:t>
            </a:r>
            <a:r>
              <a:rPr lang="it-IT" altLang="it-IT" sz="1600" dirty="0" err="1">
                <a:cs typeface="Arial" panose="020B0604020202020204" pitchFamily="34" charset="0"/>
              </a:rPr>
              <a:t>computational</a:t>
            </a:r>
            <a:r>
              <a:rPr lang="it-IT" altLang="it-IT" sz="1600" dirty="0">
                <a:cs typeface="Arial" panose="020B0604020202020204" pitchFamily="34" charset="0"/>
              </a:rPr>
              <a:t> study for </a:t>
            </a:r>
            <a:r>
              <a:rPr lang="it-IT" altLang="it-IT" sz="1600" dirty="0" err="1">
                <a:cs typeface="Arial" panose="020B0604020202020204" pitchFamily="34" charset="0"/>
              </a:rPr>
              <a:t>capacitated</a:t>
            </a:r>
            <a:r>
              <a:rPr lang="it-IT" altLang="it-IT" sz="1600" dirty="0">
                <a:cs typeface="Arial" panose="020B0604020202020204" pitchFamily="34" charset="0"/>
              </a:rPr>
              <a:t> facility location </a:t>
            </a:r>
            <a:r>
              <a:rPr lang="it-IT" altLang="it-IT" sz="1600" dirty="0" err="1">
                <a:cs typeface="Arial" panose="020B0604020202020204" pitchFamily="34" charset="0"/>
              </a:rPr>
              <a:t>problems</a:t>
            </a:r>
            <a:r>
              <a:rPr lang="it-IT" altLang="it-IT" sz="1600" dirty="0">
                <a:cs typeface="Arial" panose="020B0604020202020204" pitchFamily="34" charset="0"/>
              </a:rPr>
              <a:t>", </a:t>
            </a:r>
            <a:r>
              <a:rPr lang="it-IT" altLang="it-IT" sz="1600" dirty="0" err="1">
                <a:cs typeface="Arial" panose="020B0604020202020204" pitchFamily="34" charset="0"/>
              </a:rPr>
              <a:t>European</a:t>
            </a:r>
            <a:r>
              <a:rPr lang="it-IT" altLang="it-IT" sz="1600" dirty="0">
                <a:cs typeface="Arial" panose="020B0604020202020204" pitchFamily="34" charset="0"/>
              </a:rPr>
              <a:t> Journal of </a:t>
            </a:r>
            <a:r>
              <a:rPr lang="it-IT" altLang="it-IT" sz="1600" dirty="0" err="1">
                <a:cs typeface="Arial" panose="020B0604020202020204" pitchFamily="34" charset="0"/>
              </a:rPr>
              <a:t>Operational</a:t>
            </a:r>
            <a:r>
              <a:rPr lang="it-IT" altLang="it-IT" sz="1600" dirty="0">
                <a:cs typeface="Arial" panose="020B0604020202020204" pitchFamily="34" charset="0"/>
              </a:rPr>
              <a:t> </a:t>
            </a:r>
            <a:r>
              <a:rPr lang="it-IT" altLang="it-IT" sz="1600" dirty="0" err="1">
                <a:cs typeface="Arial" panose="020B0604020202020204" pitchFamily="34" charset="0"/>
              </a:rPr>
              <a:t>Research</a:t>
            </a:r>
            <a:r>
              <a:rPr lang="it-IT" altLang="it-IT" sz="1600" dirty="0">
                <a:cs typeface="Arial" panose="020B0604020202020204" pitchFamily="34" charset="0"/>
              </a:rPr>
              <a:t>, 253, 557-569, 2016.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6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cs typeface="Arial" panose="020B0604020202020204" pitchFamily="34" charset="0"/>
              </a:rPr>
              <a:t>	M. Fischetti, I. Ljubic, M. Sinnl, "</a:t>
            </a:r>
            <a:r>
              <a:rPr lang="it-IT" altLang="it-IT" sz="1600" dirty="0" err="1">
                <a:cs typeface="Arial" panose="020B0604020202020204" pitchFamily="34" charset="0"/>
              </a:rPr>
              <a:t>Redesigning</a:t>
            </a:r>
            <a:r>
              <a:rPr lang="it-IT" altLang="it-IT" sz="1600" dirty="0">
                <a:cs typeface="Arial" panose="020B0604020202020204" pitchFamily="34" charset="0"/>
              </a:rPr>
              <a:t> </a:t>
            </a:r>
            <a:r>
              <a:rPr lang="it-IT" altLang="it-IT" sz="1600" dirty="0" err="1">
                <a:cs typeface="Arial" panose="020B0604020202020204" pitchFamily="34" charset="0"/>
              </a:rPr>
              <a:t>Benders</a:t>
            </a:r>
            <a:r>
              <a:rPr lang="it-IT" altLang="it-IT" sz="1600" dirty="0">
                <a:cs typeface="Arial" panose="020B0604020202020204" pitchFamily="34" charset="0"/>
              </a:rPr>
              <a:t> </a:t>
            </a:r>
            <a:r>
              <a:rPr lang="it-IT" altLang="it-IT" sz="1600" dirty="0" err="1">
                <a:cs typeface="Arial" panose="020B0604020202020204" pitchFamily="34" charset="0"/>
              </a:rPr>
              <a:t>Decomposition</a:t>
            </a:r>
            <a:r>
              <a:rPr lang="it-IT" altLang="it-IT" sz="1600" dirty="0">
                <a:cs typeface="Arial" panose="020B0604020202020204" pitchFamily="34" charset="0"/>
              </a:rPr>
              <a:t> for Large Scale Facility Location", Management Science 63 (7), 2146-2162, 2017. 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it-IT" sz="1800" dirty="0"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it-IT" sz="1800" dirty="0"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it-IT" sz="18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>
            <a:extLst>
              <a:ext uri="{FF2B5EF4-FFF2-40B4-BE49-F238E27FC236}">
                <a16:creationId xmlns:a16="http://schemas.microsoft.com/office/drawing/2014/main" id="{6379F825-69CF-156D-8BB7-943534F54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754438" cy="633412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Branch &amp; Cut ™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9BAC22-F29D-A590-9395-890399EA90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A “trademark” by Manfred Padberg and Giovanni Rinaldi</a:t>
            </a:r>
          </a:p>
          <a:p>
            <a:r>
              <a:rPr lang="en-US" altLang="it-IT" dirty="0">
                <a:ea typeface="ＭＳ Ｐゴシック" panose="020B0600070205080204" pitchFamily="34" charset="-128"/>
              </a:rPr>
              <a:t>Proposed in the 1990’s for the TSP (and soon extended)</a:t>
            </a:r>
          </a:p>
          <a:p>
            <a:r>
              <a:rPr lang="en-US" altLang="it-IT" dirty="0">
                <a:ea typeface="ＭＳ Ｐゴシック" panose="020B0600070205080204" pitchFamily="34" charset="-128"/>
              </a:rPr>
              <a:t>Comes as an </a:t>
            </a:r>
            <a:r>
              <a:rPr lang="en-US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algorithm</a:t>
            </a:r>
            <a:r>
              <a:rPr lang="en-US" altLang="it-IT" dirty="0">
                <a:ea typeface="ＭＳ Ｐゴシック" panose="020B0600070205080204" pitchFamily="34" charset="-128"/>
              </a:rPr>
              <a:t> entangled with its </a:t>
            </a:r>
            <a:r>
              <a:rPr lang="en-US" altLang="it-IT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implementation</a:t>
            </a:r>
          </a:p>
          <a:p>
            <a:endParaRPr lang="en-US" altLang="it-IT" b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	</a:t>
            </a:r>
            <a:r>
              <a:rPr lang="en-US" altLang="it-IT" b="1" dirty="0">
                <a:ea typeface="ＭＳ Ｐゴシック" panose="020B0600070205080204" pitchFamily="34" charset="-128"/>
              </a:rPr>
              <a:t>Conjecture</a:t>
            </a:r>
            <a:r>
              <a:rPr lang="en-US" altLang="it-IT" i="1" dirty="0">
                <a:ea typeface="ＭＳ Ｐゴシック" panose="020B0600070205080204" pitchFamily="34" charset="-128"/>
              </a:rPr>
              <a:t>: Using cuts within an enumerative scheme is good</a:t>
            </a:r>
            <a:r>
              <a:rPr lang="en-US" altLang="it-IT" dirty="0">
                <a:ea typeface="ＭＳ Ｐゴシック" panose="020B0600070205080204" pitchFamily="34" charset="-128"/>
              </a:rPr>
              <a:t>.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	</a:t>
            </a:r>
          </a:p>
          <a:p>
            <a:pPr>
              <a:buFontTx/>
              <a:buNone/>
            </a:pPr>
            <a:r>
              <a:rPr lang="en-US" altLang="it-IT" b="1" dirty="0">
                <a:ea typeface="ＭＳ Ｐゴシック" panose="020B0600070205080204" pitchFamily="34" charset="-128"/>
              </a:rPr>
              <a:t>	Proof</a:t>
            </a:r>
            <a:r>
              <a:rPr lang="en-US" altLang="it-IT" dirty="0">
                <a:ea typeface="ＭＳ Ｐゴシック" panose="020B0600070205080204" pitchFamily="34" charset="-128"/>
              </a:rPr>
              <a:t>.  </a:t>
            </a:r>
            <a:r>
              <a:rPr lang="en-US" altLang="it-IT" sz="1800" dirty="0">
                <a:ea typeface="ＭＳ Ｐゴシック" panose="020B0600070205080204" pitchFamily="34" charset="-128"/>
              </a:rPr>
              <a:t>Assume </a:t>
            </a:r>
            <a:r>
              <a:rPr lang="en-US" altLang="it-IT" sz="1800" dirty="0" err="1">
                <a:ea typeface="ＭＳ Ｐゴシック" panose="020B0600070205080204" pitchFamily="34" charset="-128"/>
              </a:rPr>
              <a:t>w.l.o.g</a:t>
            </a:r>
            <a:r>
              <a:rPr lang="en-US" altLang="it-IT" sz="1800" dirty="0">
                <a:ea typeface="ＭＳ Ｐゴシック" panose="020B0600070205080204" pitchFamily="34" charset="-128"/>
              </a:rPr>
              <a:t>. a good LP solver. Then apply </a:t>
            </a:r>
            <a:r>
              <a:rPr lang="en-US" altLang="it-IT" sz="1800" dirty="0" err="1">
                <a:ea typeface="ＭＳ Ｐゴシック" panose="020B0600070205080204" pitchFamily="34" charset="-128"/>
              </a:rPr>
              <a:t>B&amp;Bound</a:t>
            </a:r>
            <a:r>
              <a:rPr lang="en-US" altLang="it-IT" sz="1800" dirty="0">
                <a:ea typeface="ＭＳ Ｐゴシック" panose="020B0600070205080204" pitchFamily="34" charset="-128"/>
              </a:rPr>
              <a:t> but</a:t>
            </a:r>
            <a:endParaRPr lang="en-US" altLang="it-IT" sz="2400" dirty="0">
              <a:ea typeface="ＭＳ Ｐゴシック" panose="020B0600070205080204" pitchFamily="34" charset="-128"/>
            </a:endParaRPr>
          </a:p>
          <a:p>
            <a:pPr lvl="3"/>
            <a:r>
              <a:rPr lang="en-US" altLang="it-IT" sz="1600" dirty="0">
                <a:ea typeface="ＭＳ Ｐゴシック" panose="020B0600070205080204" pitchFamily="34" charset="-128"/>
              </a:rPr>
              <a:t>make use of families of (problem dependent) globally-valid inequalities</a:t>
            </a:r>
          </a:p>
          <a:p>
            <a:pPr lvl="3"/>
            <a:r>
              <a:rPr lang="en-US" altLang="it-IT" sz="1600" dirty="0">
                <a:ea typeface="ＭＳ Ｐゴシック" panose="020B0600070205080204" pitchFamily="34" charset="-128"/>
              </a:rPr>
              <a:t>perform efficient exact/heuristic cut separation on the fly </a:t>
            </a:r>
          </a:p>
          <a:p>
            <a:pPr lvl="3"/>
            <a:r>
              <a:rPr lang="en-US" altLang="it-IT" sz="1600" dirty="0">
                <a:ea typeface="ＭＳ Ｐゴシック" panose="020B0600070205080204" pitchFamily="34" charset="-128"/>
              </a:rPr>
              <a:t>use a data-structure (cut pool) to effectively share cuts among nodes</a:t>
            </a:r>
          </a:p>
          <a:p>
            <a:pPr lvl="3"/>
            <a:r>
              <a:rPr lang="en-US" altLang="it-IT" sz="1600" dirty="0">
                <a:ea typeface="ＭＳ Ｐゴシック" panose="020B0600070205080204" pitchFamily="34" charset="-128"/>
              </a:rPr>
              <a:t>price variables in a dynamic way (well before branch-and-price!)</a:t>
            </a:r>
          </a:p>
          <a:p>
            <a:pPr lvl="3"/>
            <a:r>
              <a:rPr lang="en-US" altLang="it-IT" sz="1600" dirty="0">
                <a:ea typeface="ＭＳ Ｐゴシック" panose="020B0600070205080204" pitchFamily="34" charset="-128"/>
              </a:rPr>
              <a:t>alternate row and column generation in a sound way …</a:t>
            </a:r>
          </a:p>
          <a:p>
            <a:pPr lvl="3"/>
            <a:r>
              <a:rPr lang="en-US" altLang="it-IT" sz="1600" dirty="0">
                <a:ea typeface="ＭＳ Ｐゴシック" panose="020B0600070205080204" pitchFamily="34" charset="-128"/>
              </a:rPr>
              <a:t>suspend a node if “unattractive”</a:t>
            </a:r>
          </a:p>
          <a:p>
            <a:pPr lvl="3"/>
            <a:r>
              <a:rPr lang="en-US" altLang="it-IT" sz="1600" dirty="0">
                <a:ea typeface="ＭＳ Ｐゴシック" panose="020B0600070205080204" pitchFamily="34" charset="-128"/>
              </a:rPr>
              <a:t>…	</a:t>
            </a:r>
          </a:p>
          <a:p>
            <a:pPr lvl="1"/>
            <a:endParaRPr lang="en-US" altLang="it-IT" sz="1600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 sz="1600" dirty="0">
                <a:ea typeface="ＭＳ Ｐゴシック" panose="020B0600070205080204" pitchFamily="34" charset="-128"/>
              </a:rPr>
              <a:t>	</a:t>
            </a:r>
            <a:r>
              <a:rPr lang="en-US" altLang="it-IT" dirty="0">
                <a:ea typeface="ＭＳ Ｐゴシック" panose="020B0600070205080204" pitchFamily="34" charset="-128"/>
              </a:rPr>
              <a:t>	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		</a:t>
            </a:r>
          </a:p>
          <a:p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59B6BDC-57DE-9A69-7226-77641D1A4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248025" cy="476250"/>
          </a:xfrm>
        </p:spPr>
        <p:txBody>
          <a:bodyPr/>
          <a:lstStyle/>
          <a:p>
            <a:pPr>
              <a:defRPr/>
            </a:pPr>
            <a:r>
              <a:rPr lang="en-US"/>
              <a:t>AIROyoung, 9-feb-2026, Padua</a:t>
            </a:r>
            <a:endParaRPr lang="en-US" dirty="0"/>
          </a:p>
        </p:txBody>
      </p:sp>
      <p:sp>
        <p:nvSpPr>
          <p:cNvPr id="8197" name="Segnaposto numero diapositiva 4">
            <a:extLst>
              <a:ext uri="{FF2B5EF4-FFF2-40B4-BE49-F238E27FC236}">
                <a16:creationId xmlns:a16="http://schemas.microsoft.com/office/drawing/2014/main" id="{D965B052-E01B-4CF8-E3C9-392376CFB9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7042FB-80A6-49E3-BDF8-02EC9AB197A8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it-IT" sz="1400"/>
          </a:p>
        </p:txBody>
      </p:sp>
      <p:pic>
        <p:nvPicPr>
          <p:cNvPr id="8198" name="Picture 2" descr="C:\Users\MATTEO~1\AppData\Local\Temp\vmware-Matteo Fischetti\VMwareDnD\c4e80c83\Schermata 2018-06-24 alle 16.36.09.png">
            <a:extLst>
              <a:ext uri="{FF2B5EF4-FFF2-40B4-BE49-F238E27FC236}">
                <a16:creationId xmlns:a16="http://schemas.microsoft.com/office/drawing/2014/main" id="{2CA5E8E7-36F3-4F98-6A47-155D7B886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188913"/>
            <a:ext cx="414178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>
            <a:extLst>
              <a:ext uri="{FF2B5EF4-FFF2-40B4-BE49-F238E27FC236}">
                <a16:creationId xmlns:a16="http://schemas.microsoft.com/office/drawing/2014/main" id="{F2423B47-4037-B621-EF67-691703782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Modern B&amp;C implementation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7171" name="Segnaposto contenuto 2">
            <a:extLst>
              <a:ext uri="{FF2B5EF4-FFF2-40B4-BE49-F238E27FC236}">
                <a16:creationId xmlns:a16="http://schemas.microsoft.com/office/drawing/2014/main" id="{4AC86B5B-5797-E9C4-9D6B-C4D2B1692B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578850" cy="4784725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Modern B&amp;C solvers such as Cplex, Gurobi, Express, SCIP etc. can be fully </a:t>
            </a:r>
            <a:r>
              <a:rPr lang="en-US" altLang="it-IT" b="1">
                <a:ea typeface="ＭＳ Ｐゴシック" panose="020B0600070205080204" pitchFamily="34" charset="-128"/>
              </a:rPr>
              <a:t>customized</a:t>
            </a:r>
            <a:r>
              <a:rPr lang="en-US" altLang="it-IT">
                <a:ea typeface="ＭＳ Ｐゴシック" panose="020B0600070205080204" pitchFamily="34" charset="-128"/>
              </a:rPr>
              <a:t> by using </a:t>
            </a:r>
            <a:r>
              <a:rPr lang="en-US" altLang="it-IT" b="1" i="1">
                <a:solidFill>
                  <a:srgbClr val="FF0000"/>
                </a:solidFill>
                <a:ea typeface="ＭＳ Ｐゴシック" panose="020B0600070205080204" pitchFamily="34" charset="-128"/>
              </a:rPr>
              <a:t>callback functions </a:t>
            </a:r>
          </a:p>
          <a:p>
            <a:endParaRPr lang="en-US" altLang="it-IT" i="1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Callback functions are just </a:t>
            </a:r>
            <a:r>
              <a:rPr lang="en-US" altLang="it-IT" b="1">
                <a:ea typeface="ＭＳ Ｐゴシック" panose="020B0600070205080204" pitchFamily="34" charset="-128"/>
              </a:rPr>
              <a:t>entry points </a:t>
            </a:r>
          </a:p>
          <a:p>
            <a:pPr>
              <a:buFontTx/>
              <a:buNone/>
            </a:pPr>
            <a:r>
              <a:rPr lang="en-US" altLang="it-IT" b="1">
                <a:ea typeface="ＭＳ Ｐゴシック" panose="020B0600070205080204" pitchFamily="34" charset="-128"/>
              </a:rPr>
              <a:t>	</a:t>
            </a:r>
            <a:r>
              <a:rPr lang="en-US" altLang="it-IT">
                <a:ea typeface="ＭＳ Ｐゴシック" panose="020B0600070205080204" pitchFamily="34" charset="-128"/>
              </a:rPr>
              <a:t>in the B&amp;C code where an advanced user 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(you!) can add his/her customizations</a:t>
            </a: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Most-used callbacks (using old-style Cplex’s jargon)</a:t>
            </a:r>
          </a:p>
          <a:p>
            <a:pPr lvl="1"/>
            <a:endParaRPr lang="en-US" altLang="it-IT" sz="1600" b="1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it-IT" sz="1600" b="1">
                <a:solidFill>
                  <a:srgbClr val="FF0000"/>
                </a:solidFill>
                <a:ea typeface="ＭＳ Ｐゴシック" panose="020B0600070205080204" pitchFamily="34" charset="-128"/>
              </a:rPr>
              <a:t>Lazy constraint</a:t>
            </a:r>
            <a:r>
              <a:rPr lang="en-US" altLang="it-IT" sz="1600">
                <a:solidFill>
                  <a:srgbClr val="FF0000"/>
                </a:solidFill>
                <a:ea typeface="ＭＳ Ｐゴシック" panose="020B0600070205080204" pitchFamily="34" charset="-128"/>
              </a:rPr>
              <a:t>: add “lazy constr.s” that should be part of the original model</a:t>
            </a:r>
          </a:p>
          <a:p>
            <a:pPr lvl="1"/>
            <a:r>
              <a:rPr lang="en-US" altLang="it-IT" sz="1600" b="1">
                <a:solidFill>
                  <a:srgbClr val="FF0000"/>
                </a:solidFill>
                <a:ea typeface="ＭＳ Ｐゴシック" panose="020B0600070205080204" pitchFamily="34" charset="-128"/>
              </a:rPr>
              <a:t>User cut</a:t>
            </a:r>
            <a:r>
              <a:rPr lang="en-US" altLang="it-IT" sz="1600">
                <a:solidFill>
                  <a:srgbClr val="FF0000"/>
                </a:solidFill>
                <a:ea typeface="ＭＳ Ｐゴシック" panose="020B0600070205080204" pitchFamily="34" charset="-128"/>
              </a:rPr>
              <a:t>: add additional contr.s that hopefully help enforcing feasibility/integrality</a:t>
            </a:r>
          </a:p>
          <a:p>
            <a:pPr lvl="1"/>
            <a:r>
              <a:rPr lang="en-US" altLang="it-IT" sz="1600">
                <a:ea typeface="ＭＳ Ｐゴシック" panose="020B0600070205080204" pitchFamily="34" charset="-128"/>
              </a:rPr>
              <a:t>Heuristic: try to improve the incumbent (primal solution) as soon as possible</a:t>
            </a:r>
          </a:p>
          <a:p>
            <a:pPr lvl="1"/>
            <a:r>
              <a:rPr lang="en-US" altLang="it-IT" sz="1600">
                <a:ea typeface="ＭＳ Ｐゴシック" panose="020B0600070205080204" pitchFamily="34" charset="-128"/>
              </a:rPr>
              <a:t>Branch: modify the branching strategy</a:t>
            </a:r>
          </a:p>
          <a:p>
            <a:pPr lvl="1"/>
            <a:r>
              <a:rPr lang="en-US" altLang="it-IT" sz="1800">
                <a:ea typeface="ＭＳ Ｐゴシック" panose="020B0600070205080204" pitchFamily="34" charset="-128"/>
              </a:rPr>
              <a:t>… 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B7B99D6-FFF1-90C0-0721-52EE0D488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825" y="6245225"/>
            <a:ext cx="8137525" cy="476250"/>
          </a:xfrm>
        </p:spPr>
        <p:txBody>
          <a:bodyPr/>
          <a:lstStyle/>
          <a:p>
            <a:pPr>
              <a:defRPr/>
            </a:pPr>
            <a:r>
              <a:rPr lang="en-US"/>
              <a:t>AIROyoung, 9-feb-2026, Padua</a:t>
            </a:r>
            <a:endParaRPr lang="en-US" dirty="0"/>
          </a:p>
        </p:txBody>
      </p:sp>
      <p:sp>
        <p:nvSpPr>
          <p:cNvPr id="10245" name="Segnaposto numero diapositiva 4">
            <a:extLst>
              <a:ext uri="{FF2B5EF4-FFF2-40B4-BE49-F238E27FC236}">
                <a16:creationId xmlns:a16="http://schemas.microsoft.com/office/drawing/2014/main" id="{D1081FBD-4367-E5E6-F061-CEE5B7A966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8B2C9A-2D7E-47E6-B38C-9A6EF2B1F705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it-IT" sz="1400"/>
          </a:p>
        </p:txBody>
      </p:sp>
      <p:pic>
        <p:nvPicPr>
          <p:cNvPr id="6150" name="Picture 3" descr="C:\Users\MATTEO~1\AppData\Local\Temp\vmware-Matteo Fischetti\VMwareDnD\ed172767\Schermata 2017-01-11 alle 16.59.59.png">
            <a:extLst>
              <a:ext uri="{FF2B5EF4-FFF2-40B4-BE49-F238E27FC236}">
                <a16:creationId xmlns:a16="http://schemas.microsoft.com/office/drawing/2014/main" id="{380D4852-1598-E112-236A-3D692A68A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60575"/>
            <a:ext cx="3021013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>
            <a:extLst>
              <a:ext uri="{FF2B5EF4-FFF2-40B4-BE49-F238E27FC236}">
                <a16:creationId xmlns:a16="http://schemas.microsoft.com/office/drawing/2014/main" id="{E0DEDFD3-1788-92A5-F116-C728F46B9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640763" cy="720725"/>
          </a:xfrm>
        </p:spPr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Lazy constraint callback </a:t>
            </a:r>
            <a:r>
              <a:rPr lang="en-US" altLang="it-IT" sz="2400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CPX_CALLBACKCONTEXT_CANDIDATE</a:t>
            </a:r>
            <a:endParaRPr lang="it-IT" altLang="it-IT" dirty="0">
              <a:solidFill>
                <a:schemeClr val="accent1">
                  <a:lumMod val="50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195" name="Segnaposto contenuto 2">
            <a:extLst>
              <a:ext uri="{FF2B5EF4-FFF2-40B4-BE49-F238E27FC236}">
                <a16:creationId xmlns:a16="http://schemas.microsoft.com/office/drawing/2014/main" id="{885C0F78-D532-2E12-40B6-0D98253E6E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020366"/>
            <a:ext cx="8642350" cy="5041106"/>
          </a:xfrm>
        </p:spPr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Automatically invoked when a solution is going to update the </a:t>
            </a:r>
            <a:r>
              <a:rPr lang="en-US" altLang="it-IT" b="1" dirty="0">
                <a:ea typeface="ＭＳ Ｐゴシック" panose="020B0600070205080204" pitchFamily="34" charset="-128"/>
              </a:rPr>
              <a:t>incumbent</a:t>
            </a:r>
            <a:r>
              <a:rPr lang="en-US" altLang="it-IT" dirty="0">
                <a:ea typeface="ＭＳ Ｐゴシック" panose="020B0600070205080204" pitchFamily="34" charset="-128"/>
              </a:rPr>
              <a:t> 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(meaning it is </a:t>
            </a:r>
            <a:r>
              <a:rPr lang="en-US" altLang="it-IT" b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integer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and </a:t>
            </a:r>
            <a:r>
              <a:rPr lang="en-US" altLang="it-IT" b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feasible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it-IT" dirty="0" err="1">
                <a:ea typeface="ＭＳ Ｐゴシック" panose="020B0600070205080204" pitchFamily="34" charset="-128"/>
                <a:sym typeface="Wingdings" panose="05000000000000000000" pitchFamily="2" charset="2"/>
              </a:rPr>
              <a:t>w.r.t.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current model, often coming from an internal primal heuristic)</a:t>
            </a:r>
          </a:p>
          <a:p>
            <a:endParaRPr lang="en-US" altLang="it-IT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This is the </a:t>
            </a:r>
            <a:r>
              <a:rPr lang="en-US" altLang="it-IT" b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last checkpoint 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where we can discard a 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	solution for whatever reason (e.g., because it violates  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	a constraint that is not part of the current model)</a:t>
            </a:r>
          </a:p>
          <a:p>
            <a:pPr>
              <a:buFontTx/>
              <a:buNone/>
            </a:pPr>
            <a:endParaRPr lang="en-US" altLang="it-IT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To avoid be bothered by this solution again and again, we can/should return a </a:t>
            </a:r>
            <a:r>
              <a:rPr lang="en-US" altLang="it-IT" b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violated constraint (cut) 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that is added (globally or locally) to the current model</a:t>
            </a:r>
          </a:p>
          <a:p>
            <a:endParaRPr lang="en-US" altLang="it-IT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Cut generation is often </a:t>
            </a:r>
            <a:r>
              <a:rPr lang="en-US" altLang="it-IT" b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simplified 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by the 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	fact that the solution to be cut is known 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	to be </a:t>
            </a:r>
            <a:r>
              <a:rPr lang="en-US" altLang="it-IT" b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integer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(e.g., SECs for TSP)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D73628E-17C5-5C9E-F59E-96B3BFFC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388" y="6245225"/>
            <a:ext cx="8064500" cy="476250"/>
          </a:xfrm>
        </p:spPr>
        <p:txBody>
          <a:bodyPr/>
          <a:lstStyle/>
          <a:p>
            <a:pPr>
              <a:defRPr/>
            </a:pPr>
            <a:r>
              <a:rPr lang="en-US"/>
              <a:t>AIROyoung, 9-feb-2026, Padua</a:t>
            </a:r>
            <a:endParaRPr lang="en-US" dirty="0"/>
          </a:p>
        </p:txBody>
      </p:sp>
      <p:sp>
        <p:nvSpPr>
          <p:cNvPr id="11269" name="Segnaposto numero diapositiva 4">
            <a:extLst>
              <a:ext uri="{FF2B5EF4-FFF2-40B4-BE49-F238E27FC236}">
                <a16:creationId xmlns:a16="http://schemas.microsoft.com/office/drawing/2014/main" id="{DE0F5AE4-1A35-8460-69F7-4A5D442A8D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81D93B-0853-44D1-A20F-A965F050F427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it-IT" sz="1400"/>
          </a:p>
        </p:txBody>
      </p:sp>
      <p:pic>
        <p:nvPicPr>
          <p:cNvPr id="8198" name="Picture 2" descr="C:\Users\MATTEO~1\AppData\Local\Temp\vmware-Matteo Fischetti\VMwareDnD\a8eba291\Schermata 2017-01-11 alle 16.29.02.png">
            <a:extLst>
              <a:ext uri="{FF2B5EF4-FFF2-40B4-BE49-F238E27FC236}">
                <a16:creationId xmlns:a16="http://schemas.microsoft.com/office/drawing/2014/main" id="{31BC607C-C6EC-05B7-CA7F-D941F2929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68254"/>
            <a:ext cx="19224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4" descr="C:\Users\MATTEO~1\AppData\Local\Temp\vmware-Matteo Fischetti\VMwareDnD\ff941007\Schermata 2017-01-11 alle 16.39.40.png">
            <a:extLst>
              <a:ext uri="{FF2B5EF4-FFF2-40B4-BE49-F238E27FC236}">
                <a16:creationId xmlns:a16="http://schemas.microsoft.com/office/drawing/2014/main" id="{175F9203-B064-65E9-C49D-6066AC73F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64248"/>
            <a:ext cx="295275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>
            <a:extLst>
              <a:ext uri="{FF2B5EF4-FFF2-40B4-BE49-F238E27FC236}">
                <a16:creationId xmlns:a16="http://schemas.microsoft.com/office/drawing/2014/main" id="{532A4271-CDAD-624D-0FB3-F126A824B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Usercut callback</a:t>
            </a:r>
            <a:br>
              <a:rPr lang="en-US" altLang="it-IT" dirty="0">
                <a:ea typeface="ＭＳ Ｐゴシック" panose="020B0600070205080204" pitchFamily="34" charset="-128"/>
              </a:rPr>
            </a:br>
            <a:r>
              <a:rPr lang="en-US" altLang="it-IT" sz="2400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CPX_CALLBACKCONTEXT_RELAXATION</a:t>
            </a:r>
            <a:endParaRPr lang="it-IT" altLang="it-IT" sz="2400" dirty="0">
              <a:solidFill>
                <a:schemeClr val="accent1">
                  <a:lumMod val="50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219" name="Segnaposto contenuto 2">
            <a:extLst>
              <a:ext uri="{FF2B5EF4-FFF2-40B4-BE49-F238E27FC236}">
                <a16:creationId xmlns:a16="http://schemas.microsoft.com/office/drawing/2014/main" id="{01370B35-268A-5064-3843-801C7ED7E7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217443"/>
          </a:xfrm>
        </p:spPr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Automatically invoked at every B&amp;B node when the current solution is </a:t>
            </a:r>
            <a:r>
              <a:rPr lang="en-US" altLang="it-IT" b="1" dirty="0" err="1">
                <a:ea typeface="ＭＳ Ｐゴシック" panose="020B0600070205080204" pitchFamily="34" charset="-128"/>
              </a:rPr>
              <a:t>noninteger</a:t>
            </a:r>
            <a:r>
              <a:rPr lang="en-US" altLang="it-IT" b="1" dirty="0">
                <a:ea typeface="ＭＳ Ｐゴシック" panose="020B0600070205080204" pitchFamily="34" charset="-128"/>
              </a:rPr>
              <a:t> </a:t>
            </a:r>
            <a:r>
              <a:rPr lang="en-US" altLang="it-IT" dirty="0">
                <a:ea typeface="ＭＳ Ｐゴシック" panose="020B0600070205080204" pitchFamily="34" charset="-128"/>
              </a:rPr>
              <a:t>(e.g., just before branching)</a:t>
            </a:r>
          </a:p>
          <a:p>
            <a:endParaRPr lang="en-US" altLang="it-IT" dirty="0">
              <a:ea typeface="ＭＳ Ｐゴシック" panose="020B0600070205080204" pitchFamily="34" charset="-128"/>
            </a:endParaRPr>
          </a:p>
          <a:p>
            <a:r>
              <a:rPr lang="en-US" altLang="it-IT" dirty="0">
                <a:ea typeface="ＭＳ Ｐゴシック" panose="020B0600070205080204" pitchFamily="34" charset="-128"/>
              </a:rPr>
              <a:t>A </a:t>
            </a:r>
            <a:r>
              <a:rPr lang="en-US" altLang="it-IT" b="1" dirty="0">
                <a:ea typeface="ＭＳ Ｐゴシック" panose="020B0600070205080204" pitchFamily="34" charset="-128"/>
              </a:rPr>
              <a:t>violated cut </a:t>
            </a:r>
            <a:r>
              <a:rPr lang="en-US" altLang="it-IT" dirty="0">
                <a:ea typeface="ＭＳ Ｐゴシック" panose="020B0600070205080204" pitchFamily="34" charset="-128"/>
              </a:rPr>
              <a:t>can possibly be returned, to be added (locally or globally) to the current model 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often leads to an improved convergence to integer solutions</a:t>
            </a:r>
            <a:endParaRPr lang="en-US" altLang="it-IT" dirty="0">
              <a:ea typeface="ＭＳ Ｐゴシック" panose="020B0600070205080204" pitchFamily="34" charset="-128"/>
            </a:endParaRPr>
          </a:p>
          <a:p>
            <a:endParaRPr lang="en-US" altLang="it-IT" dirty="0">
              <a:ea typeface="ＭＳ Ｐゴシック" panose="020B0600070205080204" pitchFamily="34" charset="-128"/>
            </a:endParaRPr>
          </a:p>
          <a:p>
            <a:r>
              <a:rPr lang="en-US" altLang="it-IT" dirty="0">
                <a:ea typeface="ＭＳ Ｐゴシック" panose="020B0600070205080204" pitchFamily="34" charset="-128"/>
              </a:rPr>
              <a:t>If no cut is returned, </a:t>
            </a:r>
            <a:r>
              <a:rPr lang="en-US" altLang="it-IT" b="1" dirty="0">
                <a:ea typeface="ＭＳ Ｐゴシック" panose="020B0600070205080204" pitchFamily="34" charset="-128"/>
              </a:rPr>
              <a:t>branching</a:t>
            </a:r>
            <a:r>
              <a:rPr lang="en-US" altLang="it-IT" dirty="0">
                <a:ea typeface="ＭＳ Ｐゴシック" panose="020B0600070205080204" pitchFamily="34" charset="-128"/>
              </a:rPr>
              <a:t> occurs as usual </a:t>
            </a:r>
          </a:p>
          <a:p>
            <a:endParaRPr lang="en-US" altLang="it-IT" dirty="0">
              <a:ea typeface="ＭＳ Ｐゴシック" panose="020B0600070205080204" pitchFamily="34" charset="-128"/>
            </a:endParaRPr>
          </a:p>
          <a:p>
            <a:r>
              <a:rPr lang="en-US" altLang="it-IT" dirty="0">
                <a:ea typeface="ＭＳ Ｐゴシック" panose="020B0600070205080204" pitchFamily="34" charset="-128"/>
              </a:rPr>
              <a:t>Cut generation </a:t>
            </a:r>
            <a:r>
              <a:rPr lang="en-US" altLang="it-IT" b="1" dirty="0">
                <a:ea typeface="ＭＳ Ｐゴシック" panose="020B0600070205080204" pitchFamily="34" charset="-128"/>
              </a:rPr>
              <a:t>can be hard </a:t>
            </a:r>
            <a:r>
              <a:rPr lang="en-US" altLang="it-IT" dirty="0">
                <a:ea typeface="ＭＳ Ｐゴシック" panose="020B0600070205080204" pitchFamily="34" charset="-128"/>
              </a:rPr>
              <a:t>as the point is </a:t>
            </a:r>
            <a:r>
              <a:rPr lang="en-US" altLang="it-IT" dirty="0" err="1">
                <a:ea typeface="ＭＳ Ｐゴシック" panose="020B0600070205080204" pitchFamily="34" charset="-128"/>
              </a:rPr>
              <a:t>noninteger</a:t>
            </a:r>
            <a:r>
              <a:rPr lang="en-US" altLang="it-IT" dirty="0">
                <a:ea typeface="ＭＳ Ｐゴシック" panose="020B0600070205080204" pitchFamily="34" charset="-128"/>
              </a:rPr>
              <a:t> (heuristic approaches can be used)</a:t>
            </a:r>
          </a:p>
          <a:p>
            <a:endParaRPr lang="en-US" altLang="it-IT" dirty="0">
              <a:ea typeface="ＭＳ Ｐゴシック" panose="020B0600070205080204" pitchFamily="34" charset="-128"/>
            </a:endParaRPr>
          </a:p>
          <a:p>
            <a:r>
              <a:rPr lang="en-US" altLang="it-IT" dirty="0">
                <a:ea typeface="ＭＳ Ｐゴシック" panose="020B0600070205080204" pitchFamily="34" charset="-128"/>
              </a:rPr>
              <a:t>User cuts are </a:t>
            </a:r>
            <a:r>
              <a:rPr lang="en-US" altLang="it-IT" b="1" dirty="0">
                <a:ea typeface="ＭＳ Ｐゴシック" panose="020B0600070205080204" pitchFamily="34" charset="-128"/>
              </a:rPr>
              <a:t>not mandatory </a:t>
            </a:r>
            <a:r>
              <a:rPr lang="en-US" altLang="it-IT" dirty="0">
                <a:ea typeface="ＭＳ Ｐゴシック" panose="020B0600070205080204" pitchFamily="34" charset="-128"/>
              </a:rPr>
              <a:t>for B&amp;C correctness </a:t>
            </a:r>
            <a:r>
              <a:rPr lang="en-US" altLang="it-IT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</a:t>
            </a:r>
            <a:r>
              <a:rPr lang="en-US" altLang="it-IT" dirty="0">
                <a:ea typeface="ＭＳ Ｐゴシック" panose="020B0600070205080204" pitchFamily="34" charset="-128"/>
              </a:rPr>
              <a:t>being too clever on them can actually </a:t>
            </a:r>
            <a:r>
              <a:rPr lang="en-US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slow-down</a:t>
            </a:r>
            <a:r>
              <a:rPr lang="en-US" altLang="it-IT" dirty="0">
                <a:ea typeface="ＭＳ Ｐゴシック" panose="020B0600070205080204" pitchFamily="34" charset="-128"/>
              </a:rPr>
              <a:t> the solver because of the overhead in generating and using them (larger/denser LPs etc.)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2114C46-8670-D92C-16B2-6D9F2B2BB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825" y="6245225"/>
            <a:ext cx="8137525" cy="476250"/>
          </a:xfrm>
        </p:spPr>
        <p:txBody>
          <a:bodyPr/>
          <a:lstStyle/>
          <a:p>
            <a:pPr>
              <a:defRPr/>
            </a:pPr>
            <a:r>
              <a:rPr lang="en-US"/>
              <a:t>AIROyoung, 9-feb-2026, Padua</a:t>
            </a:r>
            <a:endParaRPr lang="en-US" dirty="0"/>
          </a:p>
        </p:txBody>
      </p:sp>
      <p:sp>
        <p:nvSpPr>
          <p:cNvPr id="12293" name="Segnaposto numero diapositiva 4">
            <a:extLst>
              <a:ext uri="{FF2B5EF4-FFF2-40B4-BE49-F238E27FC236}">
                <a16:creationId xmlns:a16="http://schemas.microsoft.com/office/drawing/2014/main" id="{E34F0247-4562-8AA5-F229-2B0FB2411B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633522-1F22-46C8-9059-1D4371ECBD1A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it-IT" sz="1400"/>
          </a:p>
        </p:txBody>
      </p:sp>
      <p:pic>
        <p:nvPicPr>
          <p:cNvPr id="9222" name="Picture 2" descr="C:\Users\MATTEO~1\AppData\Local\Temp\vmware-Matteo Fischetti\VMwareDnD\31eb09ce\Schermata 2017-01-11 alle 16.53.59.png">
            <a:extLst>
              <a:ext uri="{FF2B5EF4-FFF2-40B4-BE49-F238E27FC236}">
                <a16:creationId xmlns:a16="http://schemas.microsoft.com/office/drawing/2014/main" id="{B084636D-A347-B34D-56C3-694D74F0F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3323">
            <a:off x="7059286" y="2887625"/>
            <a:ext cx="115252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>
            <a:extLst>
              <a:ext uri="{FF2B5EF4-FFF2-40B4-BE49-F238E27FC236}">
                <a16:creationId xmlns:a16="http://schemas.microsoft.com/office/drawing/2014/main" id="{6AF11012-32A7-9DB9-E7B9-C44D8F6808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Other callbacks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9A0986-52FB-7784-F367-8DF3F1BB28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en-US" altLang="it-IT" b="1" dirty="0">
                <a:ea typeface="ＭＳ Ｐゴシック" panose="020B0600070205080204" pitchFamily="34" charset="-128"/>
              </a:rPr>
              <a:t>Branch callback</a:t>
            </a:r>
            <a:r>
              <a:rPr lang="en-US" altLang="it-IT" dirty="0">
                <a:ea typeface="ＭＳ Ｐゴシック" panose="020B0600070205080204" pitchFamily="34" charset="-128"/>
              </a:rPr>
              <a:t>: invoked at the end of each node (even when the LP solution is integer and apparently does not require any cut/branching) and used to impose/customize branching </a:t>
            </a:r>
          </a:p>
          <a:p>
            <a:endParaRPr lang="en-US" altLang="it-IT" dirty="0">
              <a:ea typeface="ＭＳ Ｐゴシック" panose="020B0600070205080204" pitchFamily="34" charset="-128"/>
            </a:endParaRPr>
          </a:p>
          <a:p>
            <a:r>
              <a:rPr lang="en-US" altLang="it-IT" b="1" dirty="0">
                <a:ea typeface="ＭＳ Ｐゴシック" panose="020B0600070205080204" pitchFamily="34" charset="-128"/>
              </a:rPr>
              <a:t>Heuristic callback</a:t>
            </a:r>
            <a:r>
              <a:rPr lang="en-US" altLang="it-IT" dirty="0">
                <a:ea typeface="ＭＳ Ｐゴシック" panose="020B0600070205080204" pitchFamily="34" charset="-128"/>
              </a:rPr>
              <a:t>: used to build new (possibly problem-specific) feasible integer solutions to be </a:t>
            </a:r>
            <a:r>
              <a:rPr lang="en-US" altLang="it-IT" b="1" dirty="0">
                <a:ea typeface="ＭＳ Ｐゴシック" panose="020B0600070205080204" pitchFamily="34" charset="-128"/>
              </a:rPr>
              <a:t>posted</a:t>
            </a:r>
            <a:r>
              <a:rPr lang="en-US" altLang="it-IT" dirty="0">
                <a:ea typeface="ＭＳ Ｐゴシック" panose="020B0600070205080204" pitchFamily="34" charset="-128"/>
              </a:rPr>
              <a:t>, i.e., passed to the solver which will use them (at the appropriate time) to possibly update the incumbent</a:t>
            </a:r>
            <a:endParaRPr lang="en-US" altLang="it-IT" b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it-IT" dirty="0">
              <a:ea typeface="ＭＳ Ｐゴシック" panose="020B0600070205080204" pitchFamily="34" charset="-128"/>
            </a:endParaRPr>
          </a:p>
          <a:p>
            <a:r>
              <a:rPr lang="en-US" altLang="it-IT" dirty="0">
                <a:ea typeface="ＭＳ Ｐゴシック" panose="020B0600070205080204" pitchFamily="34" charset="-128"/>
              </a:rPr>
              <a:t>etc. etc.</a:t>
            </a:r>
          </a:p>
          <a:p>
            <a:endParaRPr lang="en-US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9C46F38-5D16-4CC4-DB6D-4BDC9E760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392488" cy="476250"/>
          </a:xfrm>
        </p:spPr>
        <p:txBody>
          <a:bodyPr/>
          <a:lstStyle/>
          <a:p>
            <a:pPr>
              <a:defRPr/>
            </a:pPr>
            <a:r>
              <a:rPr lang="en-US"/>
              <a:t>AIROyoung, 9-feb-2026, Padua</a:t>
            </a:r>
            <a:endParaRPr lang="en-US" dirty="0"/>
          </a:p>
        </p:txBody>
      </p:sp>
      <p:sp>
        <p:nvSpPr>
          <p:cNvPr id="13317" name="Segnaposto numero diapositiva 4">
            <a:extLst>
              <a:ext uri="{FF2B5EF4-FFF2-40B4-BE49-F238E27FC236}">
                <a16:creationId xmlns:a16="http://schemas.microsoft.com/office/drawing/2014/main" id="{CE58B3E2-F19C-BB49-E468-252296A5C5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8FB838-7DEB-49EF-9E89-045B4F00D2F5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it-IT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95E86-5B10-BFF3-89CD-6525F4DEF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US" dirty="0"/>
              <a:t>But… how do we generate cuts?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6C923-C89E-E2CC-461D-ADAA38495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US" b="1" dirty="0"/>
              <a:t>Problem-specific cuts</a:t>
            </a:r>
          </a:p>
          <a:p>
            <a:endParaRPr lang="en-US" b="1" dirty="0"/>
          </a:p>
          <a:p>
            <a:r>
              <a:rPr lang="en-US" b="1" dirty="0"/>
              <a:t>General-purpose</a:t>
            </a:r>
            <a:r>
              <a:rPr lang="en-US" dirty="0"/>
              <a:t> MIP cuts trying to enforce integrality (e.g. Gomory cuts)</a:t>
            </a:r>
          </a:p>
          <a:p>
            <a:pPr lvl="1"/>
            <a:r>
              <a:rPr lang="en-US" dirty="0"/>
              <a:t>Modern solvers already have a lot of them, implemented in the most effective way…</a:t>
            </a:r>
          </a:p>
          <a:p>
            <a:pPr lvl="1"/>
            <a:endParaRPr lang="en-US" dirty="0"/>
          </a:p>
          <a:p>
            <a:pPr marL="400050"/>
            <a:r>
              <a:rPr lang="en-US" dirty="0"/>
              <a:t>Cuts coming from an alternative </a:t>
            </a:r>
            <a:r>
              <a:rPr lang="en-US" b="1" dirty="0"/>
              <a:t>extended formulation</a:t>
            </a:r>
          </a:p>
          <a:p>
            <a:pPr marL="800100" lvl="1"/>
            <a:r>
              <a:rPr lang="en-US" b="1" dirty="0">
                <a:solidFill>
                  <a:srgbClr val="FF0000"/>
                </a:solidFill>
              </a:rPr>
              <a:t>Benders cuts</a:t>
            </a:r>
          </a:p>
          <a:p>
            <a:pPr marL="800100" lvl="1"/>
            <a:r>
              <a:rPr lang="en-US" b="1" dirty="0"/>
              <a:t>…</a:t>
            </a:r>
          </a:p>
          <a:p>
            <a:pPr marL="800100" lvl="1"/>
            <a:endParaRPr lang="en-US" dirty="0"/>
          </a:p>
          <a:p>
            <a:pPr marL="400050"/>
            <a:r>
              <a:rPr lang="en-US" dirty="0"/>
              <a:t>Cuts dealing with nonlinearities</a:t>
            </a:r>
          </a:p>
          <a:p>
            <a:pPr marL="800100" lvl="1"/>
            <a:r>
              <a:rPr lang="en-US" b="1" dirty="0">
                <a:solidFill>
                  <a:srgbClr val="FF0000"/>
                </a:solidFill>
              </a:rPr>
              <a:t>Intersection cuts </a:t>
            </a:r>
            <a:r>
              <a:rPr lang="en-US" dirty="0"/>
              <a:t> (e.g., for </a:t>
            </a:r>
            <a:r>
              <a:rPr lang="en-US" b="1" dirty="0">
                <a:solidFill>
                  <a:srgbClr val="FF0000"/>
                </a:solidFill>
              </a:rPr>
              <a:t>bilevel optimization)</a:t>
            </a:r>
          </a:p>
          <a:p>
            <a:pPr marL="800100" lvl="1"/>
            <a:r>
              <a:rPr lang="en-US" dirty="0"/>
              <a:t>…</a:t>
            </a:r>
          </a:p>
          <a:p>
            <a:pPr marL="800100" lvl="1"/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268AE8-D9A0-E51B-48C9-C0EE958D2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AIROyoung</a:t>
            </a:r>
            <a:r>
              <a:rPr lang="en-US" dirty="0"/>
              <a:t>, 9-feb-2026, Padua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A7ACF0-0E97-85E8-21E0-F599A42BC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093ED-109E-4621-B3F7-58E0B9D2565D}" type="slidenum">
              <a:rPr lang="en-US" altLang="it-IT" smtClean="0"/>
              <a:pPr>
                <a:defRPr/>
              </a:pPr>
              <a:t>7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16326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contenuto 2">
            <a:extLst>
              <a:ext uri="{FF2B5EF4-FFF2-40B4-BE49-F238E27FC236}">
                <a16:creationId xmlns:a16="http://schemas.microsoft.com/office/drawing/2014/main" id="{EAD55ADC-AC34-B112-53DC-3BB5D6325C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196975"/>
            <a:ext cx="8856663" cy="5505450"/>
          </a:xfrm>
        </p:spPr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The original Benders’ paper from the ‘60s uses </a:t>
            </a:r>
            <a:r>
              <a:rPr lang="en-US" altLang="it-IT" b="1" dirty="0">
                <a:ea typeface="ＭＳ Ｐゴシック" panose="020B0600070205080204" pitchFamily="34" charset="-128"/>
              </a:rPr>
              <a:t>two</a:t>
            </a:r>
            <a:r>
              <a:rPr lang="en-US" altLang="it-IT" dirty="0">
                <a:ea typeface="ＭＳ Ｐゴシック" panose="020B0600070205080204" pitchFamily="34" charset="-128"/>
              </a:rPr>
              <a:t> distinct 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	ingredients for solving a Mixed-Integer Linear Program (MILP):</a:t>
            </a:r>
          </a:p>
          <a:p>
            <a:pPr>
              <a:buFontTx/>
              <a:buNone/>
            </a:pPr>
            <a:endParaRPr lang="en-US" altLang="it-IT" dirty="0">
              <a:ea typeface="ＭＳ Ｐゴシック" panose="020B0600070205080204" pitchFamily="34" charset="-128"/>
            </a:endParaRPr>
          </a:p>
          <a:p>
            <a:pPr marL="800100" lvl="1" indent="-342900">
              <a:buFontTx/>
              <a:buAutoNum type="arabicParenR"/>
            </a:pPr>
            <a:r>
              <a:rPr lang="en-US" altLang="it-IT" dirty="0">
                <a:ea typeface="ＭＳ Ｐゴシック" panose="020B0600070205080204" pitchFamily="34" charset="-128"/>
              </a:rPr>
              <a:t>A </a:t>
            </a:r>
            <a:r>
              <a:rPr lang="en-US" altLang="it-IT" b="1" dirty="0">
                <a:ea typeface="ＭＳ Ｐゴシック" panose="020B0600070205080204" pitchFamily="34" charset="-128"/>
              </a:rPr>
              <a:t>cut loop strategy </a:t>
            </a:r>
            <a:r>
              <a:rPr lang="en-US" altLang="it-IT" dirty="0">
                <a:ea typeface="ＭＳ Ｐゴシック" panose="020B0600070205080204" pitchFamily="34" charset="-128"/>
              </a:rPr>
              <a:t>where a relaxed </a:t>
            </a:r>
            <a:r>
              <a:rPr lang="en-US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(NP-hard) </a:t>
            </a:r>
            <a:r>
              <a:rPr lang="en-US" altLang="it-IT" dirty="0">
                <a:ea typeface="ＭＳ Ｐゴシック" panose="020B0600070205080204" pitchFamily="34" charset="-128"/>
              </a:rPr>
              <a:t>MILP is solved exactly (i.e., to </a:t>
            </a:r>
            <a:r>
              <a:rPr lang="en-US" altLang="it-IT" b="1" dirty="0">
                <a:ea typeface="ＭＳ Ｐゴシック" panose="020B0600070205080204" pitchFamily="34" charset="-128"/>
              </a:rPr>
              <a:t>integrality</a:t>
            </a:r>
            <a:r>
              <a:rPr lang="en-US" altLang="it-IT" dirty="0">
                <a:ea typeface="ＭＳ Ｐゴシック" panose="020B0600070205080204" pitchFamily="34" charset="-128"/>
              </a:rPr>
              <a:t>) by a black-box solver, and then is iteratively tightened by means of additional </a:t>
            </a:r>
            <a:r>
              <a:rPr lang="en-US" altLang="it-IT" b="1" dirty="0">
                <a:ea typeface="ＭＳ Ｐゴシック" panose="020B0600070205080204" pitchFamily="34" charset="-128"/>
              </a:rPr>
              <a:t>“Benders” linear cuts </a:t>
            </a:r>
          </a:p>
          <a:p>
            <a:pPr marL="457200" lvl="1" indent="0">
              <a:buNone/>
            </a:pPr>
            <a:endParaRPr lang="en-US" altLang="it-IT" b="1" dirty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2) The </a:t>
            </a:r>
            <a:r>
              <a:rPr lang="en-US" altLang="it-IT" b="1" dirty="0">
                <a:ea typeface="ＭＳ Ｐゴシック" panose="020B0600070205080204" pitchFamily="34" charset="-128"/>
              </a:rPr>
              <a:t>technicality</a:t>
            </a:r>
            <a:r>
              <a:rPr lang="en-US" altLang="it-IT" dirty="0">
                <a:ea typeface="ＭＳ Ｐゴシック" panose="020B0600070205080204" pitchFamily="34" charset="-128"/>
              </a:rPr>
              <a:t> of how to actually compute those cuts (Farkas’ projection)</a:t>
            </a:r>
          </a:p>
          <a:p>
            <a:pPr lvl="1">
              <a:buFontTx/>
              <a:buNone/>
            </a:pPr>
            <a:endParaRPr lang="en-US" altLang="it-IT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it-IT" dirty="0">
                <a:ea typeface="ＭＳ Ｐゴシック" panose="020B0600070205080204" pitchFamily="34" charset="-128"/>
              </a:rPr>
              <a:t>Papers proposing “a new Benders-like scheme” typically refer to 1)</a:t>
            </a:r>
          </a:p>
          <a:p>
            <a:pPr marL="457200" lvl="1" indent="0">
              <a:buNone/>
            </a:pPr>
            <a:endParaRPr lang="en-US" altLang="it-IT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it-IT" dirty="0">
                <a:ea typeface="ＭＳ Ｐゴシック" panose="020B0600070205080204" pitchFamily="34" charset="-128"/>
              </a:rPr>
              <a:t>Students scared by “Benders implementations”  typically refer to 2)</a:t>
            </a:r>
          </a:p>
          <a:p>
            <a:pPr lvl="1">
              <a:lnSpc>
                <a:spcPct val="150000"/>
              </a:lnSpc>
            </a:pPr>
            <a:endParaRPr lang="en-US" altLang="it-IT" dirty="0">
              <a:ea typeface="ＭＳ Ｐゴシック" panose="020B0600070205080204" pitchFamily="34" charset="-128"/>
            </a:endParaRPr>
          </a:p>
          <a:p>
            <a:pPr lvl="1"/>
            <a:endParaRPr lang="en-US" altLang="it-IT" sz="1800" dirty="0">
              <a:ea typeface="ＭＳ Ｐゴシック" panose="020B0600070205080204" pitchFamily="34" charset="-128"/>
            </a:endParaRPr>
          </a:p>
          <a:p>
            <a:pPr lvl="1"/>
            <a:endParaRPr lang="it-IT" altLang="it-IT" sz="1800" dirty="0">
              <a:ea typeface="ＭＳ Ｐゴシック" panose="020B0600070205080204" pitchFamily="34" charset="-128"/>
            </a:endParaRPr>
          </a:p>
          <a:p>
            <a:endParaRPr lang="en-US" altLang="it-IT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195D042-5F22-6537-6CA1-534B33096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" y="6245225"/>
            <a:ext cx="7920038" cy="476250"/>
          </a:xfrm>
        </p:spPr>
        <p:txBody>
          <a:bodyPr/>
          <a:lstStyle/>
          <a:p>
            <a:pPr>
              <a:defRPr/>
            </a:pPr>
            <a:r>
              <a:rPr lang="en-US"/>
              <a:t>AIROyoung, 9-feb-2026, Padua</a:t>
            </a:r>
            <a:endParaRPr lang="en-US" dirty="0"/>
          </a:p>
        </p:txBody>
      </p:sp>
      <p:sp>
        <p:nvSpPr>
          <p:cNvPr id="13316" name="Segnaposto numero diapositiva 4">
            <a:extLst>
              <a:ext uri="{FF2B5EF4-FFF2-40B4-BE49-F238E27FC236}">
                <a16:creationId xmlns:a16="http://schemas.microsoft.com/office/drawing/2014/main" id="{BAC3D72E-DDBF-3B98-F4F9-B56396D3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D80142-3050-48F9-B8CD-A055C871546B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it-IT" sz="1400"/>
          </a:p>
        </p:txBody>
      </p:sp>
      <p:sp>
        <p:nvSpPr>
          <p:cNvPr id="13317" name="Titolo 5">
            <a:extLst>
              <a:ext uri="{FF2B5EF4-FFF2-40B4-BE49-F238E27FC236}">
                <a16:creationId xmlns:a16="http://schemas.microsoft.com/office/drawing/2014/main" id="{AC988AD0-37EC-0785-59A6-D0F0776323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7129462" cy="792162"/>
          </a:xfrm>
        </p:spPr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Benders’ cuts for dummies</a:t>
            </a:r>
            <a:endParaRPr lang="it-IT" altLang="it-IT" b="0" dirty="0">
              <a:ea typeface="ＭＳ Ｐゴシック" panose="020B0600070205080204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6D7562-3E4D-7FE8-82A1-39A8DAC8A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715" y="304741"/>
            <a:ext cx="1760373" cy="13526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4764E-6C66-8CEF-02B2-DF51041D6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contenuto 2">
            <a:extLst>
              <a:ext uri="{FF2B5EF4-FFF2-40B4-BE49-F238E27FC236}">
                <a16:creationId xmlns:a16="http://schemas.microsoft.com/office/drawing/2014/main" id="{D1F93608-DAE7-08C8-B7FD-79C089ED24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196975"/>
            <a:ext cx="8856663" cy="5505450"/>
          </a:xfrm>
        </p:spPr>
        <p:txBody>
          <a:bodyPr/>
          <a:lstStyle/>
          <a:p>
            <a:endParaRPr lang="en-US" altLang="it-IT" sz="1800" dirty="0">
              <a:ea typeface="ＭＳ Ｐゴシック" panose="020B0600070205080204" pitchFamily="34" charset="-128"/>
            </a:endParaRPr>
          </a:p>
          <a:p>
            <a:r>
              <a:rPr lang="en-US" altLang="it-IT" sz="1800" b="1" dirty="0">
                <a:ea typeface="ＭＳ Ｐゴシック" panose="020B0600070205080204" pitchFamily="34" charset="-128"/>
              </a:rPr>
              <a:t>Later developments </a:t>
            </a:r>
            <a:r>
              <a:rPr lang="en-US" altLang="it-IT" sz="1800" dirty="0">
                <a:ea typeface="ＭＳ Ｐゴシック" panose="020B0600070205080204" pitchFamily="34" charset="-128"/>
              </a:rPr>
              <a:t>in the ‘70s</a:t>
            </a:r>
          </a:p>
          <a:p>
            <a:pPr marL="0" indent="0">
              <a:buNone/>
            </a:pPr>
            <a:endParaRPr lang="en-US" altLang="it-IT" sz="18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it-IT" sz="1800" dirty="0">
                <a:ea typeface="ＭＳ Ｐゴシック" panose="020B0600070205080204" pitchFamily="34" charset="-128"/>
              </a:rPr>
              <a:t>Folklore (</a:t>
            </a:r>
            <a:r>
              <a:rPr lang="en-US" altLang="it-IT" sz="1800" dirty="0" err="1">
                <a:ea typeface="ＭＳ Ｐゴシック" panose="020B0600070205080204" pitchFamily="34" charset="-128"/>
              </a:rPr>
              <a:t>Miliotios</a:t>
            </a:r>
            <a:r>
              <a:rPr lang="en-US" altLang="it-IT" sz="1800" dirty="0">
                <a:ea typeface="ＭＳ Ｐゴシック" panose="020B0600070205080204" pitchFamily="34" charset="-128"/>
              </a:rPr>
              <a:t> for TSP?)</a:t>
            </a:r>
          </a:p>
          <a:p>
            <a:pPr lvl="2"/>
            <a:r>
              <a:rPr lang="en-US" altLang="it-IT" sz="1800" dirty="0">
                <a:ea typeface="ＭＳ Ｐゴシック" panose="020B0600070205080204" pitchFamily="34" charset="-128"/>
              </a:rPr>
              <a:t>generate Benders cuts within a </a:t>
            </a:r>
            <a:r>
              <a:rPr lang="en-US" altLang="it-IT" sz="1800" b="1" dirty="0">
                <a:ea typeface="ＭＳ Ｐゴシック" panose="020B0600070205080204" pitchFamily="34" charset="-128"/>
              </a:rPr>
              <a:t>single B&amp;B tree </a:t>
            </a:r>
            <a:r>
              <a:rPr lang="en-US" altLang="it-IT" sz="1800" dirty="0">
                <a:ea typeface="ＭＳ Ｐゴシック" panose="020B0600070205080204" pitchFamily="34" charset="-128"/>
              </a:rPr>
              <a:t>to cut any infeasible integer solution that is going to update the incumbent </a:t>
            </a:r>
          </a:p>
          <a:p>
            <a:pPr marL="457200" lvl="1" indent="0">
              <a:buNone/>
            </a:pPr>
            <a:r>
              <a:rPr lang="en-US" altLang="it-IT" sz="18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	</a:t>
            </a:r>
            <a:r>
              <a:rPr lang="en-US" altLang="it-IT" sz="1800" dirty="0">
                <a:solidFill>
                  <a:srgbClr val="0070C0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 </a:t>
            </a:r>
            <a:r>
              <a:rPr lang="en-US" altLang="it-IT" sz="1800" b="1" dirty="0" err="1">
                <a:solidFill>
                  <a:srgbClr val="0070C0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lazycuts</a:t>
            </a:r>
            <a:endParaRPr lang="en-US" altLang="it-IT" sz="1800" b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endParaRPr lang="en-US" altLang="it-IT" sz="1800" dirty="0">
              <a:ea typeface="ＭＳ Ｐゴシック" panose="020B0600070205080204" pitchFamily="34" charset="-128"/>
            </a:endParaRPr>
          </a:p>
          <a:p>
            <a:pPr lvl="1"/>
            <a:r>
              <a:rPr lang="it-IT" altLang="it-IT" sz="1800" dirty="0" err="1">
                <a:ea typeface="ＭＳ Ｐゴシック" panose="020B0600070205080204" pitchFamily="34" charset="-128"/>
              </a:rPr>
              <a:t>McDaniel</a:t>
            </a:r>
            <a:r>
              <a:rPr lang="it-IT" altLang="it-IT" sz="1800" dirty="0">
                <a:ea typeface="ＭＳ Ｐゴシック" panose="020B0600070205080204" pitchFamily="34" charset="-128"/>
              </a:rPr>
              <a:t> &amp; Devine (1977)</a:t>
            </a:r>
          </a:p>
          <a:p>
            <a:pPr lvl="2"/>
            <a:r>
              <a:rPr lang="it-IT" altLang="it-IT" sz="1800" dirty="0">
                <a:ea typeface="ＭＳ Ｐゴシック" panose="020B0600070205080204" pitchFamily="34" charset="-128"/>
              </a:rPr>
              <a:t>use </a:t>
            </a:r>
            <a:r>
              <a:rPr lang="it-IT" altLang="it-IT" sz="1800" dirty="0" err="1">
                <a:ea typeface="ＭＳ Ｐゴシック" panose="020B0600070205080204" pitchFamily="34" charset="-128"/>
              </a:rPr>
              <a:t>Benders</a:t>
            </a:r>
            <a:r>
              <a:rPr lang="it-IT" altLang="it-IT" sz="1800" dirty="0">
                <a:ea typeface="ＭＳ Ｐゴシック" panose="020B0600070205080204" pitchFamily="34" charset="-128"/>
              </a:rPr>
              <a:t> </a:t>
            </a:r>
            <a:r>
              <a:rPr lang="it-IT" altLang="it-IT" sz="1800" dirty="0" err="1">
                <a:ea typeface="ＭＳ Ｐゴシック" panose="020B0600070205080204" pitchFamily="34" charset="-128"/>
              </a:rPr>
              <a:t>cuts</a:t>
            </a:r>
            <a:r>
              <a:rPr lang="it-IT" altLang="it-IT" sz="1800" dirty="0">
                <a:ea typeface="ＭＳ Ｐゴシック" panose="020B0600070205080204" pitchFamily="34" charset="-128"/>
              </a:rPr>
              <a:t> to </a:t>
            </a:r>
            <a:r>
              <a:rPr lang="it-IT" altLang="it-IT" sz="1800" dirty="0" err="1">
                <a:ea typeface="ＭＳ Ｐゴシック" panose="020B0600070205080204" pitchFamily="34" charset="-128"/>
              </a:rPr>
              <a:t>cut</a:t>
            </a:r>
            <a:r>
              <a:rPr lang="it-IT" altLang="it-IT" sz="1800" dirty="0">
                <a:ea typeface="ＭＳ Ｐゴシック" panose="020B0600070205080204" pitchFamily="34" charset="-128"/>
              </a:rPr>
              <a:t>  </a:t>
            </a:r>
            <a:r>
              <a:rPr lang="it-IT" altLang="it-IT" sz="1800" b="1" dirty="0" err="1">
                <a:ea typeface="ＭＳ Ｐゴシック" panose="020B0600070205080204" pitchFamily="34" charset="-128"/>
              </a:rPr>
              <a:t>fractional</a:t>
            </a:r>
            <a:r>
              <a:rPr lang="it-IT" altLang="it-IT" sz="1800" b="1" dirty="0">
                <a:ea typeface="ＭＳ Ｐゴシック" panose="020B0600070205080204" pitchFamily="34" charset="-128"/>
              </a:rPr>
              <a:t> </a:t>
            </a:r>
            <a:r>
              <a:rPr lang="it-IT" altLang="it-IT" sz="1800" b="1" dirty="0" err="1">
                <a:ea typeface="ＭＳ Ｐゴシック" panose="020B0600070205080204" pitchFamily="34" charset="-128"/>
              </a:rPr>
              <a:t>sol.s</a:t>
            </a:r>
            <a:r>
              <a:rPr lang="it-IT" altLang="it-IT" sz="1800" dirty="0">
                <a:ea typeface="ＭＳ Ｐゴシック" panose="020B0600070205080204" pitchFamily="34" charset="-128"/>
              </a:rPr>
              <a:t> </a:t>
            </a:r>
            <a:r>
              <a:rPr lang="it-IT" altLang="it-IT" sz="1800" dirty="0" err="1">
                <a:ea typeface="ＭＳ Ｐゴシック" panose="020B0600070205080204" pitchFamily="34" charset="-128"/>
              </a:rPr>
              <a:t>as</a:t>
            </a:r>
            <a:r>
              <a:rPr lang="it-IT" altLang="it-IT" sz="1800" dirty="0">
                <a:ea typeface="ＭＳ Ｐゴシック" panose="020B0600070205080204" pitchFamily="34" charset="-128"/>
              </a:rPr>
              <a:t> </a:t>
            </a:r>
            <a:r>
              <a:rPr lang="it-IT" altLang="it-IT" sz="1800" dirty="0" err="1">
                <a:ea typeface="ＭＳ Ｐゴシック" panose="020B0600070205080204" pitchFamily="34" charset="-128"/>
              </a:rPr>
              <a:t>well</a:t>
            </a:r>
            <a:r>
              <a:rPr lang="it-IT" altLang="it-IT" sz="1800" dirty="0">
                <a:ea typeface="ＭＳ Ｐゴシック" panose="020B0600070205080204" pitchFamily="34" charset="-128"/>
              </a:rPr>
              <a:t> </a:t>
            </a:r>
          </a:p>
          <a:p>
            <a:pPr marL="914400" lvl="2" indent="0">
              <a:buNone/>
            </a:pPr>
            <a:r>
              <a:rPr lang="it-IT" altLang="it-IT" sz="1800" b="1" dirty="0">
                <a:solidFill>
                  <a:srgbClr val="0070C0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 </a:t>
            </a:r>
            <a:r>
              <a:rPr lang="it-IT" altLang="it-IT" sz="1800" b="1" dirty="0" err="1">
                <a:solidFill>
                  <a:srgbClr val="0070C0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usercuts</a:t>
            </a:r>
            <a:endParaRPr lang="it-IT" altLang="it-IT" sz="1800" b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endParaRPr lang="en-US" altLang="it-IT" sz="1800" dirty="0">
              <a:ea typeface="ＭＳ Ｐゴシック" panose="020B0600070205080204" pitchFamily="34" charset="-128"/>
            </a:endParaRPr>
          </a:p>
          <a:p>
            <a:r>
              <a:rPr lang="en-US" altLang="it-IT" sz="1800" dirty="0">
                <a:ea typeface="ＭＳ Ｐゴシック" panose="020B0600070205080204" pitchFamily="34" charset="-128"/>
              </a:rPr>
              <a:t>Everything fits very naturally within a modern </a:t>
            </a:r>
            <a:r>
              <a:rPr lang="en-US" altLang="it-IT" sz="1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Branch-and-Cut</a:t>
            </a:r>
            <a:r>
              <a:rPr lang="en-US" altLang="it-IT" sz="1800" dirty="0">
                <a:ea typeface="ＭＳ Ｐゴシック" panose="020B0600070205080204" pitchFamily="34" charset="-128"/>
              </a:rPr>
              <a:t> (B&amp;C) framework!</a:t>
            </a:r>
          </a:p>
          <a:p>
            <a:endParaRPr lang="en-US" altLang="it-IT" sz="1800" dirty="0">
              <a:ea typeface="ＭＳ Ｐゴシック" panose="020B0600070205080204" pitchFamily="34" charset="-128"/>
            </a:endParaRPr>
          </a:p>
          <a:p>
            <a:pPr lvl="1"/>
            <a:endParaRPr lang="en-US" altLang="it-IT" sz="1800" dirty="0">
              <a:ea typeface="ＭＳ Ｐゴシック" panose="020B0600070205080204" pitchFamily="34" charset="-128"/>
            </a:endParaRPr>
          </a:p>
          <a:p>
            <a:pPr lvl="1"/>
            <a:endParaRPr lang="en-US" altLang="it-IT" sz="1800" dirty="0">
              <a:ea typeface="ＭＳ Ｐゴシック" panose="020B0600070205080204" pitchFamily="34" charset="-128"/>
            </a:endParaRPr>
          </a:p>
          <a:p>
            <a:pPr lvl="1"/>
            <a:endParaRPr lang="it-IT" altLang="it-IT" sz="1800" dirty="0">
              <a:ea typeface="ＭＳ Ｐゴシック" panose="020B0600070205080204" pitchFamily="34" charset="-128"/>
            </a:endParaRPr>
          </a:p>
          <a:p>
            <a:endParaRPr lang="en-US" altLang="it-IT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E47086-F6EE-1F6E-B119-ED9238896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" y="6245225"/>
            <a:ext cx="7920038" cy="476250"/>
          </a:xfrm>
        </p:spPr>
        <p:txBody>
          <a:bodyPr/>
          <a:lstStyle/>
          <a:p>
            <a:pPr>
              <a:defRPr/>
            </a:pPr>
            <a:r>
              <a:rPr lang="en-US"/>
              <a:t>AIROyoung, 9-feb-2026, Padua</a:t>
            </a:r>
            <a:endParaRPr lang="en-US" dirty="0"/>
          </a:p>
        </p:txBody>
      </p:sp>
      <p:sp>
        <p:nvSpPr>
          <p:cNvPr id="13316" name="Segnaposto numero diapositiva 4">
            <a:extLst>
              <a:ext uri="{FF2B5EF4-FFF2-40B4-BE49-F238E27FC236}">
                <a16:creationId xmlns:a16="http://schemas.microsoft.com/office/drawing/2014/main" id="{99A8A022-52BC-57D7-071B-581777019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D80142-3050-48F9-B8CD-A055C871546B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it-IT" sz="1400"/>
          </a:p>
        </p:txBody>
      </p:sp>
      <p:sp>
        <p:nvSpPr>
          <p:cNvPr id="13317" name="Titolo 5">
            <a:extLst>
              <a:ext uri="{FF2B5EF4-FFF2-40B4-BE49-F238E27FC236}">
                <a16:creationId xmlns:a16="http://schemas.microsoft.com/office/drawing/2014/main" id="{ACF3B801-98F3-C8A8-D2D9-0C5B1E1F7B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7129462" cy="792162"/>
          </a:xfrm>
        </p:spPr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Benders cuts for dummies</a:t>
            </a:r>
            <a:endParaRPr lang="it-IT" altLang="it-IT" b="0" dirty="0">
              <a:ea typeface="ＭＳ Ｐゴシック" panose="020B0600070205080204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56637D-BB61-62B4-2FA0-89D099923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234" y="314267"/>
            <a:ext cx="1760373" cy="135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67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10510</TotalTime>
  <Words>1819</Words>
  <Application>Microsoft Office PowerPoint</Application>
  <PresentationFormat>On-screen Show (4:3)</PresentationFormat>
  <Paragraphs>311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ＭＳ Ｐゴシック</vt:lpstr>
      <vt:lpstr>Arial</vt:lpstr>
      <vt:lpstr>Struttura predefinita</vt:lpstr>
      <vt:lpstr> Branch-and-Cut  is our  swiss army knife </vt:lpstr>
      <vt:lpstr>Branch &amp; Cut ™</vt:lpstr>
      <vt:lpstr>Modern B&amp;C implementation</vt:lpstr>
      <vt:lpstr>Lazy constraint callback CPX_CALLBACKCONTEXT_CANDIDATE</vt:lpstr>
      <vt:lpstr>Usercut callback CPX_CALLBACKCONTEXT_RELAXATION</vt:lpstr>
      <vt:lpstr>Other callbacks</vt:lpstr>
      <vt:lpstr>But… how do we generate cuts?</vt:lpstr>
      <vt:lpstr>Benders’ cuts for dummies</vt:lpstr>
      <vt:lpstr>Benders cuts for dummies</vt:lpstr>
      <vt:lpstr>Modern Benders</vt:lpstr>
      <vt:lpstr>Working on the y-space (projection)</vt:lpstr>
      <vt:lpstr> Life of  P(H)I</vt:lpstr>
      <vt:lpstr>    Benders cut computation </vt:lpstr>
      <vt:lpstr>    1-2-3: Benders! </vt:lpstr>
      <vt:lpstr>Benders feasibility cuts</vt:lpstr>
      <vt:lpstr>Successful Benders applications </vt:lpstr>
      <vt:lpstr>Benders cuts instability</vt:lpstr>
      <vt:lpstr>Benders cuts instability</vt:lpstr>
      <vt:lpstr>Conclusions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-</dc:creator>
  <cp:lastModifiedBy>Matteo Fischetti</cp:lastModifiedBy>
  <cp:revision>675</cp:revision>
  <dcterms:created xsi:type="dcterms:W3CDTF">2009-11-25T09:39:00Z</dcterms:created>
  <dcterms:modified xsi:type="dcterms:W3CDTF">2026-02-08T09:06:17Z</dcterms:modified>
</cp:coreProperties>
</file>