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4" r:id="rId14"/>
    <p:sldId id="268" r:id="rId15"/>
    <p:sldId id="271" r:id="rId16"/>
    <p:sldId id="270" r:id="rId17"/>
    <p:sldId id="276" r:id="rId18"/>
    <p:sldId id="273" r:id="rId19"/>
    <p:sldId id="272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70775" autoAdjust="0"/>
  </p:normalViewPr>
  <p:slideViewPr>
    <p:cSldViewPr>
      <p:cViewPr>
        <p:scale>
          <a:sx n="90" d="100"/>
          <a:sy n="90" d="100"/>
        </p:scale>
        <p:origin x="-66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59645-4BE1-45E1-AB72-99A3FB3BC076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76BB-B2E7-4AC9-B7AB-46BE097BF0F3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3A170C-6AE5-4B72-830F-87BB180005DB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12</a:t>
            </a:fld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13</a:t>
            </a:fld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D84153-F3C5-4B5C-9479-F2465715A6A4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1813A4-E6F1-4AA1-BD03-8E3E8B6914E9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BB5D48-255E-4FDE-AB16-D19C42FCBA5B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r>
              <a:rPr lang="en-US" smtClean="0"/>
              <a:t>Pesca immagine da report aragorn che mostrano interferenze e.g. in home scenario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862DF1-BE74-459A-9518-6CC50E7E1E05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r>
              <a:rPr lang="en-US" smtClean="0"/>
              <a:t>Aggoungi reference ad Aragorn: saying something like. The cognition paradigm is being pursued by the ARAGORN EU project, within which we developped the CRABSS solution that we are going to present in the following.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862DF1-BE74-459A-9518-6CC50E7E1E05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r>
              <a:rPr lang="en-US" smtClean="0"/>
              <a:t>Aggoungi reference ad Aragorn: saying something like. The cognition paradigm is being pursued by the ARAGORN EU project, within which we developped the CRABSS solution that we are going to present in the following.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76BB-B2E7-4AC9-B7AB-46BE097BF0F3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625" y="273514"/>
            <a:ext cx="8224991" cy="1141561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FCCFE-8A77-4D20-B294-C94FE028395D}" type="slidenum">
              <a:rPr lang="en-US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406E-8CB6-43EF-B077-78A41F0E98AD}" type="datetimeFigureOut">
              <a:rPr lang="it-IT" smtClean="0"/>
              <a:pPr/>
              <a:t>29-06-2010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151E-C0FE-49CD-A385-E28836B1F00F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4" Type="http://schemas.openxmlformats.org/officeDocument/2006/relationships/hyperlink" Target="mailto:zanella@dei.unipd.it" TargetMode="External"/><Relationship Id="rId5" Type="http://schemas.openxmlformats.org/officeDocument/2006/relationships/hyperlink" Target="mailto:zorzi@dei.unipd.it" TargetMode="External"/><Relationship Id="rId7" Type="http://schemas.openxmlformats.org/officeDocument/2006/relationships/hyperlink" Target="mailto:luca.boscato@gmail.com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manfrin@dei.unipd.it" TargetMode="External"/><Relationship Id="rId6" Type="http://schemas.openxmlformats.org/officeDocument/2006/relationships/hyperlink" Target="mailto:zorzi%7D@dei.unipd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6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4" Type="http://schemas.openxmlformats.org/officeDocument/2006/relationships/image" Target="../media/image8.jpeg"/><Relationship Id="rId10" Type="http://schemas.openxmlformats.org/officeDocument/2006/relationships/image" Target="../media/image14.jpeg"/><Relationship Id="rId5" Type="http://schemas.openxmlformats.org/officeDocument/2006/relationships/image" Target="../media/image9.png"/><Relationship Id="rId7" Type="http://schemas.openxmlformats.org/officeDocument/2006/relationships/image" Target="../media/image11.jpeg"/><Relationship Id="rId11" Type="http://schemas.openxmlformats.org/officeDocument/2006/relationships/image" Target="../media/image15.jpe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13.jpeg"/><Relationship Id="rId3" Type="http://schemas.openxmlformats.org/officeDocument/2006/relationships/image" Target="../media/image7.jpeg"/><Relationship Id="rId6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Relationship Id="rId5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5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22276" y="1628128"/>
            <a:ext cx="7879282" cy="1690028"/>
          </a:xfrm>
        </p:spPr>
        <p:txBody>
          <a:bodyPr lIns="81639" tIns="42452" rIns="81639" bIns="42452"/>
          <a:lstStyle/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3300" dirty="0"/>
              <a:t>CRABSS: </a:t>
            </a:r>
            <a:r>
              <a:rPr lang="it-IT" sz="3300" dirty="0" err="1"/>
              <a:t>CalRAdio-Based</a:t>
            </a:r>
            <a:r>
              <a:rPr lang="it-IT" sz="3300"/>
              <a:t> </a:t>
            </a:r>
            <a:r>
              <a:rPr lang="it-IT" sz="3300" err="1"/>
              <a:t>advanced</a:t>
            </a:r>
            <a:r>
              <a:rPr lang="it-IT" sz="3300"/>
              <a:t> </a:t>
            </a:r>
            <a:r>
              <a:rPr lang="it-IT" sz="3300" err="1"/>
              <a:t>Spectrum</a:t>
            </a:r>
            <a:r>
              <a:rPr lang="it-IT" sz="3300"/>
              <a:t> Scanner </a:t>
            </a:r>
            <a:r>
              <a:rPr lang="it-IT" sz="3300" err="1"/>
              <a:t>for</a:t>
            </a:r>
            <a:r>
              <a:rPr lang="it-IT" sz="3300"/>
              <a:t> cognitive </a:t>
            </a:r>
            <a:r>
              <a:rPr lang="it-IT" sz="3300" err="1"/>
              <a:t>networks</a:t>
            </a:r>
            <a:endParaRPr lang="it-IT" sz="33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6602" y="3378616"/>
            <a:ext cx="6842155" cy="2170836"/>
          </a:xfrm>
        </p:spPr>
        <p:txBody>
          <a:bodyPr lIns="81639" tIns="42452" rIns="81639" bIns="42452"/>
          <a:lstStyle/>
          <a:p>
            <a:pPr marL="0" indent="0" algn="ctr">
              <a:spcBef>
                <a:spcPts val="544"/>
              </a:spcBef>
              <a:spcAft>
                <a:spcPct val="0"/>
              </a:spcAft>
              <a:buSzPct val="45000"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2500" dirty="0" err="1"/>
              <a:t>R.Manfrin</a:t>
            </a:r>
            <a:r>
              <a:rPr lang="it-IT" sz="2500" dirty="0"/>
              <a:t>, </a:t>
            </a:r>
            <a:r>
              <a:rPr lang="it-IT" sz="2500" dirty="0" err="1"/>
              <a:t>L.Boscato</a:t>
            </a:r>
            <a:r>
              <a:rPr lang="it-IT" sz="2500" dirty="0"/>
              <a:t>, A. </a:t>
            </a:r>
            <a:r>
              <a:rPr lang="it-IT" sz="2500" dirty="0" err="1"/>
              <a:t>Zanella</a:t>
            </a:r>
            <a:r>
              <a:rPr lang="it-IT" sz="2500" dirty="0"/>
              <a:t>, M. </a:t>
            </a:r>
            <a:r>
              <a:rPr lang="it-IT" sz="2500" dirty="0" err="1"/>
              <a:t>Zorzi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>
                <a:latin typeface="Courier New" pitchFamily="-110" charset="0"/>
              </a:rPr>
              <a:t>{</a:t>
            </a:r>
            <a:r>
              <a:rPr lang="it-IT" sz="2200" b="1" dirty="0" err="1">
                <a:latin typeface="Courier New" pitchFamily="-110" charset="0"/>
                <a:hlinkClick r:id="rId3"/>
              </a:rPr>
              <a:t>rmanfrin</a:t>
            </a:r>
            <a:r>
              <a:rPr lang="it-IT" sz="2200" b="1" dirty="0">
                <a:latin typeface="Courier New" pitchFamily="-110" charset="0"/>
              </a:rPr>
              <a:t>,</a:t>
            </a:r>
            <a:r>
              <a:rPr lang="it-IT" sz="2200" b="1" dirty="0" err="1">
                <a:latin typeface="Courier New" pitchFamily="-110" charset="0"/>
                <a:hlinkClick r:id="rId4"/>
              </a:rPr>
              <a:t>zanella</a:t>
            </a:r>
            <a:r>
              <a:rPr lang="it-IT" sz="2200" b="1" dirty="0">
                <a:latin typeface="Courier New" pitchFamily="-110" charset="0"/>
              </a:rPr>
              <a:t>,</a:t>
            </a:r>
            <a:r>
              <a:rPr lang="it-IT" sz="2200" b="1" dirty="0" err="1">
                <a:latin typeface="Courier New" pitchFamily="-110" charset="0"/>
                <a:hlinkClick r:id="rId5"/>
              </a:rPr>
              <a:t>zorzi</a:t>
            </a:r>
            <a:r>
              <a:rPr lang="it-IT" sz="2200" b="1" dirty="0">
                <a:latin typeface="Courier New" pitchFamily="-110" charset="0"/>
                <a:hlinkClick r:id="rId5"/>
              </a:rPr>
              <a:t>}@dei.unipd.it</a:t>
            </a:r>
            <a:endParaRPr lang="it-IT" sz="2200" b="1" dirty="0">
              <a:latin typeface="Courier New" pitchFamily="-110" charset="0"/>
              <a:hlinkClick r:id="rId6"/>
            </a:endParaRPr>
          </a:p>
          <a:p>
            <a:pPr marL="0" indent="0" algn="ctr">
              <a:spcBef>
                <a:spcPts val="544"/>
              </a:spcBef>
              <a:spcAft>
                <a:spcPct val="0"/>
              </a:spcAft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2200" b="1" dirty="0">
                <a:latin typeface="Courier New" pitchFamily="-110" charset="0"/>
                <a:cs typeface="Courier New" pitchFamily="-110" charset="0"/>
                <a:hlinkClick r:id="rId7"/>
              </a:rPr>
              <a:t>luca.boscato@gmail.com</a:t>
            </a:r>
            <a:endParaRPr lang="it-IT" sz="2200" b="1" dirty="0">
              <a:latin typeface="Courier New" pitchFamily="-110" charset="0"/>
              <a:cs typeface="Courier New" pitchFamily="-110" charset="0"/>
            </a:endParaRPr>
          </a:p>
          <a:p>
            <a:pPr marL="0" indent="0" algn="ctr">
              <a:lnSpc>
                <a:spcPct val="102000"/>
              </a:lnSpc>
              <a:spcBef>
                <a:spcPts val="544"/>
              </a:spcBef>
              <a:spcAft>
                <a:spcPct val="0"/>
              </a:spcAft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1600" dirty="0" err="1">
                <a:latin typeface="Verdana" pitchFamily="-110" charset="0"/>
                <a:cs typeface="Courier New" pitchFamily="-110" charset="0"/>
              </a:rPr>
              <a:t>Dept</a:t>
            </a:r>
            <a:r>
              <a:rPr lang="it-IT" sz="1600" dirty="0">
                <a:latin typeface="Verdana" pitchFamily="-110" charset="0"/>
                <a:cs typeface="Courier New" pitchFamily="-110" charset="0"/>
              </a:rPr>
              <a:t>. </a:t>
            </a:r>
            <a:r>
              <a:rPr lang="it-IT" sz="1600" dirty="0" err="1">
                <a:latin typeface="Verdana" pitchFamily="-110" charset="0"/>
                <a:cs typeface="Courier New" pitchFamily="-110" charset="0"/>
              </a:rPr>
              <a:t>Of</a:t>
            </a:r>
            <a:r>
              <a:rPr lang="it-IT" sz="1600" dirty="0">
                <a:latin typeface="Verdana" pitchFamily="-110" charset="0"/>
                <a:cs typeface="Courier New" pitchFamily="-110" charset="0"/>
              </a:rPr>
              <a:t> Information </a:t>
            </a:r>
            <a:r>
              <a:rPr lang="it-IT" sz="1600" dirty="0" err="1">
                <a:latin typeface="Verdana" pitchFamily="-110" charset="0"/>
                <a:cs typeface="Courier New" pitchFamily="-110" charset="0"/>
              </a:rPr>
              <a:t>Engineering</a:t>
            </a:r>
            <a:r>
              <a:rPr lang="it-IT" sz="1600" dirty="0">
                <a:latin typeface="Verdana" pitchFamily="-110" charset="0"/>
                <a:cs typeface="Courier New" pitchFamily="-110" charset="0"/>
              </a:rPr>
              <a:t> - </a:t>
            </a:r>
            <a:r>
              <a:rPr lang="it-IT" sz="1600" dirty="0" err="1">
                <a:latin typeface="Verdana" pitchFamily="-110" charset="0"/>
                <a:cs typeface="Courier New" pitchFamily="-110" charset="0"/>
              </a:rPr>
              <a:t>University</a:t>
            </a:r>
            <a:r>
              <a:rPr lang="it-IT" sz="1600" dirty="0">
                <a:latin typeface="Verdana" pitchFamily="-110" charset="0"/>
                <a:cs typeface="Courier New" pitchFamily="-110" charset="0"/>
              </a:rPr>
              <a:t> </a:t>
            </a:r>
            <a:r>
              <a:rPr lang="it-IT" sz="1600" dirty="0" err="1">
                <a:latin typeface="Verdana" pitchFamily="-110" charset="0"/>
                <a:cs typeface="Courier New" pitchFamily="-110" charset="0"/>
              </a:rPr>
              <a:t>of</a:t>
            </a:r>
            <a:r>
              <a:rPr lang="it-IT" sz="1600" dirty="0">
                <a:latin typeface="Verdana" pitchFamily="-110" charset="0"/>
                <a:cs typeface="Courier New" pitchFamily="-110" charset="0"/>
              </a:rPr>
              <a:t> Padova, Italy</a:t>
            </a:r>
          </a:p>
          <a:p>
            <a:pPr marL="0" indent="0" algn="ctr">
              <a:lnSpc>
                <a:spcPct val="102000"/>
              </a:lnSpc>
              <a:spcBef>
                <a:spcPts val="544"/>
              </a:spcBef>
              <a:spcAft>
                <a:spcPct val="0"/>
              </a:spcAft>
              <a:buSzPct val="45000"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1600" dirty="0">
                <a:latin typeface="Verdana" pitchFamily="-110" charset="0"/>
                <a:cs typeface="Courier New" pitchFamily="-110" charset="0"/>
              </a:rPr>
              <a:t>Consorzio Ferrara Ricerche (CFR) – Ferrara Italy</a:t>
            </a:r>
          </a:p>
          <a:p>
            <a:pPr marL="0" indent="0" algn="ctr">
              <a:lnSpc>
                <a:spcPct val="102000"/>
              </a:lnSpc>
              <a:spcBef>
                <a:spcPts val="544"/>
              </a:spcBef>
              <a:spcAft>
                <a:spcPct val="0"/>
              </a:spcAft>
              <a:buSzPct val="45000"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1400" dirty="0">
                <a:latin typeface="Verdana" pitchFamily="-110" charset="0"/>
                <a:cs typeface="Courier New" pitchFamily="-110" charset="0"/>
              </a:rPr>
              <a:t>Consorzio Nazionale Interuniversitario per le Telecomunicazioni (CNIT)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85728"/>
            <a:ext cx="7257006" cy="1333020"/>
          </a:xfrm>
        </p:spPr>
        <p:txBody>
          <a:bodyPr lIns="81639" tIns="42452" rIns="81639" bIns="42452"/>
          <a:lstStyle/>
          <a:p>
            <a:pPr algn="l"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3300" dirty="0" smtClean="0"/>
              <a:t>CR MAC 802.11 software design</a:t>
            </a: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4058745" y="2044715"/>
            <a:ext cx="3165554" cy="3396977"/>
          </a:xfrm>
          <a:prstGeom prst="roundRect">
            <a:avLst>
              <a:gd name="adj" fmla="val 42"/>
            </a:avLst>
          </a:prstGeom>
          <a:solidFill>
            <a:schemeClr val="accent6">
              <a:lumMod val="20000"/>
              <a:lumOff val="80000"/>
              <a:alpha val="50195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DSP (MAC driver/</a:t>
            </a:r>
            <a:r>
              <a:rPr lang="en-US" dirty="0" err="1">
                <a:solidFill>
                  <a:srgbClr val="000000"/>
                </a:solidFill>
              </a:rPr>
              <a:t>fw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x-none" dirty="0" smtClean="0">
                <a:solidFill>
                  <a:srgbClr val="000000"/>
                </a:solidFill>
              </a:rPr>
              <a:t>‏</a:t>
            </a:r>
            <a:endParaRPr lang="it-IT" dirty="0" smtClean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486991" y="2044715"/>
            <a:ext cx="2571754" cy="3396977"/>
          </a:xfrm>
          <a:prstGeom prst="roundRect">
            <a:avLst>
              <a:gd name="adj" fmla="val 51"/>
            </a:avLst>
          </a:prstGeom>
          <a:solidFill>
            <a:schemeClr val="accent6">
              <a:lumMod val="20000"/>
              <a:lumOff val="80000"/>
              <a:alpha val="50195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ARM (Linux)</a:t>
            </a:r>
            <a:r>
              <a:rPr lang="x-none" dirty="0" smtClean="0">
                <a:solidFill>
                  <a:srgbClr val="000000"/>
                </a:solidFill>
              </a:rPr>
              <a:t>‏</a:t>
            </a:r>
            <a:endParaRPr lang="it-IT" dirty="0" smtClean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872522" y="2799308"/>
            <a:ext cx="395866" cy="188648"/>
          </a:xfrm>
          <a:prstGeom prst="roundRect">
            <a:avLst>
              <a:gd name="adj" fmla="val 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872522" y="2987956"/>
            <a:ext cx="395866" cy="188648"/>
          </a:xfrm>
          <a:prstGeom prst="roundRect">
            <a:avLst>
              <a:gd name="adj" fmla="val 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872522" y="3176604"/>
            <a:ext cx="395866" cy="188648"/>
          </a:xfrm>
          <a:prstGeom prst="roundRect">
            <a:avLst>
              <a:gd name="adj" fmla="val 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872522" y="3365252"/>
            <a:ext cx="395866" cy="188648"/>
          </a:xfrm>
          <a:prstGeom prst="roundRect">
            <a:avLst>
              <a:gd name="adj" fmla="val 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872522" y="2610660"/>
            <a:ext cx="395866" cy="188648"/>
          </a:xfrm>
          <a:prstGeom prst="roundRect">
            <a:avLst>
              <a:gd name="adj" fmla="val 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12" name="AutoShape 8"/>
          <p:cNvCxnSpPr>
            <a:cxnSpLocks noChangeShapeType="1"/>
            <a:stCxn id="13" idx="3"/>
            <a:endCxn id="10" idx="1"/>
          </p:cNvCxnSpPr>
          <p:nvPr/>
        </p:nvCxnSpPr>
        <p:spPr bwMode="auto">
          <a:xfrm>
            <a:off x="2476656" y="2893632"/>
            <a:ext cx="395866" cy="56594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684924" y="2610660"/>
            <a:ext cx="791732" cy="565945"/>
          </a:xfrm>
          <a:prstGeom prst="roundRect">
            <a:avLst>
              <a:gd name="adj" fmla="val 23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 anchorCtr="1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kernel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84903" y="4874438"/>
            <a:ext cx="1583464" cy="5423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00"/>
                </a:solidFill>
              </a:rPr>
              <a:t>rx_skb_queue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756347" y="2929003"/>
            <a:ext cx="593799" cy="565945"/>
          </a:xfrm>
          <a:prstGeom prst="roundRect">
            <a:avLst>
              <a:gd name="adj" fmla="val 347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 Tx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buff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3756347" y="3494948"/>
            <a:ext cx="593799" cy="565945"/>
          </a:xfrm>
          <a:prstGeom prst="roundRect">
            <a:avLst>
              <a:gd name="adj" fmla="val 347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Rx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buff</a:t>
            </a:r>
          </a:p>
        </p:txBody>
      </p:sp>
      <p:cxnSp>
        <p:nvCxnSpPr>
          <p:cNvPr id="17" name="AutoShape 13"/>
          <p:cNvCxnSpPr>
            <a:cxnSpLocks noChangeShapeType="1"/>
            <a:stCxn id="10" idx="3"/>
          </p:cNvCxnSpPr>
          <p:nvPr/>
        </p:nvCxnSpPr>
        <p:spPr bwMode="auto">
          <a:xfrm flipV="1">
            <a:off x="3268388" y="3244722"/>
            <a:ext cx="467334" cy="214854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72522" y="4685790"/>
            <a:ext cx="395866" cy="188648"/>
          </a:xfrm>
          <a:prstGeom prst="roundRect">
            <a:avLst>
              <a:gd name="adj" fmla="val 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72522" y="3931197"/>
            <a:ext cx="395866" cy="188648"/>
          </a:xfrm>
          <a:prstGeom prst="roundRect">
            <a:avLst>
              <a:gd name="adj" fmla="val 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476656" y="3553901"/>
            <a:ext cx="1187598" cy="5423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00"/>
                </a:solidFill>
              </a:rPr>
              <a:t>tx_skb_queue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72522" y="4119845"/>
            <a:ext cx="395866" cy="188648"/>
          </a:xfrm>
          <a:prstGeom prst="roundRect">
            <a:avLst>
              <a:gd name="adj" fmla="val 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2872522" y="4308493"/>
            <a:ext cx="395866" cy="188648"/>
          </a:xfrm>
          <a:prstGeom prst="roundRect">
            <a:avLst>
              <a:gd name="adj" fmla="val 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2872522" y="4497142"/>
            <a:ext cx="395866" cy="188648"/>
          </a:xfrm>
          <a:prstGeom prst="roundRect">
            <a:avLst>
              <a:gd name="adj" fmla="val 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24" name="AutoShape 21"/>
          <p:cNvCxnSpPr>
            <a:cxnSpLocks noChangeShapeType="1"/>
            <a:stCxn id="16" idx="1"/>
            <a:endCxn id="18" idx="3"/>
          </p:cNvCxnSpPr>
          <p:nvPr/>
        </p:nvCxnSpPr>
        <p:spPr bwMode="auto">
          <a:xfrm rot="10800000" flipV="1">
            <a:off x="3268388" y="3777920"/>
            <a:ext cx="487959" cy="1002194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5" name="AutoShape 22"/>
          <p:cNvSpPr>
            <a:spLocks noChangeArrowheads="1"/>
          </p:cNvSpPr>
          <p:nvPr/>
        </p:nvSpPr>
        <p:spPr bwMode="auto">
          <a:xfrm flipH="1">
            <a:off x="4446364" y="3553901"/>
            <a:ext cx="593799" cy="188648"/>
          </a:xfrm>
          <a:prstGeom prst="lef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  pkt fetch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5357818" y="2714620"/>
            <a:ext cx="357190" cy="1785950"/>
          </a:xfrm>
          <a:prstGeom prst="roundRect">
            <a:avLst>
              <a:gd name="adj" fmla="val 6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eaVert" lIns="90000" tIns="45000" rIns="90000" bIns="45000" anchor="ctr" anchorCtr="1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DSP </a:t>
            </a:r>
            <a:r>
              <a:rPr lang="en-US" sz="1300" dirty="0" smtClean="0">
                <a:solidFill>
                  <a:srgbClr val="000000"/>
                </a:solidFill>
              </a:rPr>
              <a:t>INTERNAL MEMORY</a:t>
            </a:r>
            <a:endParaRPr lang="en-US" sz="1300" dirty="0">
              <a:solidFill>
                <a:srgbClr val="000000"/>
              </a:solidFill>
            </a:endParaRPr>
          </a:p>
        </p:txBody>
      </p:sp>
      <p:cxnSp>
        <p:nvCxnSpPr>
          <p:cNvPr id="27" name="AutoShape 24"/>
          <p:cNvCxnSpPr>
            <a:cxnSpLocks noChangeShapeType="1"/>
            <a:stCxn id="23" idx="1"/>
            <a:endCxn id="13" idx="2"/>
          </p:cNvCxnSpPr>
          <p:nvPr/>
        </p:nvCxnSpPr>
        <p:spPr bwMode="auto">
          <a:xfrm rot="10800000">
            <a:off x="2080790" y="3176604"/>
            <a:ext cx="791732" cy="1414862"/>
          </a:xfrm>
          <a:prstGeom prst="bentConnector2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7224299" y="2044715"/>
            <a:ext cx="791732" cy="3396977"/>
          </a:xfrm>
          <a:prstGeom prst="roundRect">
            <a:avLst>
              <a:gd name="adj" fmla="val 171"/>
            </a:avLst>
          </a:prstGeom>
          <a:solidFill>
            <a:schemeClr val="accent6">
              <a:lumMod val="20000"/>
              <a:lumOff val="80000"/>
              <a:alpha val="50195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BB/RF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6038075" y="5629031"/>
            <a:ext cx="2177263" cy="943241"/>
          </a:xfrm>
          <a:prstGeom prst="wedgeRoundRectCallout">
            <a:avLst>
              <a:gd name="adj1" fmla="val 15449"/>
              <a:gd name="adj2" fmla="val -194662"/>
              <a:gd name="adj3" fmla="val 16667"/>
            </a:avLst>
          </a:prstGeom>
          <a:solidFill>
            <a:srgbClr val="2323DC">
              <a:alpha val="9804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</a:rPr>
              <a:t>Asynchronous event, triggers DMA hw-interrupt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</a:rPr>
              <a:t>and sw-handler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6038075" y="3553901"/>
            <a:ext cx="1583464" cy="188648"/>
          </a:xfrm>
          <a:prstGeom prst="leftArrow">
            <a:avLst>
              <a:gd name="adj1" fmla="val 53778"/>
              <a:gd name="adj2" fmla="val 11155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cca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6236008" y="4119845"/>
            <a:ext cx="989665" cy="565945"/>
          </a:xfrm>
          <a:prstGeom prst="roundRect">
            <a:avLst>
              <a:gd name="adj" fmla="val 23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 anchorCtr="1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solidFill>
                  <a:srgbClr val="000000"/>
                </a:solidFill>
              </a:rPr>
              <a:t>hw_interrupt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solidFill>
                  <a:srgbClr val="000000"/>
                </a:solidFill>
              </a:rPr>
              <a:t>ACK/CTS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solidFill>
                  <a:srgbClr val="000000"/>
                </a:solidFill>
              </a:rPr>
              <a:t>fast reply</a:t>
            </a:r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>
            <a:off x="7224299" y="4119845"/>
            <a:ext cx="395866" cy="188648"/>
          </a:xfrm>
          <a:prstGeom prst="lef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rx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 flipH="1">
            <a:off x="7225673" y="4497142"/>
            <a:ext cx="395866" cy="188648"/>
          </a:xfrm>
          <a:prstGeom prst="lef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ack tx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AutoShape 31"/>
          <p:cNvSpPr>
            <a:spLocks noChangeArrowheads="1"/>
          </p:cNvSpPr>
          <p:nvPr/>
        </p:nvSpPr>
        <p:spPr bwMode="auto">
          <a:xfrm>
            <a:off x="5840142" y="4308493"/>
            <a:ext cx="395866" cy="188648"/>
          </a:xfrm>
          <a:prstGeom prst="lef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rx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auto">
          <a:xfrm flipH="1">
            <a:off x="6038075" y="3176604"/>
            <a:ext cx="1583464" cy="188648"/>
          </a:xfrm>
          <a:prstGeom prst="leftArrow">
            <a:avLst>
              <a:gd name="adj1" fmla="val 53778"/>
              <a:gd name="adj2" fmla="val 1115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tx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AutoShape 33"/>
          <p:cNvSpPr>
            <a:spLocks noChangeArrowheads="1"/>
          </p:cNvSpPr>
          <p:nvPr/>
        </p:nvSpPr>
        <p:spPr bwMode="auto">
          <a:xfrm>
            <a:off x="6236008" y="2422011"/>
            <a:ext cx="1583464" cy="2831033"/>
          </a:xfrm>
          <a:prstGeom prst="roundRect">
            <a:avLst>
              <a:gd name="adj" fmla="val 83"/>
            </a:avLst>
          </a:prstGeom>
          <a:solidFill>
            <a:srgbClr val="00B0F0">
              <a:alpha val="9804"/>
            </a:srgbClr>
          </a:solid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00"/>
                </a:solidFill>
              </a:rPr>
              <a:t>DMA operations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00"/>
                </a:solidFill>
              </a:rPr>
              <a:t>(atomic)</a:t>
            </a:r>
            <a:r>
              <a:rPr lang="x-none" sz="1300">
                <a:solidFill>
                  <a:srgbClr val="000000"/>
                </a:solidFill>
              </a:rPr>
              <a:t>‏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3756347" y="2739045"/>
            <a:ext cx="593799" cy="188648"/>
          </a:xfrm>
          <a:prstGeom prst="roundRect">
            <a:avLst>
              <a:gd name="adj" fmla="val 694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cmds</a:t>
            </a:r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3662879" y="5629031"/>
            <a:ext cx="2177263" cy="943241"/>
          </a:xfrm>
          <a:prstGeom prst="wedgeRoundRectCallout">
            <a:avLst>
              <a:gd name="adj1" fmla="val 85949"/>
              <a:gd name="adj2" fmla="val -253333"/>
              <a:gd name="adj3" fmla="val 16667"/>
            </a:avLst>
          </a:prstGeom>
          <a:solidFill>
            <a:srgbClr val="2323DC">
              <a:alpha val="9804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Asynchronous signal (Time Slot driven) to check before </a:t>
            </a:r>
            <a:r>
              <a:rPr lang="en-US" sz="1600" dirty="0" err="1">
                <a:solidFill>
                  <a:srgbClr val="000000"/>
                </a:solidFill>
              </a:rPr>
              <a:t>tx</a:t>
            </a:r>
            <a:endParaRPr lang="en-US" sz="1600" dirty="0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(during </a:t>
            </a:r>
            <a:r>
              <a:rPr lang="en-US" sz="1600" dirty="0" err="1">
                <a:solidFill>
                  <a:srgbClr val="000000"/>
                </a:solidFill>
              </a:rPr>
              <a:t>backoff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>
            <a:off x="4454611" y="4119845"/>
            <a:ext cx="593799" cy="188648"/>
          </a:xfrm>
          <a:prstGeom prst="lef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pkt push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1289058" y="5629031"/>
            <a:ext cx="2177263" cy="943241"/>
          </a:xfrm>
          <a:prstGeom prst="wedgeRoundRectCallout">
            <a:avLst>
              <a:gd name="adj1" fmla="val 110523"/>
              <a:gd name="adj2" fmla="val -169449"/>
              <a:gd name="adj3" fmla="val 16667"/>
            </a:avLst>
          </a:prstGeom>
          <a:solidFill>
            <a:srgbClr val="2323DC">
              <a:alpha val="9804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Once-per-ML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performed operations</a:t>
            </a:r>
          </a:p>
        </p:txBody>
      </p:sp>
      <p:sp>
        <p:nvSpPr>
          <p:cNvPr id="41" name="AutoShape 38"/>
          <p:cNvSpPr>
            <a:spLocks noChangeArrowheads="1"/>
          </p:cNvSpPr>
          <p:nvPr/>
        </p:nvSpPr>
        <p:spPr bwMode="auto">
          <a:xfrm flipH="1">
            <a:off x="6038075" y="2799308"/>
            <a:ext cx="1583464" cy="188648"/>
          </a:xfrm>
          <a:prstGeom prst="leftArrow">
            <a:avLst>
              <a:gd name="adj1" fmla="val 53778"/>
              <a:gd name="adj2" fmla="val 1115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</a:rPr>
              <a:t>PHY config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4454611" y="4497142"/>
            <a:ext cx="593799" cy="131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" name="AutoShape 40"/>
          <p:cNvSpPr>
            <a:spLocks noChangeArrowheads="1"/>
          </p:cNvSpPr>
          <p:nvPr/>
        </p:nvSpPr>
        <p:spPr bwMode="auto">
          <a:xfrm>
            <a:off x="3662879" y="2610660"/>
            <a:ext cx="791732" cy="2175662"/>
          </a:xfrm>
          <a:prstGeom prst="roundRect">
            <a:avLst>
              <a:gd name="adj" fmla="val 171"/>
            </a:avLst>
          </a:prstGeom>
          <a:solidFill>
            <a:srgbClr val="00B0F0">
              <a:alpha val="9804"/>
            </a:srgbClr>
          </a:solid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spin-locked</a:t>
            </a:r>
            <a:endParaRPr lang="en-US" sz="1200" dirty="0">
              <a:solidFill>
                <a:srgbClr val="000000"/>
              </a:solidFill>
            </a:endParaRP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shared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buffers</a:t>
            </a:r>
          </a:p>
        </p:txBody>
      </p:sp>
      <p:sp>
        <p:nvSpPr>
          <p:cNvPr id="47" name="Freccia ad arco 46"/>
          <p:cNvSpPr/>
          <p:nvPr/>
        </p:nvSpPr>
        <p:spPr>
          <a:xfrm>
            <a:off x="5286380" y="2214554"/>
            <a:ext cx="500066" cy="2786082"/>
          </a:xfrm>
          <a:prstGeom prst="circularArrow">
            <a:avLst>
              <a:gd name="adj1" fmla="val 12500"/>
              <a:gd name="adj2" fmla="val 2070174"/>
              <a:gd name="adj3" fmla="val 20457681"/>
              <a:gd name="adj4" fmla="val 2663471"/>
              <a:gd name="adj5" fmla="val 1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28590" y="1935378"/>
            <a:ext cx="5841427" cy="40902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928662" y="2988944"/>
            <a:ext cx="7167378" cy="1959187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618446" y="1912961"/>
            <a:ext cx="5731294" cy="860787"/>
          </a:xfrm>
          <a:prstGeom prst="roundRect">
            <a:avLst>
              <a:gd name="adj" fmla="val 171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 anchorCtr="1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Link User (Cognitive Resource Engines)</a:t>
            </a:r>
            <a:r>
              <a:rPr lang="x-none" sz="2600" dirty="0">
                <a:solidFill>
                  <a:srgbClr val="000000"/>
                </a:solidFill>
              </a:rPr>
              <a:t>‏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00100" y="357166"/>
            <a:ext cx="5854718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Unified Link Layer API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framework within </a:t>
            </a:r>
            <a:r>
              <a:rPr lang="en-US" sz="3200" dirty="0" smtClean="0">
                <a:solidFill>
                  <a:srgbClr val="000000"/>
                </a:solidFill>
              </a:rPr>
              <a:t>ARAGORN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idx="11"/>
          </p:nvPr>
        </p:nvSpPr>
        <p:spPr>
          <a:xfrm>
            <a:off x="785786" y="6356350"/>
            <a:ext cx="785818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* 7th FP European Project - “Adaptive Reconfigurable Access and Generic interfaces for. Optimization in Radio Networks”.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714348" y="1064930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CRABSS </a:t>
            </a:r>
            <a:r>
              <a:rPr lang="it-IT" sz="4000" dirty="0" err="1" smtClean="0"/>
              <a:t>solution</a:t>
            </a:r>
            <a:endParaRPr lang="it-IT" sz="40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4714876" y="2707210"/>
            <a:ext cx="3097484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ULLA </a:t>
            </a:r>
            <a:r>
              <a:rPr lang="it-IT" dirty="0" err="1" smtClean="0"/>
              <a:t>abstraction</a:t>
            </a:r>
            <a:r>
              <a:rPr lang="it-IT" dirty="0" smtClean="0"/>
              <a:t> </a:t>
            </a:r>
            <a:r>
              <a:rPr lang="it-IT" dirty="0" err="1" smtClean="0"/>
              <a:t>layer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1619672" y="3281564"/>
            <a:ext cx="6167608" cy="1800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CalRadio</a:t>
            </a:r>
            <a:r>
              <a:rPr lang="it-IT" dirty="0" smtClean="0">
                <a:solidFill>
                  <a:schemeClr val="tx1"/>
                </a:solidFill>
              </a:rPr>
              <a:t> 1 SDR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714876" y="1772816"/>
            <a:ext cx="3097484" cy="6446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Cognitive </a:t>
            </a:r>
            <a:r>
              <a:rPr lang="it-IT" dirty="0" err="1" smtClean="0"/>
              <a:t>Resource</a:t>
            </a:r>
            <a:r>
              <a:rPr lang="it-IT" dirty="0" smtClean="0"/>
              <a:t> </a:t>
            </a:r>
            <a:r>
              <a:rPr lang="it-IT" dirty="0" err="1" smtClean="0"/>
              <a:t>Engine</a:t>
            </a:r>
            <a:endParaRPr lang="it-IT" dirty="0" smtClean="0"/>
          </a:p>
          <a:p>
            <a:pPr algn="ctr"/>
            <a:r>
              <a:rPr lang="it-IT" dirty="0" smtClean="0"/>
              <a:t>(L3 and 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  <a:r>
              <a:rPr lang="it-IT" dirty="0" err="1" smtClean="0"/>
              <a:t>entity</a:t>
            </a:r>
            <a:r>
              <a:rPr lang="it-IT" dirty="0" smtClean="0"/>
              <a:t>)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6156176" y="3137548"/>
            <a:ext cx="360040" cy="432048"/>
            <a:chOff x="6444208" y="3717032"/>
            <a:chExt cx="864096" cy="864096"/>
          </a:xfrm>
        </p:grpSpPr>
        <p:sp>
          <p:nvSpPr>
            <p:cNvPr id="9" name="Freccia a destra 8"/>
            <p:cNvSpPr/>
            <p:nvPr/>
          </p:nvSpPr>
          <p:spPr>
            <a:xfrm rot="5400000">
              <a:off x="6660232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a destra 10"/>
            <p:cNvSpPr/>
            <p:nvPr/>
          </p:nvSpPr>
          <p:spPr>
            <a:xfrm rot="16200000">
              <a:off x="6228184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156176" y="2417468"/>
            <a:ext cx="288032" cy="288032"/>
            <a:chOff x="6444208" y="3717032"/>
            <a:chExt cx="864096" cy="864096"/>
          </a:xfrm>
        </p:grpSpPr>
        <p:sp>
          <p:nvSpPr>
            <p:cNvPr id="14" name="Freccia a destra 13"/>
            <p:cNvSpPr/>
            <p:nvPr/>
          </p:nvSpPr>
          <p:spPr>
            <a:xfrm rot="5400000">
              <a:off x="6660232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ccia a destra 14"/>
            <p:cNvSpPr/>
            <p:nvPr/>
          </p:nvSpPr>
          <p:spPr>
            <a:xfrm rot="16200000">
              <a:off x="6228184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ttangolo arrotondato 15"/>
          <p:cNvSpPr/>
          <p:nvPr/>
        </p:nvSpPr>
        <p:spPr>
          <a:xfrm>
            <a:off x="1619672" y="2705500"/>
            <a:ext cx="3000396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chemeClr val="tx1"/>
                </a:solidFill>
              </a:rPr>
              <a:t>Std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WiFi</a:t>
            </a:r>
            <a:r>
              <a:rPr lang="it-IT" sz="1400" dirty="0" smtClean="0">
                <a:solidFill>
                  <a:schemeClr val="tx1"/>
                </a:solidFill>
              </a:rPr>
              <a:t> 802.11 interface (</a:t>
            </a:r>
            <a:r>
              <a:rPr lang="it-IT" sz="1400" dirty="0" err="1" smtClean="0">
                <a:solidFill>
                  <a:schemeClr val="tx1"/>
                </a:solidFill>
              </a:rPr>
              <a:t>iwtools</a:t>
            </a:r>
            <a:r>
              <a:rPr lang="it-IT" sz="1400" dirty="0" smtClean="0">
                <a:solidFill>
                  <a:schemeClr val="tx1"/>
                </a:solidFill>
              </a:rPr>
              <a:t>)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2123728" y="4217668"/>
            <a:ext cx="3456384" cy="7920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802.11 MAC &amp; PHY</a:t>
            </a:r>
            <a:br>
              <a:rPr lang="it-IT" sz="1200" dirty="0" smtClean="0"/>
            </a:br>
            <a:r>
              <a:rPr lang="it-IT" sz="1200" dirty="0" smtClean="0"/>
              <a:t>(</a:t>
            </a:r>
            <a:r>
              <a:rPr lang="it-IT" sz="1200" dirty="0" err="1" smtClean="0"/>
              <a:t>Horizontal</a:t>
            </a:r>
            <a:r>
              <a:rPr lang="it-IT" sz="1200" dirty="0" smtClean="0"/>
              <a:t> OP mode)</a:t>
            </a:r>
            <a:endParaRPr lang="it-IT" sz="1200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2123728" y="3641604"/>
            <a:ext cx="1728192" cy="3600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Standard set </a:t>
            </a:r>
            <a:r>
              <a:rPr lang="it-IT" sz="1200" dirty="0" err="1" smtClean="0"/>
              <a:t>of</a:t>
            </a:r>
            <a:r>
              <a:rPr lang="it-IT" sz="1200" dirty="0" smtClean="0"/>
              <a:t> </a:t>
            </a:r>
            <a:r>
              <a:rPr lang="it-IT" sz="1200" dirty="0" err="1" smtClean="0"/>
              <a:t>communication</a:t>
            </a:r>
            <a:r>
              <a:rPr lang="it-IT" sz="1200" dirty="0" smtClean="0"/>
              <a:t> </a:t>
            </a:r>
            <a:r>
              <a:rPr lang="it-IT" sz="1200" dirty="0" err="1" smtClean="0"/>
              <a:t>APIs</a:t>
            </a:r>
            <a:endParaRPr lang="it-IT" sz="120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3923928" y="3641604"/>
            <a:ext cx="3384376" cy="36004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ULLA Link </a:t>
            </a:r>
            <a:r>
              <a:rPr lang="it-IT" sz="1200" dirty="0" err="1" smtClean="0"/>
              <a:t>Layer</a:t>
            </a:r>
            <a:r>
              <a:rPr lang="it-IT" sz="1200" dirty="0" smtClean="0"/>
              <a:t> </a:t>
            </a:r>
            <a:r>
              <a:rPr lang="it-IT" sz="1200" dirty="0" err="1" smtClean="0"/>
              <a:t>Adapter</a:t>
            </a:r>
            <a:endParaRPr lang="it-IT" sz="1200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5724128" y="4217668"/>
            <a:ext cx="1584176" cy="79208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Scanning interface</a:t>
            </a:r>
          </a:p>
          <a:p>
            <a:pPr algn="ctr"/>
            <a:r>
              <a:rPr lang="it-IT" sz="1200" dirty="0" smtClean="0"/>
              <a:t>(Vertical OP mode)</a:t>
            </a:r>
            <a:endParaRPr lang="it-IT" sz="1200" dirty="0"/>
          </a:p>
        </p:txBody>
      </p:sp>
      <p:grpSp>
        <p:nvGrpSpPr>
          <p:cNvPr id="21" name="Gruppo 20"/>
          <p:cNvGrpSpPr/>
          <p:nvPr/>
        </p:nvGrpSpPr>
        <p:grpSpPr>
          <a:xfrm>
            <a:off x="4572000" y="4001644"/>
            <a:ext cx="288032" cy="216024"/>
            <a:chOff x="6444208" y="3717032"/>
            <a:chExt cx="864096" cy="864096"/>
          </a:xfrm>
        </p:grpSpPr>
        <p:sp>
          <p:nvSpPr>
            <p:cNvPr id="22" name="Freccia a destra 21"/>
            <p:cNvSpPr/>
            <p:nvPr/>
          </p:nvSpPr>
          <p:spPr>
            <a:xfrm rot="5400000">
              <a:off x="6660232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Freccia a destra 22"/>
            <p:cNvSpPr/>
            <p:nvPr/>
          </p:nvSpPr>
          <p:spPr>
            <a:xfrm rot="16200000">
              <a:off x="6228184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6444208" y="4001644"/>
            <a:ext cx="288032" cy="216024"/>
            <a:chOff x="6444208" y="3717032"/>
            <a:chExt cx="864096" cy="864096"/>
          </a:xfrm>
        </p:grpSpPr>
        <p:sp>
          <p:nvSpPr>
            <p:cNvPr id="25" name="Freccia a destra 24"/>
            <p:cNvSpPr/>
            <p:nvPr/>
          </p:nvSpPr>
          <p:spPr>
            <a:xfrm rot="5400000">
              <a:off x="6660232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reccia a destra 25"/>
            <p:cNvSpPr/>
            <p:nvPr/>
          </p:nvSpPr>
          <p:spPr>
            <a:xfrm rot="16200000">
              <a:off x="6228184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2915816" y="4001644"/>
            <a:ext cx="288032" cy="216024"/>
            <a:chOff x="6444208" y="3717032"/>
            <a:chExt cx="864096" cy="864096"/>
          </a:xfrm>
        </p:grpSpPr>
        <p:sp>
          <p:nvSpPr>
            <p:cNvPr id="28" name="Freccia a destra 27"/>
            <p:cNvSpPr/>
            <p:nvPr/>
          </p:nvSpPr>
          <p:spPr>
            <a:xfrm rot="5400000">
              <a:off x="6660232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Freccia a destra 28"/>
            <p:cNvSpPr/>
            <p:nvPr/>
          </p:nvSpPr>
          <p:spPr>
            <a:xfrm rot="16200000">
              <a:off x="6228184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915816" y="3137548"/>
            <a:ext cx="360040" cy="432048"/>
            <a:chOff x="6444208" y="3717032"/>
            <a:chExt cx="864096" cy="864096"/>
          </a:xfrm>
        </p:grpSpPr>
        <p:sp>
          <p:nvSpPr>
            <p:cNvPr id="31" name="Freccia a destra 30"/>
            <p:cNvSpPr/>
            <p:nvPr/>
          </p:nvSpPr>
          <p:spPr>
            <a:xfrm rot="5400000">
              <a:off x="6660232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Freccia a destra 31"/>
            <p:cNvSpPr/>
            <p:nvPr/>
          </p:nvSpPr>
          <p:spPr>
            <a:xfrm rot="16200000">
              <a:off x="6228184" y="3933056"/>
              <a:ext cx="864096" cy="43204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Rettangolo 33"/>
          <p:cNvSpPr/>
          <p:nvPr/>
        </p:nvSpPr>
        <p:spPr>
          <a:xfrm>
            <a:off x="1115616" y="571467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lvl="1" indent="-215900">
              <a:spcAft>
                <a:spcPct val="0"/>
              </a:spcAft>
              <a:buSzPct val="45000"/>
              <a:buFont typeface="Wingdings" pitchFamily="-110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/>
              <a:t>Enhancement CR with sensing capabilities while preserving the 802.11 standard functionality</a:t>
            </a:r>
          </a:p>
          <a:p>
            <a:pPr marL="430213" lvl="1" indent="-215900">
              <a:spcAft>
                <a:spcPct val="0"/>
              </a:spcAft>
              <a:buSzPct val="45000"/>
              <a:buFont typeface="Wingdings" pitchFamily="-110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/>
              <a:t>Integration of the CR with the ULLA framework</a:t>
            </a:r>
          </a:p>
          <a:p>
            <a:pPr marL="430213" lvl="1" indent="-215900">
              <a:spcAft>
                <a:spcPct val="0"/>
              </a:spcAft>
              <a:buSzPct val="45000"/>
              <a:buFont typeface="Wingdings" pitchFamily="-110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/>
              <a:t>Extension of the ULLA framework to support CR spectrum sensing features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827584" y="5138028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Tasks</a:t>
            </a:r>
            <a:r>
              <a:rPr lang="it-IT" sz="2800" dirty="0" smtClean="0"/>
              <a:t>: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714348" y="1064930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CRABSS solution</a:t>
            </a:r>
            <a:endParaRPr lang="it-IT" sz="4000" dirty="0"/>
          </a:p>
        </p:txBody>
      </p:sp>
      <p:pic>
        <p:nvPicPr>
          <p:cNvPr id="1026" name="Picture 2" descr="C:\Users\Riccardo\Documents\My Dropbox\Aragorn\CRABSS\Slides\CRABSS_ar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6832"/>
            <a:ext cx="7432604" cy="451941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483768" y="2564904"/>
            <a:ext cx="106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Cognitive</a:t>
            </a:r>
            <a:br>
              <a:rPr lang="it-IT" dirty="0" smtClean="0"/>
            </a:br>
            <a:r>
              <a:rPr lang="it-IT" dirty="0" smtClean="0"/>
              <a:t>Engine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79912" y="2627620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Storage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43808" y="4365104"/>
            <a:ext cx="115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ULLA Core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979712" y="530120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Link Layer Adapter (LLA)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405319" y="2708920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ULLA/CAL</a:t>
            </a:r>
          </a:p>
          <a:p>
            <a:pPr algn="ctr"/>
            <a:r>
              <a:rPr lang="it-IT" dirty="0" smtClean="0"/>
              <a:t>WRAPPER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61765" y="2636912"/>
            <a:ext cx="11219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Cyclic Buffer </a:t>
            </a:r>
          </a:p>
          <a:p>
            <a:pPr algn="ctr"/>
            <a:r>
              <a:rPr lang="it-IT" sz="1400" dirty="0" smtClean="0"/>
              <a:t>Storage</a:t>
            </a:r>
          </a:p>
          <a:p>
            <a:pPr algn="ctr"/>
            <a:r>
              <a:rPr lang="it-IT" sz="1400" dirty="0" smtClean="0"/>
              <a:t>module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241104" y="3861048"/>
            <a:ext cx="8242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CalRadio</a:t>
            </a:r>
          </a:p>
          <a:p>
            <a:pPr algn="ctr"/>
            <a:r>
              <a:rPr lang="it-IT" sz="1400" dirty="0" smtClean="0"/>
              <a:t>Network</a:t>
            </a:r>
          </a:p>
          <a:p>
            <a:pPr algn="ctr"/>
            <a:r>
              <a:rPr lang="it-IT" sz="1400" dirty="0" smtClean="0"/>
              <a:t>Device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8235" y="5229200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DSP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433210" y="5877272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RF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515927" y="3645024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USER</a:t>
            </a:r>
          </a:p>
          <a:p>
            <a:pPr algn="ctr"/>
            <a:r>
              <a:rPr lang="it-IT" dirty="0" smtClean="0"/>
              <a:t>KERNEL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3" name="Gruppo 52"/>
          <p:cNvGrpSpPr/>
          <p:nvPr/>
        </p:nvGrpSpPr>
        <p:grpSpPr>
          <a:xfrm>
            <a:off x="5436096" y="1893044"/>
            <a:ext cx="3384376" cy="1105102"/>
            <a:chOff x="539750" y="2360613"/>
            <a:chExt cx="8993188" cy="2697162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539750" y="4943475"/>
              <a:ext cx="89931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803400" y="4889500"/>
              <a:ext cx="1588" cy="166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021013" y="4891088"/>
              <a:ext cx="1587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390775" y="4891088"/>
              <a:ext cx="1588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651250" y="4891088"/>
              <a:ext cx="1588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076450" y="4891088"/>
              <a:ext cx="1588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706688" y="4891088"/>
              <a:ext cx="1587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336925" y="4891088"/>
              <a:ext cx="1588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965575" y="4891088"/>
              <a:ext cx="1588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1287463" y="3995738"/>
              <a:ext cx="1562100" cy="334962"/>
            </a:xfrm>
            <a:custGeom>
              <a:avLst/>
              <a:gdLst>
                <a:gd name="T0" fmla="*/ 0 w 4341"/>
                <a:gd name="T1" fmla="*/ 931 h 932"/>
                <a:gd name="T2" fmla="*/ 281 w 4341"/>
                <a:gd name="T3" fmla="*/ 620 h 932"/>
                <a:gd name="T4" fmla="*/ 701 w 4341"/>
                <a:gd name="T5" fmla="*/ 621 h 932"/>
                <a:gd name="T6" fmla="*/ 980 w 4341"/>
                <a:gd name="T7" fmla="*/ 0 h 932"/>
                <a:gd name="T8" fmla="*/ 3360 w 4341"/>
                <a:gd name="T9" fmla="*/ 1 h 932"/>
                <a:gd name="T10" fmla="*/ 3640 w 4341"/>
                <a:gd name="T11" fmla="*/ 621 h 932"/>
                <a:gd name="T12" fmla="*/ 4061 w 4341"/>
                <a:gd name="T13" fmla="*/ 620 h 932"/>
                <a:gd name="T14" fmla="*/ 4340 w 4341"/>
                <a:gd name="T15" fmla="*/ 930 h 9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41"/>
                <a:gd name="T25" fmla="*/ 0 h 932"/>
                <a:gd name="T26" fmla="*/ 4341 w 4341"/>
                <a:gd name="T27" fmla="*/ 932 h 9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41" h="932">
                  <a:moveTo>
                    <a:pt x="0" y="931"/>
                  </a:moveTo>
                  <a:lnTo>
                    <a:pt x="281" y="620"/>
                  </a:lnTo>
                  <a:lnTo>
                    <a:pt x="701" y="621"/>
                  </a:lnTo>
                  <a:lnTo>
                    <a:pt x="980" y="0"/>
                  </a:lnTo>
                  <a:lnTo>
                    <a:pt x="3360" y="1"/>
                  </a:lnTo>
                  <a:lnTo>
                    <a:pt x="3640" y="621"/>
                  </a:lnTo>
                  <a:lnTo>
                    <a:pt x="4061" y="620"/>
                  </a:lnTo>
                  <a:lnTo>
                    <a:pt x="4340" y="93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586288" y="4891088"/>
              <a:ext cx="1587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271963" y="4891088"/>
              <a:ext cx="1587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900613" y="4891088"/>
              <a:ext cx="1587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5211763" y="4891088"/>
              <a:ext cx="1587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5505450" y="4891088"/>
              <a:ext cx="1588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5800725" y="4891088"/>
              <a:ext cx="1588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Freeform 26"/>
            <p:cNvSpPr>
              <a:spLocks noChangeArrowheads="1"/>
            </p:cNvSpPr>
            <p:nvPr/>
          </p:nvSpPr>
          <p:spPr bwMode="auto">
            <a:xfrm>
              <a:off x="2862263" y="3995738"/>
              <a:ext cx="1562100" cy="334962"/>
            </a:xfrm>
            <a:custGeom>
              <a:avLst/>
              <a:gdLst>
                <a:gd name="T0" fmla="*/ 0 w 4341"/>
                <a:gd name="T1" fmla="*/ 931 h 932"/>
                <a:gd name="T2" fmla="*/ 280 w 4341"/>
                <a:gd name="T3" fmla="*/ 620 h 932"/>
                <a:gd name="T4" fmla="*/ 700 w 4341"/>
                <a:gd name="T5" fmla="*/ 621 h 932"/>
                <a:gd name="T6" fmla="*/ 980 w 4341"/>
                <a:gd name="T7" fmla="*/ 0 h 932"/>
                <a:gd name="T8" fmla="*/ 3360 w 4341"/>
                <a:gd name="T9" fmla="*/ 1 h 932"/>
                <a:gd name="T10" fmla="*/ 3639 w 4341"/>
                <a:gd name="T11" fmla="*/ 620 h 932"/>
                <a:gd name="T12" fmla="*/ 4060 w 4341"/>
                <a:gd name="T13" fmla="*/ 620 h 932"/>
                <a:gd name="T14" fmla="*/ 4340 w 4341"/>
                <a:gd name="T15" fmla="*/ 931 h 9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41"/>
                <a:gd name="T25" fmla="*/ 0 h 932"/>
                <a:gd name="T26" fmla="*/ 4341 w 4341"/>
                <a:gd name="T27" fmla="*/ 932 h 9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41" h="932">
                  <a:moveTo>
                    <a:pt x="0" y="931"/>
                  </a:moveTo>
                  <a:lnTo>
                    <a:pt x="280" y="620"/>
                  </a:lnTo>
                  <a:lnTo>
                    <a:pt x="700" y="621"/>
                  </a:lnTo>
                  <a:lnTo>
                    <a:pt x="980" y="0"/>
                  </a:lnTo>
                  <a:lnTo>
                    <a:pt x="3360" y="1"/>
                  </a:lnTo>
                  <a:lnTo>
                    <a:pt x="3639" y="620"/>
                  </a:lnTo>
                  <a:lnTo>
                    <a:pt x="4060" y="620"/>
                  </a:lnTo>
                  <a:lnTo>
                    <a:pt x="4340" y="93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7"/>
            <p:cNvSpPr>
              <a:spLocks noChangeArrowheads="1"/>
            </p:cNvSpPr>
            <p:nvPr/>
          </p:nvSpPr>
          <p:spPr bwMode="auto">
            <a:xfrm>
              <a:off x="4413250" y="3997325"/>
              <a:ext cx="1562100" cy="334963"/>
            </a:xfrm>
            <a:custGeom>
              <a:avLst/>
              <a:gdLst>
                <a:gd name="T0" fmla="*/ 0 w 4340"/>
                <a:gd name="T1" fmla="*/ 931 h 932"/>
                <a:gd name="T2" fmla="*/ 280 w 4340"/>
                <a:gd name="T3" fmla="*/ 620 h 932"/>
                <a:gd name="T4" fmla="*/ 699 w 4340"/>
                <a:gd name="T5" fmla="*/ 620 h 932"/>
                <a:gd name="T6" fmla="*/ 980 w 4340"/>
                <a:gd name="T7" fmla="*/ 0 h 932"/>
                <a:gd name="T8" fmla="*/ 3359 w 4340"/>
                <a:gd name="T9" fmla="*/ 1 h 932"/>
                <a:gd name="T10" fmla="*/ 3639 w 4340"/>
                <a:gd name="T11" fmla="*/ 621 h 932"/>
                <a:gd name="T12" fmla="*/ 4060 w 4340"/>
                <a:gd name="T13" fmla="*/ 620 h 932"/>
                <a:gd name="T14" fmla="*/ 4339 w 4340"/>
                <a:gd name="T15" fmla="*/ 930 h 9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40"/>
                <a:gd name="T25" fmla="*/ 0 h 932"/>
                <a:gd name="T26" fmla="*/ 4340 w 4340"/>
                <a:gd name="T27" fmla="*/ 932 h 9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40" h="932">
                  <a:moveTo>
                    <a:pt x="0" y="931"/>
                  </a:moveTo>
                  <a:lnTo>
                    <a:pt x="280" y="620"/>
                  </a:lnTo>
                  <a:lnTo>
                    <a:pt x="699" y="620"/>
                  </a:lnTo>
                  <a:lnTo>
                    <a:pt x="980" y="0"/>
                  </a:lnTo>
                  <a:lnTo>
                    <a:pt x="3359" y="1"/>
                  </a:lnTo>
                  <a:lnTo>
                    <a:pt x="3639" y="621"/>
                  </a:lnTo>
                  <a:lnTo>
                    <a:pt x="4060" y="620"/>
                  </a:lnTo>
                  <a:lnTo>
                    <a:pt x="4339" y="93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8"/>
            <p:cNvSpPr>
              <a:spLocks noChangeArrowheads="1"/>
            </p:cNvSpPr>
            <p:nvPr/>
          </p:nvSpPr>
          <p:spPr bwMode="auto">
            <a:xfrm>
              <a:off x="1019175" y="3348038"/>
              <a:ext cx="2630488" cy="457200"/>
            </a:xfrm>
            <a:custGeom>
              <a:avLst/>
              <a:gdLst>
                <a:gd name="T0" fmla="*/ 0 w 7309"/>
                <a:gd name="T1" fmla="*/ 1270 h 1271"/>
                <a:gd name="T2" fmla="*/ 487 w 7309"/>
                <a:gd name="T3" fmla="*/ 636 h 1271"/>
                <a:gd name="T4" fmla="*/ 975 w 7309"/>
                <a:gd name="T5" fmla="*/ 635 h 1271"/>
                <a:gd name="T6" fmla="*/ 1462 w 7309"/>
                <a:gd name="T7" fmla="*/ 1 h 1271"/>
                <a:gd name="T8" fmla="*/ 5847 w 7309"/>
                <a:gd name="T9" fmla="*/ 0 h 1271"/>
                <a:gd name="T10" fmla="*/ 6335 w 7309"/>
                <a:gd name="T11" fmla="*/ 636 h 1271"/>
                <a:gd name="T12" fmla="*/ 6821 w 7309"/>
                <a:gd name="T13" fmla="*/ 635 h 1271"/>
                <a:gd name="T14" fmla="*/ 7308 w 7309"/>
                <a:gd name="T15" fmla="*/ 1270 h 12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9"/>
                <a:gd name="T25" fmla="*/ 0 h 1271"/>
                <a:gd name="T26" fmla="*/ 7309 w 7309"/>
                <a:gd name="T27" fmla="*/ 1271 h 12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9" h="1271">
                  <a:moveTo>
                    <a:pt x="0" y="1270"/>
                  </a:moveTo>
                  <a:lnTo>
                    <a:pt x="487" y="636"/>
                  </a:lnTo>
                  <a:lnTo>
                    <a:pt x="975" y="635"/>
                  </a:lnTo>
                  <a:lnTo>
                    <a:pt x="1462" y="1"/>
                  </a:lnTo>
                  <a:lnTo>
                    <a:pt x="5847" y="0"/>
                  </a:lnTo>
                  <a:lnTo>
                    <a:pt x="6335" y="636"/>
                  </a:lnTo>
                  <a:lnTo>
                    <a:pt x="6821" y="635"/>
                  </a:lnTo>
                  <a:lnTo>
                    <a:pt x="7308" y="1270"/>
                  </a:lnTo>
                </a:path>
              </a:pathLst>
            </a:custGeom>
            <a:noFill/>
            <a:ln w="9525">
              <a:solidFill>
                <a:srgbClr val="94479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9"/>
            <p:cNvSpPr>
              <a:spLocks noChangeArrowheads="1"/>
            </p:cNvSpPr>
            <p:nvPr/>
          </p:nvSpPr>
          <p:spPr bwMode="auto">
            <a:xfrm>
              <a:off x="3649663" y="3348038"/>
              <a:ext cx="2630487" cy="457200"/>
            </a:xfrm>
            <a:custGeom>
              <a:avLst/>
              <a:gdLst>
                <a:gd name="T0" fmla="*/ 0 w 7309"/>
                <a:gd name="T1" fmla="*/ 1270 h 1271"/>
                <a:gd name="T2" fmla="*/ 487 w 7309"/>
                <a:gd name="T3" fmla="*/ 636 h 1271"/>
                <a:gd name="T4" fmla="*/ 974 w 7309"/>
                <a:gd name="T5" fmla="*/ 634 h 1271"/>
                <a:gd name="T6" fmla="*/ 1461 w 7309"/>
                <a:gd name="T7" fmla="*/ 0 h 1271"/>
                <a:gd name="T8" fmla="*/ 5847 w 7309"/>
                <a:gd name="T9" fmla="*/ 0 h 1271"/>
                <a:gd name="T10" fmla="*/ 6334 w 7309"/>
                <a:gd name="T11" fmla="*/ 635 h 1271"/>
                <a:gd name="T12" fmla="*/ 6821 w 7309"/>
                <a:gd name="T13" fmla="*/ 635 h 1271"/>
                <a:gd name="T14" fmla="*/ 7308 w 7309"/>
                <a:gd name="T15" fmla="*/ 1270 h 12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9"/>
                <a:gd name="T25" fmla="*/ 0 h 1271"/>
                <a:gd name="T26" fmla="*/ 7309 w 7309"/>
                <a:gd name="T27" fmla="*/ 1271 h 12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9" h="1271">
                  <a:moveTo>
                    <a:pt x="0" y="1270"/>
                  </a:moveTo>
                  <a:lnTo>
                    <a:pt x="487" y="636"/>
                  </a:lnTo>
                  <a:lnTo>
                    <a:pt x="974" y="634"/>
                  </a:lnTo>
                  <a:lnTo>
                    <a:pt x="1461" y="0"/>
                  </a:lnTo>
                  <a:lnTo>
                    <a:pt x="5847" y="0"/>
                  </a:lnTo>
                  <a:lnTo>
                    <a:pt x="6334" y="635"/>
                  </a:lnTo>
                  <a:lnTo>
                    <a:pt x="6821" y="635"/>
                  </a:lnTo>
                  <a:lnTo>
                    <a:pt x="7308" y="1270"/>
                  </a:lnTo>
                </a:path>
              </a:pathLst>
            </a:custGeom>
            <a:noFill/>
            <a:ln w="9525">
              <a:solidFill>
                <a:srgbClr val="94479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30"/>
            <p:cNvSpPr>
              <a:spLocks noChangeArrowheads="1"/>
            </p:cNvSpPr>
            <p:nvPr/>
          </p:nvSpPr>
          <p:spPr bwMode="auto">
            <a:xfrm>
              <a:off x="914400" y="2770188"/>
              <a:ext cx="6361113" cy="457200"/>
            </a:xfrm>
            <a:custGeom>
              <a:avLst/>
              <a:gdLst>
                <a:gd name="T0" fmla="*/ 0 w 17671"/>
                <a:gd name="T1" fmla="*/ 1271 h 1272"/>
                <a:gd name="T2" fmla="*/ 536 w 17671"/>
                <a:gd name="T3" fmla="*/ 847 h 1272"/>
                <a:gd name="T4" fmla="*/ 1071 w 17671"/>
                <a:gd name="T5" fmla="*/ 847 h 1272"/>
                <a:gd name="T6" fmla="*/ 1606 w 17671"/>
                <a:gd name="T7" fmla="*/ 0 h 1272"/>
                <a:gd name="T8" fmla="*/ 16063 w 17671"/>
                <a:gd name="T9" fmla="*/ 0 h 1272"/>
                <a:gd name="T10" fmla="*/ 16598 w 17671"/>
                <a:gd name="T11" fmla="*/ 847 h 1272"/>
                <a:gd name="T12" fmla="*/ 17135 w 17671"/>
                <a:gd name="T13" fmla="*/ 847 h 1272"/>
                <a:gd name="T14" fmla="*/ 17670 w 17671"/>
                <a:gd name="T15" fmla="*/ 1271 h 12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671"/>
                <a:gd name="T25" fmla="*/ 0 h 1272"/>
                <a:gd name="T26" fmla="*/ 17671 w 17671"/>
                <a:gd name="T27" fmla="*/ 1272 h 12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671" h="1272">
                  <a:moveTo>
                    <a:pt x="0" y="1271"/>
                  </a:moveTo>
                  <a:lnTo>
                    <a:pt x="536" y="847"/>
                  </a:lnTo>
                  <a:lnTo>
                    <a:pt x="1071" y="847"/>
                  </a:lnTo>
                  <a:lnTo>
                    <a:pt x="1606" y="0"/>
                  </a:lnTo>
                  <a:lnTo>
                    <a:pt x="16063" y="0"/>
                  </a:lnTo>
                  <a:lnTo>
                    <a:pt x="16598" y="847"/>
                  </a:lnTo>
                  <a:lnTo>
                    <a:pt x="17135" y="847"/>
                  </a:lnTo>
                  <a:lnTo>
                    <a:pt x="17670" y="1271"/>
                  </a:lnTo>
                </a:path>
              </a:pathLst>
            </a:custGeom>
            <a:noFill/>
            <a:ln w="1836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6119813" y="4891088"/>
              <a:ext cx="1587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6435725" y="4891088"/>
              <a:ext cx="1588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6746875" y="4891088"/>
              <a:ext cx="1588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7040563" y="4891088"/>
              <a:ext cx="1587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7335838" y="4891088"/>
              <a:ext cx="1587" cy="166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30" name="Freeform 39"/>
            <p:cNvSpPr>
              <a:spLocks noChangeArrowheads="1"/>
            </p:cNvSpPr>
            <p:nvPr/>
          </p:nvSpPr>
          <p:spPr bwMode="auto">
            <a:xfrm>
              <a:off x="1851025" y="4608513"/>
              <a:ext cx="287338" cy="336550"/>
            </a:xfrm>
            <a:custGeom>
              <a:avLst/>
              <a:gdLst>
                <a:gd name="T0" fmla="*/ 0 w 797"/>
                <a:gd name="T1" fmla="*/ 930 h 934"/>
                <a:gd name="T2" fmla="*/ 51 w 797"/>
                <a:gd name="T3" fmla="*/ 620 h 934"/>
                <a:gd name="T4" fmla="*/ 128 w 797"/>
                <a:gd name="T5" fmla="*/ 620 h 934"/>
                <a:gd name="T6" fmla="*/ 180 w 797"/>
                <a:gd name="T7" fmla="*/ 1 h 934"/>
                <a:gd name="T8" fmla="*/ 616 w 797"/>
                <a:gd name="T9" fmla="*/ 0 h 934"/>
                <a:gd name="T10" fmla="*/ 667 w 797"/>
                <a:gd name="T11" fmla="*/ 620 h 934"/>
                <a:gd name="T12" fmla="*/ 744 w 797"/>
                <a:gd name="T13" fmla="*/ 620 h 934"/>
                <a:gd name="T14" fmla="*/ 796 w 797"/>
                <a:gd name="T15" fmla="*/ 933 h 9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7"/>
                <a:gd name="T25" fmla="*/ 0 h 934"/>
                <a:gd name="T26" fmla="*/ 797 w 797"/>
                <a:gd name="T27" fmla="*/ 934 h 9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7" h="934">
                  <a:moveTo>
                    <a:pt x="0" y="930"/>
                  </a:moveTo>
                  <a:lnTo>
                    <a:pt x="51" y="620"/>
                  </a:lnTo>
                  <a:lnTo>
                    <a:pt x="128" y="620"/>
                  </a:lnTo>
                  <a:lnTo>
                    <a:pt x="180" y="1"/>
                  </a:lnTo>
                  <a:lnTo>
                    <a:pt x="616" y="0"/>
                  </a:lnTo>
                  <a:lnTo>
                    <a:pt x="667" y="620"/>
                  </a:lnTo>
                  <a:lnTo>
                    <a:pt x="744" y="620"/>
                  </a:lnTo>
                  <a:lnTo>
                    <a:pt x="796" y="933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40"/>
            <p:cNvSpPr>
              <a:spLocks noChangeArrowheads="1"/>
            </p:cNvSpPr>
            <p:nvPr/>
          </p:nvSpPr>
          <p:spPr bwMode="auto">
            <a:xfrm>
              <a:off x="2165350" y="4608513"/>
              <a:ext cx="287338" cy="336550"/>
            </a:xfrm>
            <a:custGeom>
              <a:avLst/>
              <a:gdLst>
                <a:gd name="T0" fmla="*/ 0 w 796"/>
                <a:gd name="T1" fmla="*/ 932 h 933"/>
                <a:gd name="T2" fmla="*/ 51 w 796"/>
                <a:gd name="T3" fmla="*/ 622 h 933"/>
                <a:gd name="T4" fmla="*/ 128 w 796"/>
                <a:gd name="T5" fmla="*/ 622 h 933"/>
                <a:gd name="T6" fmla="*/ 179 w 796"/>
                <a:gd name="T7" fmla="*/ 0 h 933"/>
                <a:gd name="T8" fmla="*/ 616 w 796"/>
                <a:gd name="T9" fmla="*/ 2 h 933"/>
                <a:gd name="T10" fmla="*/ 667 w 796"/>
                <a:gd name="T11" fmla="*/ 622 h 933"/>
                <a:gd name="T12" fmla="*/ 744 w 796"/>
                <a:gd name="T13" fmla="*/ 622 h 933"/>
                <a:gd name="T14" fmla="*/ 795 w 796"/>
                <a:gd name="T15" fmla="*/ 931 h 9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6"/>
                <a:gd name="T25" fmla="*/ 0 h 933"/>
                <a:gd name="T26" fmla="*/ 796 w 796"/>
                <a:gd name="T27" fmla="*/ 933 h 9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6" h="933">
                  <a:moveTo>
                    <a:pt x="0" y="932"/>
                  </a:moveTo>
                  <a:lnTo>
                    <a:pt x="51" y="622"/>
                  </a:lnTo>
                  <a:lnTo>
                    <a:pt x="128" y="622"/>
                  </a:lnTo>
                  <a:lnTo>
                    <a:pt x="179" y="0"/>
                  </a:lnTo>
                  <a:lnTo>
                    <a:pt x="616" y="2"/>
                  </a:lnTo>
                  <a:lnTo>
                    <a:pt x="667" y="622"/>
                  </a:lnTo>
                  <a:lnTo>
                    <a:pt x="744" y="622"/>
                  </a:lnTo>
                  <a:lnTo>
                    <a:pt x="795" y="931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41"/>
            <p:cNvSpPr>
              <a:spLocks noChangeArrowheads="1"/>
            </p:cNvSpPr>
            <p:nvPr/>
          </p:nvSpPr>
          <p:spPr bwMode="auto">
            <a:xfrm>
              <a:off x="2478088" y="4608513"/>
              <a:ext cx="287337" cy="336550"/>
            </a:xfrm>
            <a:custGeom>
              <a:avLst/>
              <a:gdLst>
                <a:gd name="T0" fmla="*/ 0 w 796"/>
                <a:gd name="T1" fmla="*/ 932 h 933"/>
                <a:gd name="T2" fmla="*/ 51 w 796"/>
                <a:gd name="T3" fmla="*/ 622 h 933"/>
                <a:gd name="T4" fmla="*/ 128 w 796"/>
                <a:gd name="T5" fmla="*/ 622 h 933"/>
                <a:gd name="T6" fmla="*/ 179 w 796"/>
                <a:gd name="T7" fmla="*/ 0 h 933"/>
                <a:gd name="T8" fmla="*/ 616 w 796"/>
                <a:gd name="T9" fmla="*/ 2 h 933"/>
                <a:gd name="T10" fmla="*/ 667 w 796"/>
                <a:gd name="T11" fmla="*/ 622 h 933"/>
                <a:gd name="T12" fmla="*/ 744 w 796"/>
                <a:gd name="T13" fmla="*/ 622 h 933"/>
                <a:gd name="T14" fmla="*/ 795 w 796"/>
                <a:gd name="T15" fmla="*/ 931 h 9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6"/>
                <a:gd name="T25" fmla="*/ 0 h 933"/>
                <a:gd name="T26" fmla="*/ 796 w 796"/>
                <a:gd name="T27" fmla="*/ 933 h 9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6" h="933">
                  <a:moveTo>
                    <a:pt x="0" y="932"/>
                  </a:moveTo>
                  <a:lnTo>
                    <a:pt x="51" y="622"/>
                  </a:lnTo>
                  <a:lnTo>
                    <a:pt x="128" y="622"/>
                  </a:lnTo>
                  <a:lnTo>
                    <a:pt x="179" y="0"/>
                  </a:lnTo>
                  <a:lnTo>
                    <a:pt x="616" y="2"/>
                  </a:lnTo>
                  <a:lnTo>
                    <a:pt x="667" y="622"/>
                  </a:lnTo>
                  <a:lnTo>
                    <a:pt x="744" y="622"/>
                  </a:lnTo>
                  <a:lnTo>
                    <a:pt x="795" y="931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42"/>
            <p:cNvSpPr>
              <a:spLocks noChangeArrowheads="1"/>
            </p:cNvSpPr>
            <p:nvPr/>
          </p:nvSpPr>
          <p:spPr bwMode="auto">
            <a:xfrm>
              <a:off x="2790825" y="4608513"/>
              <a:ext cx="287338" cy="336550"/>
            </a:xfrm>
            <a:custGeom>
              <a:avLst/>
              <a:gdLst>
                <a:gd name="T0" fmla="*/ 0 w 797"/>
                <a:gd name="T1" fmla="*/ 933 h 934"/>
                <a:gd name="T2" fmla="*/ 52 w 797"/>
                <a:gd name="T3" fmla="*/ 623 h 934"/>
                <a:gd name="T4" fmla="*/ 129 w 797"/>
                <a:gd name="T5" fmla="*/ 623 h 934"/>
                <a:gd name="T6" fmla="*/ 180 w 797"/>
                <a:gd name="T7" fmla="*/ 2 h 934"/>
                <a:gd name="T8" fmla="*/ 616 w 797"/>
                <a:gd name="T9" fmla="*/ 0 h 934"/>
                <a:gd name="T10" fmla="*/ 667 w 797"/>
                <a:gd name="T11" fmla="*/ 620 h 934"/>
                <a:gd name="T12" fmla="*/ 744 w 797"/>
                <a:gd name="T13" fmla="*/ 620 h 934"/>
                <a:gd name="T14" fmla="*/ 796 w 797"/>
                <a:gd name="T15" fmla="*/ 932 h 9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7"/>
                <a:gd name="T25" fmla="*/ 0 h 934"/>
                <a:gd name="T26" fmla="*/ 797 w 797"/>
                <a:gd name="T27" fmla="*/ 934 h 9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7" h="934">
                  <a:moveTo>
                    <a:pt x="0" y="933"/>
                  </a:moveTo>
                  <a:lnTo>
                    <a:pt x="52" y="623"/>
                  </a:lnTo>
                  <a:lnTo>
                    <a:pt x="129" y="623"/>
                  </a:lnTo>
                  <a:lnTo>
                    <a:pt x="180" y="2"/>
                  </a:lnTo>
                  <a:lnTo>
                    <a:pt x="616" y="0"/>
                  </a:lnTo>
                  <a:lnTo>
                    <a:pt x="667" y="620"/>
                  </a:lnTo>
                  <a:lnTo>
                    <a:pt x="744" y="620"/>
                  </a:lnTo>
                  <a:lnTo>
                    <a:pt x="796" y="932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43"/>
            <p:cNvSpPr>
              <a:spLocks noChangeArrowheads="1"/>
            </p:cNvSpPr>
            <p:nvPr/>
          </p:nvSpPr>
          <p:spPr bwMode="auto">
            <a:xfrm>
              <a:off x="3103563" y="4608513"/>
              <a:ext cx="287337" cy="334962"/>
            </a:xfrm>
            <a:custGeom>
              <a:avLst/>
              <a:gdLst>
                <a:gd name="T0" fmla="*/ 0 w 797"/>
                <a:gd name="T1" fmla="*/ 931 h 932"/>
                <a:gd name="T2" fmla="*/ 52 w 797"/>
                <a:gd name="T3" fmla="*/ 621 h 932"/>
                <a:gd name="T4" fmla="*/ 129 w 797"/>
                <a:gd name="T5" fmla="*/ 621 h 932"/>
                <a:gd name="T6" fmla="*/ 180 w 797"/>
                <a:gd name="T7" fmla="*/ 0 h 932"/>
                <a:gd name="T8" fmla="*/ 616 w 797"/>
                <a:gd name="T9" fmla="*/ 1 h 932"/>
                <a:gd name="T10" fmla="*/ 668 w 797"/>
                <a:gd name="T11" fmla="*/ 621 h 932"/>
                <a:gd name="T12" fmla="*/ 745 w 797"/>
                <a:gd name="T13" fmla="*/ 621 h 932"/>
                <a:gd name="T14" fmla="*/ 796 w 797"/>
                <a:gd name="T15" fmla="*/ 930 h 9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7"/>
                <a:gd name="T25" fmla="*/ 0 h 932"/>
                <a:gd name="T26" fmla="*/ 797 w 797"/>
                <a:gd name="T27" fmla="*/ 932 h 9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7" h="932">
                  <a:moveTo>
                    <a:pt x="0" y="931"/>
                  </a:moveTo>
                  <a:lnTo>
                    <a:pt x="52" y="621"/>
                  </a:lnTo>
                  <a:lnTo>
                    <a:pt x="129" y="621"/>
                  </a:lnTo>
                  <a:lnTo>
                    <a:pt x="180" y="0"/>
                  </a:lnTo>
                  <a:lnTo>
                    <a:pt x="616" y="1"/>
                  </a:lnTo>
                  <a:lnTo>
                    <a:pt x="668" y="621"/>
                  </a:lnTo>
                  <a:lnTo>
                    <a:pt x="745" y="621"/>
                  </a:lnTo>
                  <a:lnTo>
                    <a:pt x="796" y="930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44"/>
            <p:cNvSpPr>
              <a:spLocks noChangeArrowheads="1"/>
            </p:cNvSpPr>
            <p:nvPr/>
          </p:nvSpPr>
          <p:spPr bwMode="auto">
            <a:xfrm>
              <a:off x="3416300" y="4608513"/>
              <a:ext cx="287338" cy="336550"/>
            </a:xfrm>
            <a:custGeom>
              <a:avLst/>
              <a:gdLst>
                <a:gd name="T0" fmla="*/ 0 w 797"/>
                <a:gd name="T1" fmla="*/ 932 h 933"/>
                <a:gd name="T2" fmla="*/ 51 w 797"/>
                <a:gd name="T3" fmla="*/ 622 h 933"/>
                <a:gd name="T4" fmla="*/ 128 w 797"/>
                <a:gd name="T5" fmla="*/ 622 h 933"/>
                <a:gd name="T6" fmla="*/ 180 w 797"/>
                <a:gd name="T7" fmla="*/ 0 h 933"/>
                <a:gd name="T8" fmla="*/ 616 w 797"/>
                <a:gd name="T9" fmla="*/ 2 h 933"/>
                <a:gd name="T10" fmla="*/ 667 w 797"/>
                <a:gd name="T11" fmla="*/ 622 h 933"/>
                <a:gd name="T12" fmla="*/ 744 w 797"/>
                <a:gd name="T13" fmla="*/ 622 h 933"/>
                <a:gd name="T14" fmla="*/ 796 w 797"/>
                <a:gd name="T15" fmla="*/ 931 h 9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7"/>
                <a:gd name="T25" fmla="*/ 0 h 933"/>
                <a:gd name="T26" fmla="*/ 797 w 797"/>
                <a:gd name="T27" fmla="*/ 933 h 9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7" h="933">
                  <a:moveTo>
                    <a:pt x="0" y="932"/>
                  </a:moveTo>
                  <a:lnTo>
                    <a:pt x="51" y="622"/>
                  </a:lnTo>
                  <a:lnTo>
                    <a:pt x="128" y="622"/>
                  </a:lnTo>
                  <a:lnTo>
                    <a:pt x="180" y="0"/>
                  </a:lnTo>
                  <a:lnTo>
                    <a:pt x="616" y="2"/>
                  </a:lnTo>
                  <a:lnTo>
                    <a:pt x="667" y="622"/>
                  </a:lnTo>
                  <a:lnTo>
                    <a:pt x="744" y="622"/>
                  </a:lnTo>
                  <a:lnTo>
                    <a:pt x="796" y="931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45"/>
            <p:cNvSpPr>
              <a:spLocks noChangeArrowheads="1"/>
            </p:cNvSpPr>
            <p:nvPr/>
          </p:nvSpPr>
          <p:spPr bwMode="auto">
            <a:xfrm>
              <a:off x="3729038" y="4608513"/>
              <a:ext cx="287337" cy="334962"/>
            </a:xfrm>
            <a:custGeom>
              <a:avLst/>
              <a:gdLst>
                <a:gd name="T0" fmla="*/ 0 w 796"/>
                <a:gd name="T1" fmla="*/ 930 h 931"/>
                <a:gd name="T2" fmla="*/ 51 w 796"/>
                <a:gd name="T3" fmla="*/ 620 h 931"/>
                <a:gd name="T4" fmla="*/ 128 w 796"/>
                <a:gd name="T5" fmla="*/ 620 h 931"/>
                <a:gd name="T6" fmla="*/ 180 w 796"/>
                <a:gd name="T7" fmla="*/ 1 h 931"/>
                <a:gd name="T8" fmla="*/ 616 w 796"/>
                <a:gd name="T9" fmla="*/ 0 h 931"/>
                <a:gd name="T10" fmla="*/ 667 w 796"/>
                <a:gd name="T11" fmla="*/ 620 h 931"/>
                <a:gd name="T12" fmla="*/ 744 w 796"/>
                <a:gd name="T13" fmla="*/ 620 h 931"/>
                <a:gd name="T14" fmla="*/ 795 w 796"/>
                <a:gd name="T15" fmla="*/ 929 h 9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6"/>
                <a:gd name="T25" fmla="*/ 0 h 931"/>
                <a:gd name="T26" fmla="*/ 796 w 796"/>
                <a:gd name="T27" fmla="*/ 931 h 9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6" h="931">
                  <a:moveTo>
                    <a:pt x="0" y="930"/>
                  </a:moveTo>
                  <a:lnTo>
                    <a:pt x="51" y="620"/>
                  </a:lnTo>
                  <a:lnTo>
                    <a:pt x="128" y="620"/>
                  </a:lnTo>
                  <a:lnTo>
                    <a:pt x="180" y="1"/>
                  </a:lnTo>
                  <a:lnTo>
                    <a:pt x="616" y="0"/>
                  </a:lnTo>
                  <a:lnTo>
                    <a:pt x="667" y="620"/>
                  </a:lnTo>
                  <a:lnTo>
                    <a:pt x="744" y="620"/>
                  </a:lnTo>
                  <a:lnTo>
                    <a:pt x="795" y="929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46"/>
            <p:cNvSpPr>
              <a:spLocks noChangeArrowheads="1"/>
            </p:cNvSpPr>
            <p:nvPr/>
          </p:nvSpPr>
          <p:spPr bwMode="auto">
            <a:xfrm>
              <a:off x="4043363" y="4608513"/>
              <a:ext cx="287337" cy="336550"/>
            </a:xfrm>
            <a:custGeom>
              <a:avLst/>
              <a:gdLst>
                <a:gd name="T0" fmla="*/ 0 w 797"/>
                <a:gd name="T1" fmla="*/ 930 h 934"/>
                <a:gd name="T2" fmla="*/ 51 w 797"/>
                <a:gd name="T3" fmla="*/ 620 h 934"/>
                <a:gd name="T4" fmla="*/ 128 w 797"/>
                <a:gd name="T5" fmla="*/ 620 h 934"/>
                <a:gd name="T6" fmla="*/ 180 w 797"/>
                <a:gd name="T7" fmla="*/ 1 h 934"/>
                <a:gd name="T8" fmla="*/ 616 w 797"/>
                <a:gd name="T9" fmla="*/ 0 h 934"/>
                <a:gd name="T10" fmla="*/ 667 w 797"/>
                <a:gd name="T11" fmla="*/ 620 h 934"/>
                <a:gd name="T12" fmla="*/ 744 w 797"/>
                <a:gd name="T13" fmla="*/ 620 h 934"/>
                <a:gd name="T14" fmla="*/ 796 w 797"/>
                <a:gd name="T15" fmla="*/ 933 h 9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7"/>
                <a:gd name="T25" fmla="*/ 0 h 934"/>
                <a:gd name="T26" fmla="*/ 797 w 797"/>
                <a:gd name="T27" fmla="*/ 934 h 9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7" h="934">
                  <a:moveTo>
                    <a:pt x="0" y="930"/>
                  </a:moveTo>
                  <a:lnTo>
                    <a:pt x="51" y="620"/>
                  </a:lnTo>
                  <a:lnTo>
                    <a:pt x="128" y="620"/>
                  </a:lnTo>
                  <a:lnTo>
                    <a:pt x="180" y="1"/>
                  </a:lnTo>
                  <a:lnTo>
                    <a:pt x="616" y="0"/>
                  </a:lnTo>
                  <a:lnTo>
                    <a:pt x="667" y="620"/>
                  </a:lnTo>
                  <a:lnTo>
                    <a:pt x="744" y="620"/>
                  </a:lnTo>
                  <a:lnTo>
                    <a:pt x="796" y="933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47"/>
            <p:cNvSpPr>
              <a:spLocks noChangeArrowheads="1"/>
            </p:cNvSpPr>
            <p:nvPr/>
          </p:nvSpPr>
          <p:spPr bwMode="auto">
            <a:xfrm>
              <a:off x="4356100" y="4608513"/>
              <a:ext cx="287338" cy="336550"/>
            </a:xfrm>
            <a:custGeom>
              <a:avLst/>
              <a:gdLst>
                <a:gd name="T0" fmla="*/ 0 w 796"/>
                <a:gd name="T1" fmla="*/ 932 h 933"/>
                <a:gd name="T2" fmla="*/ 51 w 796"/>
                <a:gd name="T3" fmla="*/ 622 h 933"/>
                <a:gd name="T4" fmla="*/ 128 w 796"/>
                <a:gd name="T5" fmla="*/ 622 h 933"/>
                <a:gd name="T6" fmla="*/ 179 w 796"/>
                <a:gd name="T7" fmla="*/ 0 h 933"/>
                <a:gd name="T8" fmla="*/ 616 w 796"/>
                <a:gd name="T9" fmla="*/ 2 h 933"/>
                <a:gd name="T10" fmla="*/ 667 w 796"/>
                <a:gd name="T11" fmla="*/ 622 h 933"/>
                <a:gd name="T12" fmla="*/ 744 w 796"/>
                <a:gd name="T13" fmla="*/ 622 h 933"/>
                <a:gd name="T14" fmla="*/ 795 w 796"/>
                <a:gd name="T15" fmla="*/ 931 h 9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6"/>
                <a:gd name="T25" fmla="*/ 0 h 933"/>
                <a:gd name="T26" fmla="*/ 796 w 796"/>
                <a:gd name="T27" fmla="*/ 933 h 9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6" h="933">
                  <a:moveTo>
                    <a:pt x="0" y="932"/>
                  </a:moveTo>
                  <a:lnTo>
                    <a:pt x="51" y="622"/>
                  </a:lnTo>
                  <a:lnTo>
                    <a:pt x="128" y="622"/>
                  </a:lnTo>
                  <a:lnTo>
                    <a:pt x="179" y="0"/>
                  </a:lnTo>
                  <a:lnTo>
                    <a:pt x="616" y="2"/>
                  </a:lnTo>
                  <a:lnTo>
                    <a:pt x="667" y="622"/>
                  </a:lnTo>
                  <a:lnTo>
                    <a:pt x="744" y="622"/>
                  </a:lnTo>
                  <a:lnTo>
                    <a:pt x="795" y="931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48"/>
            <p:cNvSpPr>
              <a:spLocks noChangeArrowheads="1"/>
            </p:cNvSpPr>
            <p:nvPr/>
          </p:nvSpPr>
          <p:spPr bwMode="auto">
            <a:xfrm>
              <a:off x="4668838" y="4608513"/>
              <a:ext cx="287337" cy="334962"/>
            </a:xfrm>
            <a:custGeom>
              <a:avLst/>
              <a:gdLst>
                <a:gd name="T0" fmla="*/ 0 w 797"/>
                <a:gd name="T1" fmla="*/ 931 h 932"/>
                <a:gd name="T2" fmla="*/ 52 w 797"/>
                <a:gd name="T3" fmla="*/ 621 h 932"/>
                <a:gd name="T4" fmla="*/ 129 w 797"/>
                <a:gd name="T5" fmla="*/ 621 h 932"/>
                <a:gd name="T6" fmla="*/ 180 w 797"/>
                <a:gd name="T7" fmla="*/ 0 h 932"/>
                <a:gd name="T8" fmla="*/ 616 w 797"/>
                <a:gd name="T9" fmla="*/ 1 h 932"/>
                <a:gd name="T10" fmla="*/ 668 w 797"/>
                <a:gd name="T11" fmla="*/ 621 h 932"/>
                <a:gd name="T12" fmla="*/ 745 w 797"/>
                <a:gd name="T13" fmla="*/ 621 h 932"/>
                <a:gd name="T14" fmla="*/ 796 w 797"/>
                <a:gd name="T15" fmla="*/ 930 h 9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7"/>
                <a:gd name="T25" fmla="*/ 0 h 932"/>
                <a:gd name="T26" fmla="*/ 797 w 797"/>
                <a:gd name="T27" fmla="*/ 932 h 9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7" h="932">
                  <a:moveTo>
                    <a:pt x="0" y="931"/>
                  </a:moveTo>
                  <a:lnTo>
                    <a:pt x="52" y="621"/>
                  </a:lnTo>
                  <a:lnTo>
                    <a:pt x="129" y="621"/>
                  </a:lnTo>
                  <a:lnTo>
                    <a:pt x="180" y="0"/>
                  </a:lnTo>
                  <a:lnTo>
                    <a:pt x="616" y="1"/>
                  </a:lnTo>
                  <a:lnTo>
                    <a:pt x="668" y="621"/>
                  </a:lnTo>
                  <a:lnTo>
                    <a:pt x="745" y="621"/>
                  </a:lnTo>
                  <a:lnTo>
                    <a:pt x="796" y="930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9"/>
            <p:cNvSpPr>
              <a:spLocks noChangeArrowheads="1"/>
            </p:cNvSpPr>
            <p:nvPr/>
          </p:nvSpPr>
          <p:spPr bwMode="auto">
            <a:xfrm>
              <a:off x="4981575" y="4608513"/>
              <a:ext cx="287338" cy="334962"/>
            </a:xfrm>
            <a:custGeom>
              <a:avLst/>
              <a:gdLst>
                <a:gd name="T0" fmla="*/ 0 w 797"/>
                <a:gd name="T1" fmla="*/ 931 h 932"/>
                <a:gd name="T2" fmla="*/ 52 w 797"/>
                <a:gd name="T3" fmla="*/ 621 h 932"/>
                <a:gd name="T4" fmla="*/ 129 w 797"/>
                <a:gd name="T5" fmla="*/ 621 h 932"/>
                <a:gd name="T6" fmla="*/ 180 w 797"/>
                <a:gd name="T7" fmla="*/ 0 h 932"/>
                <a:gd name="T8" fmla="*/ 616 w 797"/>
                <a:gd name="T9" fmla="*/ 1 h 932"/>
                <a:gd name="T10" fmla="*/ 668 w 797"/>
                <a:gd name="T11" fmla="*/ 621 h 932"/>
                <a:gd name="T12" fmla="*/ 745 w 797"/>
                <a:gd name="T13" fmla="*/ 621 h 932"/>
                <a:gd name="T14" fmla="*/ 796 w 797"/>
                <a:gd name="T15" fmla="*/ 931 h 9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7"/>
                <a:gd name="T25" fmla="*/ 0 h 932"/>
                <a:gd name="T26" fmla="*/ 797 w 797"/>
                <a:gd name="T27" fmla="*/ 932 h 9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7" h="932">
                  <a:moveTo>
                    <a:pt x="0" y="931"/>
                  </a:moveTo>
                  <a:lnTo>
                    <a:pt x="52" y="621"/>
                  </a:lnTo>
                  <a:lnTo>
                    <a:pt x="129" y="621"/>
                  </a:lnTo>
                  <a:lnTo>
                    <a:pt x="180" y="0"/>
                  </a:lnTo>
                  <a:lnTo>
                    <a:pt x="616" y="1"/>
                  </a:lnTo>
                  <a:lnTo>
                    <a:pt x="668" y="621"/>
                  </a:lnTo>
                  <a:lnTo>
                    <a:pt x="745" y="621"/>
                  </a:lnTo>
                  <a:lnTo>
                    <a:pt x="796" y="931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50"/>
            <p:cNvSpPr>
              <a:spLocks noChangeArrowheads="1"/>
            </p:cNvSpPr>
            <p:nvPr/>
          </p:nvSpPr>
          <p:spPr bwMode="auto">
            <a:xfrm>
              <a:off x="5295900" y="4608513"/>
              <a:ext cx="287338" cy="336550"/>
            </a:xfrm>
            <a:custGeom>
              <a:avLst/>
              <a:gdLst>
                <a:gd name="T0" fmla="*/ 0 w 796"/>
                <a:gd name="T1" fmla="*/ 932 h 933"/>
                <a:gd name="T2" fmla="*/ 51 w 796"/>
                <a:gd name="T3" fmla="*/ 622 h 933"/>
                <a:gd name="T4" fmla="*/ 128 w 796"/>
                <a:gd name="T5" fmla="*/ 622 h 933"/>
                <a:gd name="T6" fmla="*/ 179 w 796"/>
                <a:gd name="T7" fmla="*/ 0 h 933"/>
                <a:gd name="T8" fmla="*/ 616 w 796"/>
                <a:gd name="T9" fmla="*/ 2 h 933"/>
                <a:gd name="T10" fmla="*/ 667 w 796"/>
                <a:gd name="T11" fmla="*/ 622 h 933"/>
                <a:gd name="T12" fmla="*/ 744 w 796"/>
                <a:gd name="T13" fmla="*/ 619 h 933"/>
                <a:gd name="T14" fmla="*/ 795 w 796"/>
                <a:gd name="T15" fmla="*/ 931 h 9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6"/>
                <a:gd name="T25" fmla="*/ 0 h 933"/>
                <a:gd name="T26" fmla="*/ 796 w 796"/>
                <a:gd name="T27" fmla="*/ 933 h 9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6" h="933">
                  <a:moveTo>
                    <a:pt x="0" y="932"/>
                  </a:moveTo>
                  <a:lnTo>
                    <a:pt x="51" y="622"/>
                  </a:lnTo>
                  <a:lnTo>
                    <a:pt x="128" y="622"/>
                  </a:lnTo>
                  <a:lnTo>
                    <a:pt x="179" y="0"/>
                  </a:lnTo>
                  <a:lnTo>
                    <a:pt x="616" y="2"/>
                  </a:lnTo>
                  <a:lnTo>
                    <a:pt x="667" y="622"/>
                  </a:lnTo>
                  <a:lnTo>
                    <a:pt x="744" y="619"/>
                  </a:lnTo>
                  <a:lnTo>
                    <a:pt x="795" y="931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51"/>
            <p:cNvSpPr>
              <a:spLocks noChangeArrowheads="1"/>
            </p:cNvSpPr>
            <p:nvPr/>
          </p:nvSpPr>
          <p:spPr bwMode="auto">
            <a:xfrm>
              <a:off x="5607050" y="4608513"/>
              <a:ext cx="287338" cy="336550"/>
            </a:xfrm>
            <a:custGeom>
              <a:avLst/>
              <a:gdLst>
                <a:gd name="T0" fmla="*/ 0 w 796"/>
                <a:gd name="T1" fmla="*/ 932 h 933"/>
                <a:gd name="T2" fmla="*/ 51 w 796"/>
                <a:gd name="T3" fmla="*/ 622 h 933"/>
                <a:gd name="T4" fmla="*/ 128 w 796"/>
                <a:gd name="T5" fmla="*/ 622 h 933"/>
                <a:gd name="T6" fmla="*/ 179 w 796"/>
                <a:gd name="T7" fmla="*/ 0 h 933"/>
                <a:gd name="T8" fmla="*/ 616 w 796"/>
                <a:gd name="T9" fmla="*/ 2 h 933"/>
                <a:gd name="T10" fmla="*/ 667 w 796"/>
                <a:gd name="T11" fmla="*/ 622 h 933"/>
                <a:gd name="T12" fmla="*/ 744 w 796"/>
                <a:gd name="T13" fmla="*/ 622 h 933"/>
                <a:gd name="T14" fmla="*/ 795 w 796"/>
                <a:gd name="T15" fmla="*/ 931 h 9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6"/>
                <a:gd name="T25" fmla="*/ 0 h 933"/>
                <a:gd name="T26" fmla="*/ 796 w 796"/>
                <a:gd name="T27" fmla="*/ 933 h 9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6" h="933">
                  <a:moveTo>
                    <a:pt x="0" y="932"/>
                  </a:moveTo>
                  <a:lnTo>
                    <a:pt x="51" y="622"/>
                  </a:lnTo>
                  <a:lnTo>
                    <a:pt x="128" y="622"/>
                  </a:lnTo>
                  <a:lnTo>
                    <a:pt x="179" y="0"/>
                  </a:lnTo>
                  <a:lnTo>
                    <a:pt x="616" y="2"/>
                  </a:lnTo>
                  <a:lnTo>
                    <a:pt x="667" y="622"/>
                  </a:lnTo>
                  <a:lnTo>
                    <a:pt x="744" y="622"/>
                  </a:lnTo>
                  <a:lnTo>
                    <a:pt x="795" y="931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52"/>
            <p:cNvSpPr>
              <a:spLocks noChangeArrowheads="1"/>
            </p:cNvSpPr>
            <p:nvPr/>
          </p:nvSpPr>
          <p:spPr bwMode="auto">
            <a:xfrm>
              <a:off x="5921375" y="4608513"/>
              <a:ext cx="287338" cy="334962"/>
            </a:xfrm>
            <a:custGeom>
              <a:avLst/>
              <a:gdLst>
                <a:gd name="T0" fmla="*/ 0 w 796"/>
                <a:gd name="T1" fmla="*/ 930 h 931"/>
                <a:gd name="T2" fmla="*/ 51 w 796"/>
                <a:gd name="T3" fmla="*/ 620 h 931"/>
                <a:gd name="T4" fmla="*/ 128 w 796"/>
                <a:gd name="T5" fmla="*/ 620 h 931"/>
                <a:gd name="T6" fmla="*/ 180 w 796"/>
                <a:gd name="T7" fmla="*/ 1 h 931"/>
                <a:gd name="T8" fmla="*/ 616 w 796"/>
                <a:gd name="T9" fmla="*/ 0 h 931"/>
                <a:gd name="T10" fmla="*/ 667 w 796"/>
                <a:gd name="T11" fmla="*/ 620 h 931"/>
                <a:gd name="T12" fmla="*/ 744 w 796"/>
                <a:gd name="T13" fmla="*/ 620 h 931"/>
                <a:gd name="T14" fmla="*/ 795 w 796"/>
                <a:gd name="T15" fmla="*/ 929 h 9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6"/>
                <a:gd name="T25" fmla="*/ 0 h 931"/>
                <a:gd name="T26" fmla="*/ 796 w 796"/>
                <a:gd name="T27" fmla="*/ 931 h 9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6" h="931">
                  <a:moveTo>
                    <a:pt x="0" y="930"/>
                  </a:moveTo>
                  <a:lnTo>
                    <a:pt x="51" y="620"/>
                  </a:lnTo>
                  <a:lnTo>
                    <a:pt x="128" y="620"/>
                  </a:lnTo>
                  <a:lnTo>
                    <a:pt x="180" y="1"/>
                  </a:lnTo>
                  <a:lnTo>
                    <a:pt x="616" y="0"/>
                  </a:lnTo>
                  <a:lnTo>
                    <a:pt x="667" y="620"/>
                  </a:lnTo>
                  <a:lnTo>
                    <a:pt x="744" y="620"/>
                  </a:lnTo>
                  <a:lnTo>
                    <a:pt x="795" y="929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53"/>
            <p:cNvSpPr>
              <a:spLocks noChangeArrowheads="1"/>
            </p:cNvSpPr>
            <p:nvPr/>
          </p:nvSpPr>
          <p:spPr bwMode="auto">
            <a:xfrm>
              <a:off x="6234113" y="4608513"/>
              <a:ext cx="287337" cy="336550"/>
            </a:xfrm>
            <a:custGeom>
              <a:avLst/>
              <a:gdLst>
                <a:gd name="T0" fmla="*/ 0 w 797"/>
                <a:gd name="T1" fmla="*/ 930 h 934"/>
                <a:gd name="T2" fmla="*/ 51 w 797"/>
                <a:gd name="T3" fmla="*/ 620 h 934"/>
                <a:gd name="T4" fmla="*/ 128 w 797"/>
                <a:gd name="T5" fmla="*/ 620 h 934"/>
                <a:gd name="T6" fmla="*/ 180 w 797"/>
                <a:gd name="T7" fmla="*/ 1 h 934"/>
                <a:gd name="T8" fmla="*/ 615 w 797"/>
                <a:gd name="T9" fmla="*/ 0 h 934"/>
                <a:gd name="T10" fmla="*/ 667 w 797"/>
                <a:gd name="T11" fmla="*/ 620 h 934"/>
                <a:gd name="T12" fmla="*/ 744 w 797"/>
                <a:gd name="T13" fmla="*/ 620 h 934"/>
                <a:gd name="T14" fmla="*/ 796 w 797"/>
                <a:gd name="T15" fmla="*/ 933 h 9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7"/>
                <a:gd name="T25" fmla="*/ 0 h 934"/>
                <a:gd name="T26" fmla="*/ 797 w 797"/>
                <a:gd name="T27" fmla="*/ 934 h 9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7" h="934">
                  <a:moveTo>
                    <a:pt x="0" y="930"/>
                  </a:moveTo>
                  <a:lnTo>
                    <a:pt x="51" y="620"/>
                  </a:lnTo>
                  <a:lnTo>
                    <a:pt x="128" y="620"/>
                  </a:lnTo>
                  <a:lnTo>
                    <a:pt x="180" y="1"/>
                  </a:lnTo>
                  <a:lnTo>
                    <a:pt x="615" y="0"/>
                  </a:lnTo>
                  <a:lnTo>
                    <a:pt x="667" y="620"/>
                  </a:lnTo>
                  <a:lnTo>
                    <a:pt x="744" y="620"/>
                  </a:lnTo>
                  <a:lnTo>
                    <a:pt x="796" y="933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54"/>
            <p:cNvSpPr>
              <a:spLocks noChangeArrowheads="1"/>
            </p:cNvSpPr>
            <p:nvPr/>
          </p:nvSpPr>
          <p:spPr bwMode="auto">
            <a:xfrm>
              <a:off x="6546850" y="4608513"/>
              <a:ext cx="287338" cy="336550"/>
            </a:xfrm>
            <a:custGeom>
              <a:avLst/>
              <a:gdLst>
                <a:gd name="T0" fmla="*/ 0 w 797"/>
                <a:gd name="T1" fmla="*/ 930 h 934"/>
                <a:gd name="T2" fmla="*/ 52 w 797"/>
                <a:gd name="T3" fmla="*/ 620 h 934"/>
                <a:gd name="T4" fmla="*/ 129 w 797"/>
                <a:gd name="T5" fmla="*/ 620 h 934"/>
                <a:gd name="T6" fmla="*/ 180 w 797"/>
                <a:gd name="T7" fmla="*/ 2 h 934"/>
                <a:gd name="T8" fmla="*/ 616 w 797"/>
                <a:gd name="T9" fmla="*/ 0 h 934"/>
                <a:gd name="T10" fmla="*/ 668 w 797"/>
                <a:gd name="T11" fmla="*/ 620 h 934"/>
                <a:gd name="T12" fmla="*/ 745 w 797"/>
                <a:gd name="T13" fmla="*/ 620 h 934"/>
                <a:gd name="T14" fmla="*/ 796 w 797"/>
                <a:gd name="T15" fmla="*/ 933 h 9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7"/>
                <a:gd name="T25" fmla="*/ 0 h 934"/>
                <a:gd name="T26" fmla="*/ 797 w 797"/>
                <a:gd name="T27" fmla="*/ 934 h 9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7" h="934">
                  <a:moveTo>
                    <a:pt x="0" y="930"/>
                  </a:moveTo>
                  <a:lnTo>
                    <a:pt x="52" y="620"/>
                  </a:lnTo>
                  <a:lnTo>
                    <a:pt x="129" y="620"/>
                  </a:lnTo>
                  <a:lnTo>
                    <a:pt x="180" y="2"/>
                  </a:lnTo>
                  <a:lnTo>
                    <a:pt x="616" y="0"/>
                  </a:lnTo>
                  <a:lnTo>
                    <a:pt x="668" y="620"/>
                  </a:lnTo>
                  <a:lnTo>
                    <a:pt x="745" y="620"/>
                  </a:lnTo>
                  <a:lnTo>
                    <a:pt x="796" y="933"/>
                  </a:lnTo>
                </a:path>
              </a:pathLst>
            </a:custGeom>
            <a:noFill/>
            <a:ln w="9525">
              <a:solidFill>
                <a:srgbClr val="3DEB3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6" name="Picture 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4425" y="2360613"/>
              <a:ext cx="1676400" cy="1006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7" name="Picture 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69188" y="3095625"/>
              <a:ext cx="1731962" cy="685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8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07300" y="3781425"/>
              <a:ext cx="931863" cy="5889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9" name="Picture 5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6500" y="4467225"/>
              <a:ext cx="1200150" cy="414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0" name="Line 59"/>
            <p:cNvSpPr>
              <a:spLocks noChangeShapeType="1"/>
            </p:cNvSpPr>
            <p:nvPr/>
          </p:nvSpPr>
          <p:spPr bwMode="auto">
            <a:xfrm flipV="1">
              <a:off x="2092325" y="2587625"/>
              <a:ext cx="1588" cy="2289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51" name="Line 60"/>
            <p:cNvSpPr>
              <a:spLocks noChangeShapeType="1"/>
            </p:cNvSpPr>
            <p:nvPr/>
          </p:nvSpPr>
          <p:spPr bwMode="auto">
            <a:xfrm flipV="1">
              <a:off x="3656013" y="2587625"/>
              <a:ext cx="1587" cy="2289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 flipV="1">
              <a:off x="5219700" y="2587625"/>
              <a:ext cx="1588" cy="2289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54" name="Text Box 1"/>
          <p:cNvSpPr txBox="1">
            <a:spLocks noChangeArrowheads="1"/>
          </p:cNvSpPr>
          <p:nvPr/>
        </p:nvSpPr>
        <p:spPr bwMode="auto">
          <a:xfrm>
            <a:off x="820615" y="718716"/>
            <a:ext cx="5551585" cy="105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dirty="0">
                <a:solidFill>
                  <a:srgbClr val="000000"/>
                </a:solidFill>
              </a:rPr>
              <a:t>CRABSS Exported Parameters</a:t>
            </a: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955477" y="3676898"/>
            <a:ext cx="86836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1115616" y="2497435"/>
            <a:ext cx="3614738" cy="237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MAC 802.11b counters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#</a:t>
            </a:r>
            <a:r>
              <a:rPr lang="en-US" dirty="0">
                <a:solidFill>
                  <a:srgbClr val="000000"/>
                </a:solidFill>
              </a:rPr>
              <a:t>Access </a:t>
            </a:r>
            <a:r>
              <a:rPr lang="en-US" dirty="0" smtClean="0">
                <a:solidFill>
                  <a:srgbClr val="000000"/>
                </a:solidFill>
              </a:rPr>
              <a:t>Points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#STAs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#Data retransmissions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#PHY rate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#Exchanged bytes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Other MIBs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AutoShape 5"/>
          <p:cNvSpPr>
            <a:spLocks/>
          </p:cNvSpPr>
          <p:nvPr/>
        </p:nvSpPr>
        <p:spPr bwMode="auto">
          <a:xfrm>
            <a:off x="3779912" y="3340323"/>
            <a:ext cx="228600" cy="1216025"/>
          </a:xfrm>
          <a:prstGeom prst="rightBrace">
            <a:avLst>
              <a:gd name="adj1" fmla="val 4432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4355976" y="3493244"/>
            <a:ext cx="4341813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Counters can report statistics on a </a:t>
            </a:r>
            <a:r>
              <a:rPr lang="en-US" dirty="0" smtClean="0">
                <a:solidFill>
                  <a:srgbClr val="000000"/>
                </a:solidFill>
              </a:rPr>
              <a:t>per-link </a:t>
            </a:r>
            <a:r>
              <a:rPr lang="en-US" dirty="0">
                <a:solidFill>
                  <a:srgbClr val="000000"/>
                </a:solidFill>
              </a:rPr>
              <a:t>basis where a link is intended as a </a:t>
            </a:r>
            <a:r>
              <a:rPr lang="en-US" dirty="0" err="1">
                <a:solidFill>
                  <a:srgbClr val="000000"/>
                </a:solidFill>
              </a:rPr>
              <a:t>tuple</a:t>
            </a:r>
            <a:r>
              <a:rPr lang="en-US" dirty="0">
                <a:solidFill>
                  <a:srgbClr val="000000"/>
                </a:solidFill>
              </a:rPr>
              <a:t> (SRC MAC address, DST MAC address).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611561" y="1821036"/>
            <a:ext cx="3816423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Horizontal mode: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 smtClean="0">
                <a:solidFill>
                  <a:srgbClr val="000000"/>
                </a:solidFill>
              </a:rPr>
              <a:t>WiFi</a:t>
            </a:r>
            <a:r>
              <a:rPr lang="en-US" b="1" dirty="0" smtClean="0">
                <a:solidFill>
                  <a:srgbClr val="000000"/>
                </a:solidFill>
              </a:rPr>
              <a:t>-</a:t>
            </a:r>
            <a:r>
              <a:rPr lang="en-US" b="1" dirty="0" smtClean="0">
                <a:solidFill>
                  <a:srgbClr val="000000"/>
                </a:solidFill>
              </a:rPr>
              <a:t>specific information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601217" y="4653136"/>
            <a:ext cx="3826767" cy="808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Vertical mode: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Technology </a:t>
            </a:r>
            <a:r>
              <a:rPr lang="en-US" b="1" dirty="0">
                <a:solidFill>
                  <a:srgbClr val="000000"/>
                </a:solidFill>
              </a:rPr>
              <a:t>independent </a:t>
            </a:r>
            <a:r>
              <a:rPr lang="en-US" b="1" dirty="0" smtClean="0">
                <a:solidFill>
                  <a:srgbClr val="000000"/>
                </a:solidFill>
              </a:rPr>
              <a:t>information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856927" y="5056188"/>
            <a:ext cx="7459489" cy="180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430213" lvl="1" indent="-215900">
              <a:buSzPct val="45000"/>
              <a:buFont typeface="Wingdings" pitchFamily="-110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Channel Busy </a:t>
            </a:r>
            <a:r>
              <a:rPr lang="en-US" b="1" dirty="0" smtClean="0">
                <a:solidFill>
                  <a:srgbClr val="000000"/>
                </a:solidFill>
              </a:rPr>
              <a:t>Time</a:t>
            </a:r>
            <a:r>
              <a:rPr lang="en-US" dirty="0" smtClean="0">
                <a:solidFill>
                  <a:srgbClr val="000000"/>
                </a:solidFill>
              </a:rPr>
              <a:t>: estimate </a:t>
            </a:r>
            <a:r>
              <a:rPr lang="en-US" dirty="0">
                <a:solidFill>
                  <a:srgbClr val="000000"/>
                </a:solidFill>
              </a:rPr>
              <a:t>of the interference in terms of busy Clear Channel Assessment (CCA) readings over </a:t>
            </a:r>
            <a:r>
              <a:rPr lang="en-US" dirty="0" smtClean="0">
                <a:solidFill>
                  <a:srgbClr val="000000"/>
                </a:solidFill>
              </a:rPr>
              <a:t>time</a:t>
            </a:r>
            <a:endParaRPr lang="en-US" dirty="0">
              <a:solidFill>
                <a:srgbClr val="000000"/>
              </a:solidFill>
            </a:endParaRPr>
          </a:p>
          <a:p>
            <a:pPr marL="430213" lvl="1" indent="-215900">
              <a:buSzPct val="45000"/>
              <a:buFont typeface="Wingdings" pitchFamily="-110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Energy </a:t>
            </a:r>
            <a:r>
              <a:rPr lang="en-US" b="1" dirty="0" err="1">
                <a:solidFill>
                  <a:srgbClr val="000000"/>
                </a:solidFill>
              </a:rPr>
              <a:t>Burstiness</a:t>
            </a:r>
            <a:r>
              <a:rPr lang="en-US" dirty="0">
                <a:solidFill>
                  <a:srgbClr val="000000"/>
                </a:solidFill>
              </a:rPr>
              <a:t>: average value and standard deviation for the duration of sensed energy </a:t>
            </a:r>
            <a:r>
              <a:rPr lang="en-US" dirty="0" smtClean="0">
                <a:solidFill>
                  <a:srgbClr val="000000"/>
                </a:solidFill>
              </a:rPr>
              <a:t>bursts</a:t>
            </a: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14400" y="1600200"/>
            <a:ext cx="86836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88841"/>
            <a:ext cx="7582296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561" y="5661248"/>
            <a:ext cx="8424935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dirty="0">
                <a:solidFill>
                  <a:srgbClr val="000000"/>
                </a:solidFill>
              </a:rPr>
              <a:t>Comparison between a </a:t>
            </a:r>
            <a:r>
              <a:rPr lang="en-US" sz="1700" dirty="0" err="1">
                <a:solidFill>
                  <a:srgbClr val="000000"/>
                </a:solidFill>
              </a:rPr>
              <a:t>WiFi</a:t>
            </a:r>
            <a:r>
              <a:rPr lang="en-US" sz="1700" dirty="0">
                <a:solidFill>
                  <a:srgbClr val="000000"/>
                </a:solidFill>
              </a:rPr>
              <a:t> trace (on channel 13) and the plateau originated by the Frequency Hopping patterns of an additional </a:t>
            </a:r>
            <a:r>
              <a:rPr lang="en-US" sz="1700" dirty="0" smtClean="0">
                <a:solidFill>
                  <a:srgbClr val="000000"/>
                </a:solidFill>
              </a:rPr>
              <a:t>Bluetooth </a:t>
            </a:r>
            <a:r>
              <a:rPr lang="en-US" sz="1700" dirty="0">
                <a:solidFill>
                  <a:srgbClr val="000000"/>
                </a:solidFill>
              </a:rPr>
              <a:t>trace detected</a:t>
            </a:r>
            <a:r>
              <a:rPr lang="en-US" sz="1700" dirty="0" smtClean="0">
                <a:solidFill>
                  <a:srgbClr val="000000"/>
                </a:solidFill>
              </a:rPr>
              <a:t> during a </a:t>
            </a:r>
            <a:r>
              <a:rPr lang="en-US" sz="1700" dirty="0">
                <a:solidFill>
                  <a:srgbClr val="000000"/>
                </a:solidFill>
              </a:rPr>
              <a:t>file </a:t>
            </a:r>
            <a:r>
              <a:rPr lang="en-US" sz="1700" dirty="0" smtClean="0">
                <a:solidFill>
                  <a:srgbClr val="000000"/>
                </a:solidFill>
              </a:rPr>
              <a:t>transfer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3001" y="764704"/>
            <a:ext cx="2204863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000000"/>
                </a:solidFill>
              </a:rPr>
              <a:t>Results: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14401" y="1886360"/>
            <a:ext cx="7899536" cy="172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43001" y="764704"/>
            <a:ext cx="2204863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000000"/>
                </a:solidFill>
              </a:rPr>
              <a:t>Results: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72816"/>
            <a:ext cx="7252915" cy="4341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576" y="6309320"/>
            <a:ext cx="8315453" cy="332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Snapshot of the information exported to the Cognitive Resource Engine (Link User).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14401" y="1886360"/>
            <a:ext cx="7899536" cy="172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43001" y="764704"/>
            <a:ext cx="2204863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000000"/>
                </a:solidFill>
              </a:rPr>
              <a:t>Results: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1187624" y="1916832"/>
            <a:ext cx="7344816" cy="17281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err="1" smtClean="0">
                <a:solidFill>
                  <a:schemeClr val="tx1"/>
                </a:solidFill>
              </a:rPr>
              <a:t>By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exploiting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statistic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interference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bursts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duration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we</a:t>
            </a:r>
            <a:r>
              <a:rPr lang="it-IT" dirty="0" smtClean="0">
                <a:solidFill>
                  <a:schemeClr val="tx1"/>
                </a:solidFill>
              </a:rPr>
              <a:t> can compare the </a:t>
            </a:r>
            <a:r>
              <a:rPr lang="it-IT" dirty="0" err="1" smtClean="0">
                <a:solidFill>
                  <a:schemeClr val="tx1"/>
                </a:solidFill>
              </a:rPr>
              <a:t>cost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sticking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to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interfered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channel</a:t>
            </a:r>
            <a:r>
              <a:rPr lang="it-IT" dirty="0" smtClean="0">
                <a:solidFill>
                  <a:schemeClr val="tx1"/>
                </a:solidFill>
              </a:rPr>
              <a:t> (and </a:t>
            </a:r>
            <a:r>
              <a:rPr lang="it-IT" dirty="0" err="1" smtClean="0">
                <a:solidFill>
                  <a:schemeClr val="tx1"/>
                </a:solidFill>
              </a:rPr>
              <a:t>wait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for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interference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to</a:t>
            </a:r>
            <a:r>
              <a:rPr lang="it-IT" dirty="0" smtClean="0">
                <a:solidFill>
                  <a:schemeClr val="tx1"/>
                </a:solidFill>
              </a:rPr>
              <a:t> stop) </a:t>
            </a:r>
            <a:r>
              <a:rPr lang="it-IT" dirty="0" err="1" smtClean="0">
                <a:solidFill>
                  <a:schemeClr val="tx1"/>
                </a:solidFill>
              </a:rPr>
              <a:t>with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respect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to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cost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switching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channel</a:t>
            </a:r>
            <a:r>
              <a:rPr lang="it-IT" dirty="0" smtClean="0">
                <a:solidFill>
                  <a:schemeClr val="tx1"/>
                </a:solidFill>
              </a:rPr>
              <a:t> (</a:t>
            </a:r>
            <a:r>
              <a:rPr lang="it-IT" dirty="0" err="1" smtClean="0">
                <a:solidFill>
                  <a:schemeClr val="tx1"/>
                </a:solidFill>
              </a:rPr>
              <a:t>hence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initiate</a:t>
            </a:r>
            <a:r>
              <a:rPr lang="it-IT" dirty="0" smtClean="0">
                <a:solidFill>
                  <a:schemeClr val="tx1"/>
                </a:solidFill>
              </a:rPr>
              <a:t> a </a:t>
            </a:r>
            <a:r>
              <a:rPr lang="it-IT" dirty="0" err="1" smtClean="0">
                <a:solidFill>
                  <a:schemeClr val="tx1"/>
                </a:solidFill>
              </a:rPr>
              <a:t>new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communication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negotiate</a:t>
            </a:r>
            <a:r>
              <a:rPr lang="it-IT" dirty="0" smtClean="0">
                <a:solidFill>
                  <a:schemeClr val="tx1"/>
                </a:solidFill>
              </a:rPr>
              <a:t> and </a:t>
            </a:r>
            <a:r>
              <a:rPr lang="it-IT" dirty="0" err="1" smtClean="0">
                <a:solidFill>
                  <a:schemeClr val="tx1"/>
                </a:solidFill>
              </a:rPr>
              <a:t>elect</a:t>
            </a:r>
            <a:r>
              <a:rPr lang="it-IT" dirty="0" smtClean="0">
                <a:solidFill>
                  <a:schemeClr val="tx1"/>
                </a:solidFill>
              </a:rPr>
              <a:t> a </a:t>
            </a:r>
            <a:r>
              <a:rPr lang="it-IT" dirty="0" err="1" smtClean="0">
                <a:solidFill>
                  <a:schemeClr val="tx1"/>
                </a:solidFill>
              </a:rPr>
              <a:t>suitable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channel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etc…</a:t>
            </a:r>
            <a:r>
              <a:rPr lang="it-IT" dirty="0" smtClean="0">
                <a:solidFill>
                  <a:schemeClr val="tx1"/>
                </a:solidFill>
              </a:rPr>
              <a:t>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59632" y="423386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Example</a:t>
            </a:r>
            <a:r>
              <a:rPr lang="it-IT" dirty="0" smtClean="0"/>
              <a:t> (802.15.4 </a:t>
            </a:r>
            <a:r>
              <a:rPr lang="it-IT" dirty="0" err="1" smtClean="0"/>
              <a:t>Tmote</a:t>
            </a:r>
            <a:r>
              <a:rPr lang="it-IT" dirty="0" smtClean="0"/>
              <a:t> Sky WS </a:t>
            </a:r>
            <a:r>
              <a:rPr lang="it-IT" dirty="0" err="1" smtClean="0"/>
              <a:t>nodes</a:t>
            </a:r>
            <a:r>
              <a:rPr lang="it-IT" dirty="0" smtClean="0"/>
              <a:t>):</a:t>
            </a:r>
          </a:p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interference</a:t>
            </a:r>
            <a:r>
              <a:rPr lang="it-IT" dirty="0" smtClean="0"/>
              <a:t> </a:t>
            </a:r>
            <a:r>
              <a:rPr lang="it-IT" dirty="0" err="1" smtClean="0"/>
              <a:t>bursts</a:t>
            </a:r>
            <a:r>
              <a:rPr lang="it-IT" dirty="0" smtClean="0"/>
              <a:t> &gt; 0.5 s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switching</a:t>
            </a:r>
            <a:r>
              <a:rPr lang="it-IT" dirty="0" smtClean="0"/>
              <a:t> </a:t>
            </a:r>
            <a:r>
              <a:rPr lang="it-IT" dirty="0" err="1" smtClean="0"/>
              <a:t>becomes</a:t>
            </a:r>
            <a:r>
              <a:rPr lang="it-IT" dirty="0" smtClean="0"/>
              <a:t> </a:t>
            </a:r>
            <a:r>
              <a:rPr lang="it-IT" dirty="0" err="1" smtClean="0"/>
              <a:t>advantageous</a:t>
            </a:r>
            <a:r>
              <a:rPr lang="it-IT" dirty="0" smtClean="0"/>
              <a:t> </a:t>
            </a:r>
          </a:p>
          <a:p>
            <a:endParaRPr lang="it-IT" dirty="0" smtClean="0"/>
          </a:p>
        </p:txBody>
      </p:sp>
      <p:sp>
        <p:nvSpPr>
          <p:cNvPr id="11" name="Rettangolo arrotondato 10"/>
          <p:cNvSpPr/>
          <p:nvPr/>
        </p:nvSpPr>
        <p:spPr>
          <a:xfrm>
            <a:off x="1187624" y="5373216"/>
            <a:ext cx="7344816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err="1" smtClean="0">
                <a:solidFill>
                  <a:schemeClr val="tx1"/>
                </a:solidFill>
              </a:rPr>
              <a:t>Devices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agility</a:t>
            </a:r>
            <a:r>
              <a:rPr lang="it-IT" dirty="0" smtClean="0">
                <a:solidFill>
                  <a:schemeClr val="tx1"/>
                </a:solidFill>
              </a:rPr>
              <a:t> can </a:t>
            </a:r>
            <a:r>
              <a:rPr lang="it-IT" dirty="0" err="1" smtClean="0">
                <a:solidFill>
                  <a:schemeClr val="tx1"/>
                </a:solidFill>
              </a:rPr>
              <a:t>improve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timings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hence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make</a:t>
            </a:r>
            <a:r>
              <a:rPr lang="it-IT" dirty="0" smtClean="0">
                <a:solidFill>
                  <a:schemeClr val="tx1"/>
                </a:solidFill>
              </a:rPr>
              <a:t> the network more </a:t>
            </a:r>
            <a:r>
              <a:rPr lang="it-IT" dirty="0" err="1" smtClean="0">
                <a:solidFill>
                  <a:schemeClr val="tx1"/>
                </a:solidFill>
              </a:rPr>
              <a:t>dynamic</a:t>
            </a:r>
            <a:r>
              <a:rPr lang="it-IT" dirty="0" smtClean="0">
                <a:solidFill>
                  <a:schemeClr val="tx1"/>
                </a:solidFill>
              </a:rPr>
              <a:t> and fast in </a:t>
            </a:r>
            <a:r>
              <a:rPr lang="it-IT" dirty="0" err="1" smtClean="0">
                <a:solidFill>
                  <a:schemeClr val="tx1"/>
                </a:solidFill>
              </a:rPr>
              <a:t>detecting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interference</a:t>
            </a:r>
            <a:r>
              <a:rPr lang="it-IT" dirty="0" smtClean="0">
                <a:solidFill>
                  <a:schemeClr val="tx1"/>
                </a:solidFill>
              </a:rPr>
              <a:t>/</a:t>
            </a:r>
            <a:r>
              <a:rPr lang="it-IT" dirty="0" err="1" smtClean="0">
                <a:solidFill>
                  <a:schemeClr val="tx1"/>
                </a:solidFill>
              </a:rPr>
              <a:t>congestion</a:t>
            </a:r>
            <a:r>
              <a:rPr lang="it-IT" dirty="0" smtClean="0">
                <a:solidFill>
                  <a:schemeClr val="tx1"/>
                </a:solidFill>
              </a:rPr>
              <a:t>/</a:t>
            </a:r>
            <a:r>
              <a:rPr lang="it-IT" dirty="0" err="1" smtClean="0">
                <a:solidFill>
                  <a:schemeClr val="tx1"/>
                </a:solidFill>
              </a:rPr>
              <a:t>anomalies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43001" y="476672"/>
            <a:ext cx="3645023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Conclusions: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177281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CRABSS</a:t>
            </a:r>
            <a:r>
              <a:rPr lang="it-IT" sz="2400" dirty="0" smtClean="0"/>
              <a:t> </a:t>
            </a:r>
            <a:r>
              <a:rPr lang="it-IT" sz="2400" dirty="0" err="1" smtClean="0"/>
              <a:t>empowers</a:t>
            </a:r>
            <a:r>
              <a:rPr lang="it-IT" sz="2400" dirty="0" smtClean="0"/>
              <a:t> </a:t>
            </a:r>
            <a:r>
              <a:rPr lang="en-US" sz="2400" dirty="0" smtClean="0"/>
              <a:t>802.11MAC </a:t>
            </a:r>
            <a:r>
              <a:rPr lang="en-US" sz="2400" dirty="0" smtClean="0"/>
              <a:t>protocol with sensing capabilities for multi </a:t>
            </a:r>
            <a:r>
              <a:rPr lang="en-US" sz="2400" dirty="0" smtClean="0"/>
              <a:t>technology </a:t>
            </a:r>
            <a:r>
              <a:rPr lang="en-US" sz="2400" dirty="0" smtClean="0"/>
              <a:t>interference detection and </a:t>
            </a:r>
            <a:r>
              <a:rPr lang="en-US" sz="2400" dirty="0" smtClean="0"/>
              <a:t>avoidance</a:t>
            </a:r>
            <a:endParaRPr lang="it-IT" sz="2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27584" y="3284984"/>
            <a:ext cx="73384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it-IT" sz="2000" dirty="0" smtClean="0"/>
              <a:t> Modular </a:t>
            </a:r>
            <a:r>
              <a:rPr lang="it-IT" sz="2000" dirty="0" err="1" smtClean="0"/>
              <a:t>approach</a:t>
            </a:r>
            <a:r>
              <a:rPr lang="it-IT" sz="2000" dirty="0" smtClean="0"/>
              <a:t>  (</a:t>
            </a:r>
            <a:r>
              <a:rPr lang="it-IT" sz="2000" dirty="0" err="1" smtClean="0"/>
              <a:t>distributed</a:t>
            </a:r>
            <a:r>
              <a:rPr lang="it-IT" sz="2000" dirty="0" smtClean="0"/>
              <a:t> </a:t>
            </a:r>
            <a:r>
              <a:rPr lang="it-IT" sz="2000" dirty="0" err="1" smtClean="0"/>
              <a:t>solution</a:t>
            </a:r>
            <a:r>
              <a:rPr lang="it-IT" sz="2000" dirty="0" smtClean="0"/>
              <a:t>, </a:t>
            </a:r>
            <a:r>
              <a:rPr lang="it-IT" sz="2000" dirty="0" err="1" smtClean="0"/>
              <a:t>scalability</a:t>
            </a:r>
            <a:r>
              <a:rPr lang="it-IT" sz="20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it-IT" sz="2000" dirty="0" smtClean="0"/>
              <a:t> </a:t>
            </a:r>
            <a:r>
              <a:rPr lang="it-IT" sz="2000" dirty="0" err="1" smtClean="0"/>
              <a:t>Most</a:t>
            </a:r>
            <a:r>
              <a:rPr lang="it-IT" sz="2000" dirty="0" smtClean="0"/>
              <a:t> common 2.4GHz commercial </a:t>
            </a:r>
            <a:r>
              <a:rPr lang="it-IT" sz="2000" dirty="0" err="1" smtClean="0"/>
              <a:t>technologies</a:t>
            </a:r>
            <a:r>
              <a:rPr lang="it-IT" sz="2000" dirty="0" smtClean="0"/>
              <a:t> can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detected</a:t>
            </a:r>
            <a:r>
              <a:rPr lang="it-IT" sz="20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it-IT" sz="2000" dirty="0" smtClean="0"/>
              <a:t> </a:t>
            </a:r>
            <a:r>
              <a:rPr lang="it-IT" sz="2000" dirty="0" err="1" smtClean="0"/>
              <a:t>Jammers</a:t>
            </a:r>
            <a:r>
              <a:rPr lang="it-IT" sz="2000" dirty="0" smtClean="0"/>
              <a:t>/</a:t>
            </a:r>
            <a:r>
              <a:rPr lang="it-IT" sz="2000" dirty="0" err="1" smtClean="0"/>
              <a:t>generic</a:t>
            </a:r>
            <a:r>
              <a:rPr lang="it-IT" sz="2000" dirty="0" smtClean="0"/>
              <a:t> </a:t>
            </a:r>
            <a:r>
              <a:rPr lang="it-IT" sz="2000" dirty="0" err="1" smtClean="0"/>
              <a:t>interference</a:t>
            </a:r>
            <a:r>
              <a:rPr lang="it-IT" sz="2000" dirty="0" smtClean="0"/>
              <a:t> (i.e. </a:t>
            </a:r>
            <a:r>
              <a:rPr lang="it-IT" sz="2000" dirty="0" err="1" smtClean="0"/>
              <a:t>microwave</a:t>
            </a:r>
            <a:r>
              <a:rPr lang="it-IT" sz="2000" dirty="0" smtClean="0"/>
              <a:t> </a:t>
            </a:r>
            <a:r>
              <a:rPr lang="it-IT" sz="2000" dirty="0" err="1" smtClean="0"/>
              <a:t>ovens</a:t>
            </a:r>
            <a:r>
              <a:rPr lang="it-IT" sz="2000" dirty="0" smtClean="0"/>
              <a:t>) are </a:t>
            </a:r>
            <a:r>
              <a:rPr lang="it-IT" sz="2000" dirty="0" err="1" smtClean="0"/>
              <a:t>detected</a:t>
            </a:r>
            <a:endParaRPr lang="it-IT" sz="2000" dirty="0" smtClean="0"/>
          </a:p>
          <a:p>
            <a:pPr>
              <a:buFont typeface="Courier New" pitchFamily="49" charset="0"/>
              <a:buChar char="o"/>
            </a:pPr>
            <a:r>
              <a:rPr lang="it-IT" sz="2000" dirty="0" smtClean="0"/>
              <a:t> </a:t>
            </a:r>
            <a:r>
              <a:rPr lang="it-IT" sz="2000" dirty="0" err="1" smtClean="0"/>
              <a:t>Multi-technologies</a:t>
            </a:r>
            <a:r>
              <a:rPr lang="it-IT" sz="2000" dirty="0" smtClean="0"/>
              <a:t> </a:t>
            </a:r>
            <a:r>
              <a:rPr lang="it-IT" sz="2000" dirty="0" err="1" smtClean="0"/>
              <a:t>interfaces</a:t>
            </a:r>
            <a:r>
              <a:rPr lang="it-IT" sz="2000" dirty="0" smtClean="0"/>
              <a:t> can </a:t>
            </a:r>
            <a:r>
              <a:rPr lang="it-IT" sz="2000" dirty="0" err="1" smtClean="0"/>
              <a:t>register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the ULLA </a:t>
            </a:r>
            <a:r>
              <a:rPr lang="it-IT" sz="2000" dirty="0" err="1" smtClean="0"/>
              <a:t>core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   </a:t>
            </a:r>
            <a:r>
              <a:rPr lang="it-IT" sz="2000" dirty="0" err="1" smtClean="0"/>
              <a:t>provide</a:t>
            </a:r>
            <a:r>
              <a:rPr lang="it-IT" sz="2000" dirty="0" smtClean="0"/>
              <a:t> </a:t>
            </a:r>
            <a:r>
              <a:rPr lang="it-IT" sz="2000" dirty="0" err="1" smtClean="0"/>
              <a:t>collected</a:t>
            </a:r>
            <a:r>
              <a:rPr lang="it-IT" sz="2000" dirty="0" smtClean="0"/>
              <a:t> </a:t>
            </a:r>
            <a:r>
              <a:rPr lang="it-IT" sz="2000" dirty="0" err="1" smtClean="0"/>
              <a:t>statistics</a:t>
            </a:r>
            <a:endParaRPr lang="it-IT" sz="2000" dirty="0" smtClean="0"/>
          </a:p>
          <a:p>
            <a:pPr>
              <a:buFont typeface="Courier New" pitchFamily="49" charset="0"/>
              <a:buChar char="o"/>
            </a:pPr>
            <a:r>
              <a:rPr lang="it-IT" sz="2000" dirty="0" smtClean="0"/>
              <a:t> ULLA </a:t>
            </a:r>
            <a:r>
              <a:rPr lang="it-IT" sz="2000" dirty="0" err="1" smtClean="0"/>
              <a:t>provides</a:t>
            </a:r>
            <a:r>
              <a:rPr lang="it-IT" sz="2000" dirty="0" smtClean="0"/>
              <a:t> </a:t>
            </a:r>
            <a:r>
              <a:rPr lang="it-IT" sz="2000" dirty="0" err="1" smtClean="0"/>
              <a:t>an</a:t>
            </a:r>
            <a:r>
              <a:rPr lang="it-IT" sz="2000" dirty="0" smtClean="0"/>
              <a:t> </a:t>
            </a:r>
            <a:r>
              <a:rPr lang="it-IT" sz="2000" dirty="0" err="1" smtClean="0"/>
              <a:t>abstraction</a:t>
            </a:r>
            <a:r>
              <a:rPr lang="it-IT" sz="2000" dirty="0" smtClean="0"/>
              <a:t> </a:t>
            </a:r>
            <a:r>
              <a:rPr lang="it-IT" sz="2000" dirty="0" err="1" smtClean="0"/>
              <a:t>layer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the </a:t>
            </a:r>
            <a:r>
              <a:rPr lang="it-IT" sz="2000" dirty="0" err="1" smtClean="0"/>
              <a:t>collected</a:t>
            </a:r>
            <a:r>
              <a:rPr lang="it-IT" sz="2000" dirty="0" smtClean="0"/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43001" y="476672"/>
            <a:ext cx="3645023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Future enhancements: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619672" y="3284984"/>
            <a:ext cx="410445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Technology</a:t>
            </a:r>
            <a:r>
              <a:rPr lang="it-IT" dirty="0" smtClean="0"/>
              <a:t> </a:t>
            </a:r>
            <a:r>
              <a:rPr lang="it-IT" dirty="0" err="1" smtClean="0"/>
              <a:t>inference</a:t>
            </a:r>
            <a:r>
              <a:rPr lang="it-IT" dirty="0" smtClean="0"/>
              <a:t> </a:t>
            </a:r>
            <a:r>
              <a:rPr lang="it-IT" dirty="0" err="1" smtClean="0"/>
              <a:t>algorithms</a:t>
            </a:r>
            <a:endParaRPr lang="it-IT" dirty="0" smtClean="0"/>
          </a:p>
          <a:p>
            <a:pPr algn="ctr"/>
            <a:r>
              <a:rPr lang="it-IT" dirty="0" smtClean="0"/>
              <a:t>(ANALYSIS)</a:t>
            </a: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1619672" y="4293096"/>
            <a:ext cx="4104456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endParaRPr lang="it-IT" dirty="0" smtClean="0"/>
          </a:p>
          <a:p>
            <a:pPr lvl="1" algn="just"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it-IT" dirty="0" err="1" smtClean="0"/>
              <a:t>Collision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endParaRPr lang="it-IT" dirty="0" smtClean="0"/>
          </a:p>
          <a:p>
            <a:pPr lvl="1" algn="just"/>
            <a:r>
              <a:rPr lang="it-IT" dirty="0" smtClean="0"/>
              <a:t>(</a:t>
            </a:r>
            <a:r>
              <a:rPr lang="it-IT" dirty="0" err="1" smtClean="0"/>
              <a:t>Latency</a:t>
            </a:r>
            <a:r>
              <a:rPr lang="it-IT" dirty="0" smtClean="0"/>
              <a:t>, </a:t>
            </a:r>
            <a:r>
              <a:rPr lang="it-IT" dirty="0" err="1" smtClean="0"/>
              <a:t>Throughput</a:t>
            </a:r>
            <a:r>
              <a:rPr lang="it-IT" dirty="0" smtClean="0"/>
              <a:t>, </a:t>
            </a:r>
            <a:r>
              <a:rPr lang="it-IT" dirty="0" err="1" smtClean="0"/>
              <a:t>Jitter</a:t>
            </a:r>
            <a:r>
              <a:rPr lang="it-IT" dirty="0" smtClean="0"/>
              <a:t>, …)</a:t>
            </a:r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1619672" y="2204864"/>
            <a:ext cx="193583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 smtClean="0"/>
              <a:t>MAC &amp; PHY data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779912" y="2204864"/>
            <a:ext cx="193583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 err="1" smtClean="0"/>
              <a:t>Time-frequency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patterns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5" name="Freccia a destra 14"/>
          <p:cNvSpPr/>
          <p:nvPr/>
        </p:nvSpPr>
        <p:spPr>
          <a:xfrm rot="5400000">
            <a:off x="2483768" y="3068960"/>
            <a:ext cx="288032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5400000">
            <a:off x="4572000" y="3068960"/>
            <a:ext cx="288032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5400000">
            <a:off x="3491880" y="4077072"/>
            <a:ext cx="288032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5868144" y="2204864"/>
            <a:ext cx="1944216" cy="3096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Standard wireless </a:t>
            </a:r>
            <a:r>
              <a:rPr lang="it-IT" dirty="0" err="1" smtClean="0"/>
              <a:t>functionalities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525441" y="1233692"/>
            <a:ext cx="7257006" cy="1333020"/>
          </a:xfrm>
        </p:spPr>
        <p:txBody>
          <a:bodyPr lIns="81639" tIns="42452" rIns="81639" bIns="42452"/>
          <a:lstStyle/>
          <a:p>
            <a:pPr algn="l"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6000" err="1"/>
              <a:t>Outline</a:t>
            </a:r>
            <a:r>
              <a:rPr lang="it-IT" sz="6000"/>
              <a:t>: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147717" y="2345022"/>
            <a:ext cx="6221319" cy="2768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 dirty="0">
                <a:solidFill>
                  <a:srgbClr val="000000"/>
                </a:solidFill>
              </a:rPr>
              <a:t>- Intro</a:t>
            </a:r>
          </a:p>
          <a:p>
            <a:pPr marL="391686" lvl="1" indent="-195843">
              <a:buSzPct val="45000"/>
              <a:buFont typeface="Wingdings" pitchFamily="-11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Motivations to our work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 dirty="0" smtClean="0">
                <a:solidFill>
                  <a:srgbClr val="000000"/>
                </a:solidFill>
              </a:rPr>
              <a:t>- </a:t>
            </a:r>
            <a:r>
              <a:rPr lang="en-US" sz="2200" b="1" dirty="0">
                <a:solidFill>
                  <a:srgbClr val="000000"/>
                </a:solidFill>
              </a:rPr>
              <a:t>CRABSS overview</a:t>
            </a:r>
          </a:p>
          <a:p>
            <a:pPr marL="391686" lvl="1" indent="-195843">
              <a:buSzPct val="45000"/>
              <a:buFont typeface="Wingdings" pitchFamily="-11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Functional/architectural description</a:t>
            </a:r>
          </a:p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 dirty="0" smtClean="0">
                <a:solidFill>
                  <a:srgbClr val="000000"/>
                </a:solidFill>
              </a:rPr>
              <a:t>- Results</a:t>
            </a:r>
          </a:p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 dirty="0" smtClean="0">
                <a:solidFill>
                  <a:srgbClr val="000000"/>
                </a:solidFill>
              </a:rPr>
              <a:t>- </a:t>
            </a:r>
            <a:r>
              <a:rPr lang="en-US" sz="2200" b="1" dirty="0">
                <a:solidFill>
                  <a:srgbClr val="000000"/>
                </a:solidFill>
              </a:rPr>
              <a:t>Future enhancements</a:t>
            </a:r>
          </a:p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35696" y="2492896"/>
            <a:ext cx="3645023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Thank you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Line 2"/>
          <p:cNvSpPr>
            <a:spLocks noChangeShapeType="1"/>
          </p:cNvSpPr>
          <p:nvPr/>
        </p:nvSpPr>
        <p:spPr bwMode="auto">
          <a:xfrm>
            <a:off x="489754" y="4482748"/>
            <a:ext cx="8160171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550533" y="4455397"/>
            <a:ext cx="288091" cy="390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53419" y="4773536"/>
            <a:ext cx="341387" cy="1658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vert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>
                <a:solidFill>
                  <a:srgbClr val="000000"/>
                </a:solidFill>
                <a:latin typeface="Arial" pitchFamily="-110" charset="0"/>
                <a:cs typeface="Arial" pitchFamily="-110" charset="0"/>
              </a:rPr>
              <a:t>2.400GHz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1636355" y="4433803"/>
            <a:ext cx="1441" cy="1511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2741184" y="4435244"/>
            <a:ext cx="1440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2169323" y="4435244"/>
            <a:ext cx="1441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3313043" y="4435244"/>
            <a:ext cx="1441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1884113" y="4435244"/>
            <a:ext cx="1441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2455974" y="4435244"/>
            <a:ext cx="1440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3027834" y="4435244"/>
            <a:ext cx="1441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>
            <a:off x="3598253" y="4435244"/>
            <a:ext cx="1441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70" name="Freeform 13"/>
          <p:cNvSpPr>
            <a:spLocks noChangeArrowheads="1"/>
          </p:cNvSpPr>
          <p:nvPr/>
        </p:nvSpPr>
        <p:spPr bwMode="auto">
          <a:xfrm>
            <a:off x="1168209" y="3623339"/>
            <a:ext cx="1417406" cy="303744"/>
          </a:xfrm>
          <a:custGeom>
            <a:avLst/>
            <a:gdLst>
              <a:gd name="T0" fmla="*/ 0 w 4341"/>
              <a:gd name="T1" fmla="*/ 931 h 932"/>
              <a:gd name="T2" fmla="*/ 281 w 4341"/>
              <a:gd name="T3" fmla="*/ 620 h 932"/>
              <a:gd name="T4" fmla="*/ 701 w 4341"/>
              <a:gd name="T5" fmla="*/ 621 h 932"/>
              <a:gd name="T6" fmla="*/ 980 w 4341"/>
              <a:gd name="T7" fmla="*/ 0 h 932"/>
              <a:gd name="T8" fmla="*/ 3360 w 4341"/>
              <a:gd name="T9" fmla="*/ 1 h 932"/>
              <a:gd name="T10" fmla="*/ 3640 w 4341"/>
              <a:gd name="T11" fmla="*/ 621 h 932"/>
              <a:gd name="T12" fmla="*/ 4061 w 4341"/>
              <a:gd name="T13" fmla="*/ 620 h 932"/>
              <a:gd name="T14" fmla="*/ 4340 w 4341"/>
              <a:gd name="T15" fmla="*/ 930 h 9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41"/>
              <a:gd name="T25" fmla="*/ 0 h 932"/>
              <a:gd name="T26" fmla="*/ 4341 w 4341"/>
              <a:gd name="T27" fmla="*/ 932 h 9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41" h="932">
                <a:moveTo>
                  <a:pt x="0" y="931"/>
                </a:moveTo>
                <a:lnTo>
                  <a:pt x="281" y="620"/>
                </a:lnTo>
                <a:lnTo>
                  <a:pt x="701" y="621"/>
                </a:lnTo>
                <a:lnTo>
                  <a:pt x="980" y="0"/>
                </a:lnTo>
                <a:lnTo>
                  <a:pt x="3360" y="1"/>
                </a:lnTo>
                <a:lnTo>
                  <a:pt x="3640" y="621"/>
                </a:lnTo>
                <a:lnTo>
                  <a:pt x="4061" y="620"/>
                </a:lnTo>
                <a:lnTo>
                  <a:pt x="4340" y="93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>
            <a:off x="4161472" y="4435244"/>
            <a:ext cx="1440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>
            <a:off x="3876262" y="4435244"/>
            <a:ext cx="1440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>
            <a:off x="4446681" y="4435244"/>
            <a:ext cx="1440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74" name="Line 17"/>
          <p:cNvSpPr>
            <a:spLocks noChangeShapeType="1"/>
          </p:cNvSpPr>
          <p:nvPr/>
        </p:nvSpPr>
        <p:spPr bwMode="auto">
          <a:xfrm>
            <a:off x="4729010" y="4435244"/>
            <a:ext cx="1440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75" name="Line 18"/>
          <p:cNvSpPr>
            <a:spLocks noChangeShapeType="1"/>
          </p:cNvSpPr>
          <p:nvPr/>
        </p:nvSpPr>
        <p:spPr bwMode="auto">
          <a:xfrm>
            <a:off x="4995493" y="4435244"/>
            <a:ext cx="1441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992148" y="4759141"/>
            <a:ext cx="341387" cy="1658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vert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>
                <a:solidFill>
                  <a:srgbClr val="000000"/>
                </a:solidFill>
                <a:latin typeface="Arial" pitchFamily="-110" charset="0"/>
                <a:cs typeface="Arial" pitchFamily="-110" charset="0"/>
              </a:rPr>
              <a:t>2.412GHz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559687" y="4773536"/>
            <a:ext cx="341387" cy="1658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vert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>
                <a:solidFill>
                  <a:srgbClr val="000000"/>
                </a:solidFill>
                <a:latin typeface="Arial" pitchFamily="-110" charset="0"/>
                <a:cs typeface="Arial" pitchFamily="-110" charset="0"/>
              </a:rPr>
              <a:t>2.422GHz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125784" y="4773536"/>
            <a:ext cx="341388" cy="1658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vert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>
                <a:solidFill>
                  <a:srgbClr val="000000"/>
                </a:solidFill>
                <a:latin typeface="Arial" pitchFamily="-110" charset="0"/>
                <a:cs typeface="Arial" pitchFamily="-110" charset="0"/>
              </a:rPr>
              <a:t>2.432GHz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693323" y="4773536"/>
            <a:ext cx="341388" cy="1658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vert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>
                <a:solidFill>
                  <a:srgbClr val="000000"/>
                </a:solidFill>
                <a:latin typeface="Arial" pitchFamily="-110" charset="0"/>
                <a:cs typeface="Arial" pitchFamily="-110" charset="0"/>
              </a:rPr>
              <a:t>2.442GHz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260862" y="4773536"/>
            <a:ext cx="341388" cy="1658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vert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>
                <a:solidFill>
                  <a:srgbClr val="000000"/>
                </a:solidFill>
                <a:latin typeface="Arial" pitchFamily="-110" charset="0"/>
                <a:cs typeface="Arial" pitchFamily="-110" charset="0"/>
              </a:rPr>
              <a:t>2.452GHz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4828401" y="4773536"/>
            <a:ext cx="341388" cy="1658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vert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>
                <a:solidFill>
                  <a:srgbClr val="000000"/>
                </a:solidFill>
                <a:latin typeface="Arial" pitchFamily="-110" charset="0"/>
                <a:cs typeface="Arial" pitchFamily="-110" charset="0"/>
              </a:rPr>
              <a:t>2.462GHz</a:t>
            </a:r>
          </a:p>
        </p:txBody>
      </p:sp>
      <p:sp>
        <p:nvSpPr>
          <p:cNvPr id="19482" name="Line 25"/>
          <p:cNvSpPr>
            <a:spLocks noChangeShapeType="1"/>
          </p:cNvSpPr>
          <p:nvPr/>
        </p:nvSpPr>
        <p:spPr bwMode="auto">
          <a:xfrm>
            <a:off x="5263418" y="4435244"/>
            <a:ext cx="1441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83" name="Freeform 26"/>
          <p:cNvSpPr>
            <a:spLocks noChangeArrowheads="1"/>
          </p:cNvSpPr>
          <p:nvPr/>
        </p:nvSpPr>
        <p:spPr bwMode="auto">
          <a:xfrm>
            <a:off x="2597139" y="3623339"/>
            <a:ext cx="1417406" cy="303744"/>
          </a:xfrm>
          <a:custGeom>
            <a:avLst/>
            <a:gdLst>
              <a:gd name="T0" fmla="*/ 0 w 4341"/>
              <a:gd name="T1" fmla="*/ 931 h 932"/>
              <a:gd name="T2" fmla="*/ 280 w 4341"/>
              <a:gd name="T3" fmla="*/ 620 h 932"/>
              <a:gd name="T4" fmla="*/ 700 w 4341"/>
              <a:gd name="T5" fmla="*/ 621 h 932"/>
              <a:gd name="T6" fmla="*/ 980 w 4341"/>
              <a:gd name="T7" fmla="*/ 0 h 932"/>
              <a:gd name="T8" fmla="*/ 3360 w 4341"/>
              <a:gd name="T9" fmla="*/ 1 h 932"/>
              <a:gd name="T10" fmla="*/ 3639 w 4341"/>
              <a:gd name="T11" fmla="*/ 620 h 932"/>
              <a:gd name="T12" fmla="*/ 4060 w 4341"/>
              <a:gd name="T13" fmla="*/ 620 h 932"/>
              <a:gd name="T14" fmla="*/ 4340 w 4341"/>
              <a:gd name="T15" fmla="*/ 931 h 9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41"/>
              <a:gd name="T25" fmla="*/ 0 h 932"/>
              <a:gd name="T26" fmla="*/ 4341 w 4341"/>
              <a:gd name="T27" fmla="*/ 932 h 9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41" h="932">
                <a:moveTo>
                  <a:pt x="0" y="931"/>
                </a:moveTo>
                <a:lnTo>
                  <a:pt x="280" y="620"/>
                </a:lnTo>
                <a:lnTo>
                  <a:pt x="700" y="621"/>
                </a:lnTo>
                <a:lnTo>
                  <a:pt x="980" y="0"/>
                </a:lnTo>
                <a:lnTo>
                  <a:pt x="3360" y="1"/>
                </a:lnTo>
                <a:lnTo>
                  <a:pt x="3639" y="620"/>
                </a:lnTo>
                <a:lnTo>
                  <a:pt x="4060" y="620"/>
                </a:lnTo>
                <a:lnTo>
                  <a:pt x="4340" y="931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84" name="Freeform 27"/>
          <p:cNvSpPr>
            <a:spLocks noChangeArrowheads="1"/>
          </p:cNvSpPr>
          <p:nvPr/>
        </p:nvSpPr>
        <p:spPr bwMode="auto">
          <a:xfrm>
            <a:off x="4004461" y="3624779"/>
            <a:ext cx="1417406" cy="303745"/>
          </a:xfrm>
          <a:custGeom>
            <a:avLst/>
            <a:gdLst>
              <a:gd name="T0" fmla="*/ 0 w 4340"/>
              <a:gd name="T1" fmla="*/ 931 h 932"/>
              <a:gd name="T2" fmla="*/ 280 w 4340"/>
              <a:gd name="T3" fmla="*/ 620 h 932"/>
              <a:gd name="T4" fmla="*/ 699 w 4340"/>
              <a:gd name="T5" fmla="*/ 620 h 932"/>
              <a:gd name="T6" fmla="*/ 980 w 4340"/>
              <a:gd name="T7" fmla="*/ 0 h 932"/>
              <a:gd name="T8" fmla="*/ 3359 w 4340"/>
              <a:gd name="T9" fmla="*/ 1 h 932"/>
              <a:gd name="T10" fmla="*/ 3639 w 4340"/>
              <a:gd name="T11" fmla="*/ 621 h 932"/>
              <a:gd name="T12" fmla="*/ 4060 w 4340"/>
              <a:gd name="T13" fmla="*/ 620 h 932"/>
              <a:gd name="T14" fmla="*/ 4339 w 4340"/>
              <a:gd name="T15" fmla="*/ 930 h 9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40"/>
              <a:gd name="T25" fmla="*/ 0 h 932"/>
              <a:gd name="T26" fmla="*/ 4340 w 4340"/>
              <a:gd name="T27" fmla="*/ 932 h 9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40" h="932">
                <a:moveTo>
                  <a:pt x="0" y="931"/>
                </a:moveTo>
                <a:lnTo>
                  <a:pt x="280" y="620"/>
                </a:lnTo>
                <a:lnTo>
                  <a:pt x="699" y="620"/>
                </a:lnTo>
                <a:lnTo>
                  <a:pt x="980" y="0"/>
                </a:lnTo>
                <a:lnTo>
                  <a:pt x="3359" y="1"/>
                </a:lnTo>
                <a:lnTo>
                  <a:pt x="3639" y="621"/>
                </a:lnTo>
                <a:lnTo>
                  <a:pt x="4060" y="620"/>
                </a:lnTo>
                <a:lnTo>
                  <a:pt x="4339" y="93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85" name="Freeform 28"/>
          <p:cNvSpPr>
            <a:spLocks noChangeArrowheads="1"/>
          </p:cNvSpPr>
          <p:nvPr/>
        </p:nvSpPr>
        <p:spPr bwMode="auto">
          <a:xfrm>
            <a:off x="924771" y="3036004"/>
            <a:ext cx="2386832" cy="414589"/>
          </a:xfrm>
          <a:custGeom>
            <a:avLst/>
            <a:gdLst>
              <a:gd name="T0" fmla="*/ 0 w 7309"/>
              <a:gd name="T1" fmla="*/ 1270 h 1271"/>
              <a:gd name="T2" fmla="*/ 487 w 7309"/>
              <a:gd name="T3" fmla="*/ 636 h 1271"/>
              <a:gd name="T4" fmla="*/ 975 w 7309"/>
              <a:gd name="T5" fmla="*/ 635 h 1271"/>
              <a:gd name="T6" fmla="*/ 1462 w 7309"/>
              <a:gd name="T7" fmla="*/ 1 h 1271"/>
              <a:gd name="T8" fmla="*/ 5847 w 7309"/>
              <a:gd name="T9" fmla="*/ 0 h 1271"/>
              <a:gd name="T10" fmla="*/ 6335 w 7309"/>
              <a:gd name="T11" fmla="*/ 636 h 1271"/>
              <a:gd name="T12" fmla="*/ 6821 w 7309"/>
              <a:gd name="T13" fmla="*/ 635 h 1271"/>
              <a:gd name="T14" fmla="*/ 7308 w 7309"/>
              <a:gd name="T15" fmla="*/ 1270 h 12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09"/>
              <a:gd name="T25" fmla="*/ 0 h 1271"/>
              <a:gd name="T26" fmla="*/ 7309 w 7309"/>
              <a:gd name="T27" fmla="*/ 1271 h 12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09" h="1271">
                <a:moveTo>
                  <a:pt x="0" y="1270"/>
                </a:moveTo>
                <a:lnTo>
                  <a:pt x="487" y="636"/>
                </a:lnTo>
                <a:lnTo>
                  <a:pt x="975" y="635"/>
                </a:lnTo>
                <a:lnTo>
                  <a:pt x="1462" y="1"/>
                </a:lnTo>
                <a:lnTo>
                  <a:pt x="5847" y="0"/>
                </a:lnTo>
                <a:lnTo>
                  <a:pt x="6335" y="636"/>
                </a:lnTo>
                <a:lnTo>
                  <a:pt x="6821" y="635"/>
                </a:lnTo>
                <a:lnTo>
                  <a:pt x="7308" y="1270"/>
                </a:lnTo>
              </a:path>
            </a:pathLst>
          </a:custGeom>
          <a:noFill/>
          <a:ln w="9525">
            <a:solidFill>
              <a:srgbClr val="944794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86" name="Freeform 29"/>
          <p:cNvSpPr>
            <a:spLocks noChangeArrowheads="1"/>
          </p:cNvSpPr>
          <p:nvPr/>
        </p:nvSpPr>
        <p:spPr bwMode="auto">
          <a:xfrm>
            <a:off x="3311604" y="3036004"/>
            <a:ext cx="2386831" cy="414589"/>
          </a:xfrm>
          <a:custGeom>
            <a:avLst/>
            <a:gdLst>
              <a:gd name="T0" fmla="*/ 0 w 7309"/>
              <a:gd name="T1" fmla="*/ 1270 h 1271"/>
              <a:gd name="T2" fmla="*/ 487 w 7309"/>
              <a:gd name="T3" fmla="*/ 636 h 1271"/>
              <a:gd name="T4" fmla="*/ 974 w 7309"/>
              <a:gd name="T5" fmla="*/ 634 h 1271"/>
              <a:gd name="T6" fmla="*/ 1461 w 7309"/>
              <a:gd name="T7" fmla="*/ 0 h 1271"/>
              <a:gd name="T8" fmla="*/ 5847 w 7309"/>
              <a:gd name="T9" fmla="*/ 0 h 1271"/>
              <a:gd name="T10" fmla="*/ 6334 w 7309"/>
              <a:gd name="T11" fmla="*/ 635 h 1271"/>
              <a:gd name="T12" fmla="*/ 6821 w 7309"/>
              <a:gd name="T13" fmla="*/ 635 h 1271"/>
              <a:gd name="T14" fmla="*/ 7308 w 7309"/>
              <a:gd name="T15" fmla="*/ 1270 h 12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09"/>
              <a:gd name="T25" fmla="*/ 0 h 1271"/>
              <a:gd name="T26" fmla="*/ 7309 w 7309"/>
              <a:gd name="T27" fmla="*/ 1271 h 12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09" h="1271">
                <a:moveTo>
                  <a:pt x="0" y="1270"/>
                </a:moveTo>
                <a:lnTo>
                  <a:pt x="487" y="636"/>
                </a:lnTo>
                <a:lnTo>
                  <a:pt x="974" y="634"/>
                </a:lnTo>
                <a:lnTo>
                  <a:pt x="1461" y="0"/>
                </a:lnTo>
                <a:lnTo>
                  <a:pt x="5847" y="0"/>
                </a:lnTo>
                <a:lnTo>
                  <a:pt x="6334" y="635"/>
                </a:lnTo>
                <a:lnTo>
                  <a:pt x="6821" y="635"/>
                </a:lnTo>
                <a:lnTo>
                  <a:pt x="7308" y="1270"/>
                </a:lnTo>
              </a:path>
            </a:pathLst>
          </a:custGeom>
          <a:noFill/>
          <a:ln w="9525">
            <a:solidFill>
              <a:srgbClr val="944794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87" name="Freeform 30"/>
          <p:cNvSpPr>
            <a:spLocks noChangeArrowheads="1"/>
          </p:cNvSpPr>
          <p:nvPr/>
        </p:nvSpPr>
        <p:spPr bwMode="auto">
          <a:xfrm>
            <a:off x="829702" y="2512009"/>
            <a:ext cx="5771898" cy="414589"/>
          </a:xfrm>
          <a:custGeom>
            <a:avLst/>
            <a:gdLst>
              <a:gd name="T0" fmla="*/ 0 w 17671"/>
              <a:gd name="T1" fmla="*/ 1271 h 1272"/>
              <a:gd name="T2" fmla="*/ 536 w 17671"/>
              <a:gd name="T3" fmla="*/ 847 h 1272"/>
              <a:gd name="T4" fmla="*/ 1071 w 17671"/>
              <a:gd name="T5" fmla="*/ 847 h 1272"/>
              <a:gd name="T6" fmla="*/ 1606 w 17671"/>
              <a:gd name="T7" fmla="*/ 0 h 1272"/>
              <a:gd name="T8" fmla="*/ 16063 w 17671"/>
              <a:gd name="T9" fmla="*/ 0 h 1272"/>
              <a:gd name="T10" fmla="*/ 16598 w 17671"/>
              <a:gd name="T11" fmla="*/ 847 h 1272"/>
              <a:gd name="T12" fmla="*/ 17135 w 17671"/>
              <a:gd name="T13" fmla="*/ 847 h 1272"/>
              <a:gd name="T14" fmla="*/ 17670 w 17671"/>
              <a:gd name="T15" fmla="*/ 1271 h 1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671"/>
              <a:gd name="T25" fmla="*/ 0 h 1272"/>
              <a:gd name="T26" fmla="*/ 17671 w 17671"/>
              <a:gd name="T27" fmla="*/ 1272 h 12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671" h="1272">
                <a:moveTo>
                  <a:pt x="0" y="1271"/>
                </a:moveTo>
                <a:lnTo>
                  <a:pt x="536" y="847"/>
                </a:lnTo>
                <a:lnTo>
                  <a:pt x="1071" y="847"/>
                </a:lnTo>
                <a:lnTo>
                  <a:pt x="1606" y="0"/>
                </a:lnTo>
                <a:lnTo>
                  <a:pt x="16063" y="0"/>
                </a:lnTo>
                <a:lnTo>
                  <a:pt x="16598" y="847"/>
                </a:lnTo>
                <a:lnTo>
                  <a:pt x="17135" y="847"/>
                </a:lnTo>
                <a:lnTo>
                  <a:pt x="17670" y="1271"/>
                </a:lnTo>
              </a:path>
            </a:pathLst>
          </a:custGeom>
          <a:noFill/>
          <a:ln w="18360">
            <a:solidFill>
              <a:srgbClr val="0000FF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88" name="Line 31"/>
          <p:cNvSpPr>
            <a:spLocks noChangeShapeType="1"/>
          </p:cNvSpPr>
          <p:nvPr/>
        </p:nvSpPr>
        <p:spPr bwMode="auto">
          <a:xfrm>
            <a:off x="5552950" y="4435244"/>
            <a:ext cx="1440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89" name="Line 32"/>
          <p:cNvSpPr>
            <a:spLocks noChangeShapeType="1"/>
          </p:cNvSpPr>
          <p:nvPr/>
        </p:nvSpPr>
        <p:spPr bwMode="auto">
          <a:xfrm>
            <a:off x="5839599" y="4435244"/>
            <a:ext cx="1441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90" name="Line 33"/>
          <p:cNvSpPr>
            <a:spLocks noChangeShapeType="1"/>
          </p:cNvSpPr>
          <p:nvPr/>
        </p:nvSpPr>
        <p:spPr bwMode="auto">
          <a:xfrm>
            <a:off x="6121928" y="4435244"/>
            <a:ext cx="1441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91" name="Line 34"/>
          <p:cNvSpPr>
            <a:spLocks noChangeShapeType="1"/>
          </p:cNvSpPr>
          <p:nvPr/>
        </p:nvSpPr>
        <p:spPr bwMode="auto">
          <a:xfrm>
            <a:off x="6388413" y="4435244"/>
            <a:ext cx="1440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92" name="Line 35"/>
          <p:cNvSpPr>
            <a:spLocks noChangeShapeType="1"/>
          </p:cNvSpPr>
          <p:nvPr/>
        </p:nvSpPr>
        <p:spPr bwMode="auto">
          <a:xfrm>
            <a:off x="6656337" y="4435244"/>
            <a:ext cx="1440" cy="151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5367130" y="4773536"/>
            <a:ext cx="341388" cy="1658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vert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>
                <a:solidFill>
                  <a:srgbClr val="000000"/>
                </a:solidFill>
                <a:latin typeface="Arial" pitchFamily="-110" charset="0"/>
                <a:cs typeface="Arial" pitchFamily="-110" charset="0"/>
              </a:rPr>
              <a:t>2.472GHz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5936111" y="4773536"/>
            <a:ext cx="341387" cy="1658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vert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>
                <a:solidFill>
                  <a:srgbClr val="000000"/>
                </a:solidFill>
                <a:latin typeface="Arial" pitchFamily="-110" charset="0"/>
                <a:cs typeface="Arial" pitchFamily="-110" charset="0"/>
              </a:rPr>
              <a:t>2.482GHz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6503649" y="4773536"/>
            <a:ext cx="341387" cy="1658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vert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>
                <a:solidFill>
                  <a:srgbClr val="000000"/>
                </a:solidFill>
                <a:latin typeface="Arial" pitchFamily="-110" charset="0"/>
                <a:cs typeface="Arial" pitchFamily="-110" charset="0"/>
              </a:rPr>
              <a:t>2.492GHz</a:t>
            </a:r>
          </a:p>
        </p:txBody>
      </p:sp>
      <p:sp>
        <p:nvSpPr>
          <p:cNvPr id="19496" name="Freeform 39"/>
          <p:cNvSpPr>
            <a:spLocks noChangeArrowheads="1"/>
          </p:cNvSpPr>
          <p:nvPr/>
        </p:nvSpPr>
        <p:spPr bwMode="auto">
          <a:xfrm>
            <a:off x="1679569" y="4179004"/>
            <a:ext cx="260723" cy="305184"/>
          </a:xfrm>
          <a:custGeom>
            <a:avLst/>
            <a:gdLst>
              <a:gd name="T0" fmla="*/ 0 w 797"/>
              <a:gd name="T1" fmla="*/ 930 h 934"/>
              <a:gd name="T2" fmla="*/ 51 w 797"/>
              <a:gd name="T3" fmla="*/ 620 h 934"/>
              <a:gd name="T4" fmla="*/ 128 w 797"/>
              <a:gd name="T5" fmla="*/ 620 h 934"/>
              <a:gd name="T6" fmla="*/ 180 w 797"/>
              <a:gd name="T7" fmla="*/ 1 h 934"/>
              <a:gd name="T8" fmla="*/ 616 w 797"/>
              <a:gd name="T9" fmla="*/ 0 h 934"/>
              <a:gd name="T10" fmla="*/ 667 w 797"/>
              <a:gd name="T11" fmla="*/ 620 h 934"/>
              <a:gd name="T12" fmla="*/ 744 w 797"/>
              <a:gd name="T13" fmla="*/ 620 h 934"/>
              <a:gd name="T14" fmla="*/ 796 w 797"/>
              <a:gd name="T15" fmla="*/ 933 h 9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7"/>
              <a:gd name="T25" fmla="*/ 0 h 934"/>
              <a:gd name="T26" fmla="*/ 797 w 797"/>
              <a:gd name="T27" fmla="*/ 934 h 9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7" h="934">
                <a:moveTo>
                  <a:pt x="0" y="930"/>
                </a:moveTo>
                <a:lnTo>
                  <a:pt x="51" y="620"/>
                </a:lnTo>
                <a:lnTo>
                  <a:pt x="128" y="620"/>
                </a:lnTo>
                <a:lnTo>
                  <a:pt x="180" y="1"/>
                </a:lnTo>
                <a:lnTo>
                  <a:pt x="616" y="0"/>
                </a:lnTo>
                <a:lnTo>
                  <a:pt x="667" y="620"/>
                </a:lnTo>
                <a:lnTo>
                  <a:pt x="744" y="620"/>
                </a:lnTo>
                <a:lnTo>
                  <a:pt x="796" y="933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97" name="Freeform 40"/>
          <p:cNvSpPr>
            <a:spLocks noChangeArrowheads="1"/>
          </p:cNvSpPr>
          <p:nvPr/>
        </p:nvSpPr>
        <p:spPr bwMode="auto">
          <a:xfrm>
            <a:off x="1964779" y="4179004"/>
            <a:ext cx="260723" cy="305184"/>
          </a:xfrm>
          <a:custGeom>
            <a:avLst/>
            <a:gdLst>
              <a:gd name="T0" fmla="*/ 0 w 796"/>
              <a:gd name="T1" fmla="*/ 932 h 933"/>
              <a:gd name="T2" fmla="*/ 51 w 796"/>
              <a:gd name="T3" fmla="*/ 622 h 933"/>
              <a:gd name="T4" fmla="*/ 128 w 796"/>
              <a:gd name="T5" fmla="*/ 622 h 933"/>
              <a:gd name="T6" fmla="*/ 179 w 796"/>
              <a:gd name="T7" fmla="*/ 0 h 933"/>
              <a:gd name="T8" fmla="*/ 616 w 796"/>
              <a:gd name="T9" fmla="*/ 2 h 933"/>
              <a:gd name="T10" fmla="*/ 667 w 796"/>
              <a:gd name="T11" fmla="*/ 622 h 933"/>
              <a:gd name="T12" fmla="*/ 744 w 796"/>
              <a:gd name="T13" fmla="*/ 622 h 933"/>
              <a:gd name="T14" fmla="*/ 795 w 796"/>
              <a:gd name="T15" fmla="*/ 931 h 9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6"/>
              <a:gd name="T25" fmla="*/ 0 h 933"/>
              <a:gd name="T26" fmla="*/ 796 w 796"/>
              <a:gd name="T27" fmla="*/ 933 h 9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6" h="933">
                <a:moveTo>
                  <a:pt x="0" y="932"/>
                </a:moveTo>
                <a:lnTo>
                  <a:pt x="51" y="622"/>
                </a:lnTo>
                <a:lnTo>
                  <a:pt x="128" y="622"/>
                </a:lnTo>
                <a:lnTo>
                  <a:pt x="179" y="0"/>
                </a:lnTo>
                <a:lnTo>
                  <a:pt x="616" y="2"/>
                </a:lnTo>
                <a:lnTo>
                  <a:pt x="667" y="622"/>
                </a:lnTo>
                <a:lnTo>
                  <a:pt x="744" y="622"/>
                </a:lnTo>
                <a:lnTo>
                  <a:pt x="795" y="931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98" name="Freeform 41"/>
          <p:cNvSpPr>
            <a:spLocks noChangeArrowheads="1"/>
          </p:cNvSpPr>
          <p:nvPr/>
        </p:nvSpPr>
        <p:spPr bwMode="auto">
          <a:xfrm>
            <a:off x="2248549" y="4179004"/>
            <a:ext cx="260722" cy="305184"/>
          </a:xfrm>
          <a:custGeom>
            <a:avLst/>
            <a:gdLst>
              <a:gd name="T0" fmla="*/ 0 w 796"/>
              <a:gd name="T1" fmla="*/ 932 h 933"/>
              <a:gd name="T2" fmla="*/ 51 w 796"/>
              <a:gd name="T3" fmla="*/ 622 h 933"/>
              <a:gd name="T4" fmla="*/ 128 w 796"/>
              <a:gd name="T5" fmla="*/ 622 h 933"/>
              <a:gd name="T6" fmla="*/ 179 w 796"/>
              <a:gd name="T7" fmla="*/ 0 h 933"/>
              <a:gd name="T8" fmla="*/ 616 w 796"/>
              <a:gd name="T9" fmla="*/ 2 h 933"/>
              <a:gd name="T10" fmla="*/ 667 w 796"/>
              <a:gd name="T11" fmla="*/ 622 h 933"/>
              <a:gd name="T12" fmla="*/ 744 w 796"/>
              <a:gd name="T13" fmla="*/ 622 h 933"/>
              <a:gd name="T14" fmla="*/ 795 w 796"/>
              <a:gd name="T15" fmla="*/ 931 h 9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6"/>
              <a:gd name="T25" fmla="*/ 0 h 933"/>
              <a:gd name="T26" fmla="*/ 796 w 796"/>
              <a:gd name="T27" fmla="*/ 933 h 9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6" h="933">
                <a:moveTo>
                  <a:pt x="0" y="932"/>
                </a:moveTo>
                <a:lnTo>
                  <a:pt x="51" y="622"/>
                </a:lnTo>
                <a:lnTo>
                  <a:pt x="128" y="622"/>
                </a:lnTo>
                <a:lnTo>
                  <a:pt x="179" y="0"/>
                </a:lnTo>
                <a:lnTo>
                  <a:pt x="616" y="2"/>
                </a:lnTo>
                <a:lnTo>
                  <a:pt x="667" y="622"/>
                </a:lnTo>
                <a:lnTo>
                  <a:pt x="744" y="622"/>
                </a:lnTo>
                <a:lnTo>
                  <a:pt x="795" y="931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499" name="Freeform 42"/>
          <p:cNvSpPr>
            <a:spLocks noChangeArrowheads="1"/>
          </p:cNvSpPr>
          <p:nvPr/>
        </p:nvSpPr>
        <p:spPr bwMode="auto">
          <a:xfrm>
            <a:off x="2532317" y="4179004"/>
            <a:ext cx="260723" cy="305184"/>
          </a:xfrm>
          <a:custGeom>
            <a:avLst/>
            <a:gdLst>
              <a:gd name="T0" fmla="*/ 0 w 797"/>
              <a:gd name="T1" fmla="*/ 933 h 934"/>
              <a:gd name="T2" fmla="*/ 52 w 797"/>
              <a:gd name="T3" fmla="*/ 623 h 934"/>
              <a:gd name="T4" fmla="*/ 129 w 797"/>
              <a:gd name="T5" fmla="*/ 623 h 934"/>
              <a:gd name="T6" fmla="*/ 180 w 797"/>
              <a:gd name="T7" fmla="*/ 2 h 934"/>
              <a:gd name="T8" fmla="*/ 616 w 797"/>
              <a:gd name="T9" fmla="*/ 0 h 934"/>
              <a:gd name="T10" fmla="*/ 667 w 797"/>
              <a:gd name="T11" fmla="*/ 620 h 934"/>
              <a:gd name="T12" fmla="*/ 744 w 797"/>
              <a:gd name="T13" fmla="*/ 620 h 934"/>
              <a:gd name="T14" fmla="*/ 796 w 797"/>
              <a:gd name="T15" fmla="*/ 932 h 9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7"/>
              <a:gd name="T25" fmla="*/ 0 h 934"/>
              <a:gd name="T26" fmla="*/ 797 w 797"/>
              <a:gd name="T27" fmla="*/ 934 h 9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7" h="934">
                <a:moveTo>
                  <a:pt x="0" y="933"/>
                </a:moveTo>
                <a:lnTo>
                  <a:pt x="52" y="623"/>
                </a:lnTo>
                <a:lnTo>
                  <a:pt x="129" y="623"/>
                </a:lnTo>
                <a:lnTo>
                  <a:pt x="180" y="2"/>
                </a:lnTo>
                <a:lnTo>
                  <a:pt x="616" y="0"/>
                </a:lnTo>
                <a:lnTo>
                  <a:pt x="667" y="620"/>
                </a:lnTo>
                <a:lnTo>
                  <a:pt x="744" y="620"/>
                </a:lnTo>
                <a:lnTo>
                  <a:pt x="796" y="932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00" name="Freeform 43"/>
          <p:cNvSpPr>
            <a:spLocks noChangeArrowheads="1"/>
          </p:cNvSpPr>
          <p:nvPr/>
        </p:nvSpPr>
        <p:spPr bwMode="auto">
          <a:xfrm>
            <a:off x="2816088" y="4179004"/>
            <a:ext cx="260722" cy="303744"/>
          </a:xfrm>
          <a:custGeom>
            <a:avLst/>
            <a:gdLst>
              <a:gd name="T0" fmla="*/ 0 w 797"/>
              <a:gd name="T1" fmla="*/ 931 h 932"/>
              <a:gd name="T2" fmla="*/ 52 w 797"/>
              <a:gd name="T3" fmla="*/ 621 h 932"/>
              <a:gd name="T4" fmla="*/ 129 w 797"/>
              <a:gd name="T5" fmla="*/ 621 h 932"/>
              <a:gd name="T6" fmla="*/ 180 w 797"/>
              <a:gd name="T7" fmla="*/ 0 h 932"/>
              <a:gd name="T8" fmla="*/ 616 w 797"/>
              <a:gd name="T9" fmla="*/ 1 h 932"/>
              <a:gd name="T10" fmla="*/ 668 w 797"/>
              <a:gd name="T11" fmla="*/ 621 h 932"/>
              <a:gd name="T12" fmla="*/ 745 w 797"/>
              <a:gd name="T13" fmla="*/ 621 h 932"/>
              <a:gd name="T14" fmla="*/ 796 w 797"/>
              <a:gd name="T15" fmla="*/ 930 h 9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7"/>
              <a:gd name="T25" fmla="*/ 0 h 932"/>
              <a:gd name="T26" fmla="*/ 797 w 797"/>
              <a:gd name="T27" fmla="*/ 932 h 9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7" h="932">
                <a:moveTo>
                  <a:pt x="0" y="931"/>
                </a:moveTo>
                <a:lnTo>
                  <a:pt x="52" y="621"/>
                </a:lnTo>
                <a:lnTo>
                  <a:pt x="129" y="621"/>
                </a:lnTo>
                <a:lnTo>
                  <a:pt x="180" y="0"/>
                </a:lnTo>
                <a:lnTo>
                  <a:pt x="616" y="1"/>
                </a:lnTo>
                <a:lnTo>
                  <a:pt x="668" y="621"/>
                </a:lnTo>
                <a:lnTo>
                  <a:pt x="745" y="621"/>
                </a:lnTo>
                <a:lnTo>
                  <a:pt x="796" y="930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01" name="Freeform 44"/>
          <p:cNvSpPr>
            <a:spLocks noChangeArrowheads="1"/>
          </p:cNvSpPr>
          <p:nvPr/>
        </p:nvSpPr>
        <p:spPr bwMode="auto">
          <a:xfrm>
            <a:off x="3099856" y="4179004"/>
            <a:ext cx="260723" cy="305184"/>
          </a:xfrm>
          <a:custGeom>
            <a:avLst/>
            <a:gdLst>
              <a:gd name="T0" fmla="*/ 0 w 797"/>
              <a:gd name="T1" fmla="*/ 932 h 933"/>
              <a:gd name="T2" fmla="*/ 51 w 797"/>
              <a:gd name="T3" fmla="*/ 622 h 933"/>
              <a:gd name="T4" fmla="*/ 128 w 797"/>
              <a:gd name="T5" fmla="*/ 622 h 933"/>
              <a:gd name="T6" fmla="*/ 180 w 797"/>
              <a:gd name="T7" fmla="*/ 0 h 933"/>
              <a:gd name="T8" fmla="*/ 616 w 797"/>
              <a:gd name="T9" fmla="*/ 2 h 933"/>
              <a:gd name="T10" fmla="*/ 667 w 797"/>
              <a:gd name="T11" fmla="*/ 622 h 933"/>
              <a:gd name="T12" fmla="*/ 744 w 797"/>
              <a:gd name="T13" fmla="*/ 622 h 933"/>
              <a:gd name="T14" fmla="*/ 796 w 797"/>
              <a:gd name="T15" fmla="*/ 931 h 9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7"/>
              <a:gd name="T25" fmla="*/ 0 h 933"/>
              <a:gd name="T26" fmla="*/ 797 w 797"/>
              <a:gd name="T27" fmla="*/ 933 h 9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7" h="933">
                <a:moveTo>
                  <a:pt x="0" y="932"/>
                </a:moveTo>
                <a:lnTo>
                  <a:pt x="51" y="622"/>
                </a:lnTo>
                <a:lnTo>
                  <a:pt x="128" y="622"/>
                </a:lnTo>
                <a:lnTo>
                  <a:pt x="180" y="0"/>
                </a:lnTo>
                <a:lnTo>
                  <a:pt x="616" y="2"/>
                </a:lnTo>
                <a:lnTo>
                  <a:pt x="667" y="622"/>
                </a:lnTo>
                <a:lnTo>
                  <a:pt x="744" y="622"/>
                </a:lnTo>
                <a:lnTo>
                  <a:pt x="796" y="931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02" name="Freeform 45"/>
          <p:cNvSpPr>
            <a:spLocks noChangeArrowheads="1"/>
          </p:cNvSpPr>
          <p:nvPr/>
        </p:nvSpPr>
        <p:spPr bwMode="auto">
          <a:xfrm>
            <a:off x="3383626" y="4179004"/>
            <a:ext cx="260722" cy="303744"/>
          </a:xfrm>
          <a:custGeom>
            <a:avLst/>
            <a:gdLst>
              <a:gd name="T0" fmla="*/ 0 w 796"/>
              <a:gd name="T1" fmla="*/ 930 h 931"/>
              <a:gd name="T2" fmla="*/ 51 w 796"/>
              <a:gd name="T3" fmla="*/ 620 h 931"/>
              <a:gd name="T4" fmla="*/ 128 w 796"/>
              <a:gd name="T5" fmla="*/ 620 h 931"/>
              <a:gd name="T6" fmla="*/ 180 w 796"/>
              <a:gd name="T7" fmla="*/ 1 h 931"/>
              <a:gd name="T8" fmla="*/ 616 w 796"/>
              <a:gd name="T9" fmla="*/ 0 h 931"/>
              <a:gd name="T10" fmla="*/ 667 w 796"/>
              <a:gd name="T11" fmla="*/ 620 h 931"/>
              <a:gd name="T12" fmla="*/ 744 w 796"/>
              <a:gd name="T13" fmla="*/ 620 h 931"/>
              <a:gd name="T14" fmla="*/ 795 w 796"/>
              <a:gd name="T15" fmla="*/ 929 h 9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6"/>
              <a:gd name="T25" fmla="*/ 0 h 931"/>
              <a:gd name="T26" fmla="*/ 796 w 796"/>
              <a:gd name="T27" fmla="*/ 931 h 9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6" h="931">
                <a:moveTo>
                  <a:pt x="0" y="930"/>
                </a:moveTo>
                <a:lnTo>
                  <a:pt x="51" y="620"/>
                </a:lnTo>
                <a:lnTo>
                  <a:pt x="128" y="620"/>
                </a:lnTo>
                <a:lnTo>
                  <a:pt x="180" y="1"/>
                </a:lnTo>
                <a:lnTo>
                  <a:pt x="616" y="0"/>
                </a:lnTo>
                <a:lnTo>
                  <a:pt x="667" y="620"/>
                </a:lnTo>
                <a:lnTo>
                  <a:pt x="744" y="620"/>
                </a:lnTo>
                <a:lnTo>
                  <a:pt x="795" y="929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03" name="Freeform 46"/>
          <p:cNvSpPr>
            <a:spLocks noChangeArrowheads="1"/>
          </p:cNvSpPr>
          <p:nvPr/>
        </p:nvSpPr>
        <p:spPr bwMode="auto">
          <a:xfrm>
            <a:off x="3668836" y="4179004"/>
            <a:ext cx="260722" cy="305184"/>
          </a:xfrm>
          <a:custGeom>
            <a:avLst/>
            <a:gdLst>
              <a:gd name="T0" fmla="*/ 0 w 797"/>
              <a:gd name="T1" fmla="*/ 930 h 934"/>
              <a:gd name="T2" fmla="*/ 51 w 797"/>
              <a:gd name="T3" fmla="*/ 620 h 934"/>
              <a:gd name="T4" fmla="*/ 128 w 797"/>
              <a:gd name="T5" fmla="*/ 620 h 934"/>
              <a:gd name="T6" fmla="*/ 180 w 797"/>
              <a:gd name="T7" fmla="*/ 1 h 934"/>
              <a:gd name="T8" fmla="*/ 616 w 797"/>
              <a:gd name="T9" fmla="*/ 0 h 934"/>
              <a:gd name="T10" fmla="*/ 667 w 797"/>
              <a:gd name="T11" fmla="*/ 620 h 934"/>
              <a:gd name="T12" fmla="*/ 744 w 797"/>
              <a:gd name="T13" fmla="*/ 620 h 934"/>
              <a:gd name="T14" fmla="*/ 796 w 797"/>
              <a:gd name="T15" fmla="*/ 933 h 9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7"/>
              <a:gd name="T25" fmla="*/ 0 h 934"/>
              <a:gd name="T26" fmla="*/ 797 w 797"/>
              <a:gd name="T27" fmla="*/ 934 h 9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7" h="934">
                <a:moveTo>
                  <a:pt x="0" y="930"/>
                </a:moveTo>
                <a:lnTo>
                  <a:pt x="51" y="620"/>
                </a:lnTo>
                <a:lnTo>
                  <a:pt x="128" y="620"/>
                </a:lnTo>
                <a:lnTo>
                  <a:pt x="180" y="1"/>
                </a:lnTo>
                <a:lnTo>
                  <a:pt x="616" y="0"/>
                </a:lnTo>
                <a:lnTo>
                  <a:pt x="667" y="620"/>
                </a:lnTo>
                <a:lnTo>
                  <a:pt x="744" y="620"/>
                </a:lnTo>
                <a:lnTo>
                  <a:pt x="796" y="933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04" name="Freeform 47"/>
          <p:cNvSpPr>
            <a:spLocks noChangeArrowheads="1"/>
          </p:cNvSpPr>
          <p:nvPr/>
        </p:nvSpPr>
        <p:spPr bwMode="auto">
          <a:xfrm>
            <a:off x="3952605" y="4179004"/>
            <a:ext cx="260723" cy="305184"/>
          </a:xfrm>
          <a:custGeom>
            <a:avLst/>
            <a:gdLst>
              <a:gd name="T0" fmla="*/ 0 w 796"/>
              <a:gd name="T1" fmla="*/ 932 h 933"/>
              <a:gd name="T2" fmla="*/ 51 w 796"/>
              <a:gd name="T3" fmla="*/ 622 h 933"/>
              <a:gd name="T4" fmla="*/ 128 w 796"/>
              <a:gd name="T5" fmla="*/ 622 h 933"/>
              <a:gd name="T6" fmla="*/ 179 w 796"/>
              <a:gd name="T7" fmla="*/ 0 h 933"/>
              <a:gd name="T8" fmla="*/ 616 w 796"/>
              <a:gd name="T9" fmla="*/ 2 h 933"/>
              <a:gd name="T10" fmla="*/ 667 w 796"/>
              <a:gd name="T11" fmla="*/ 622 h 933"/>
              <a:gd name="T12" fmla="*/ 744 w 796"/>
              <a:gd name="T13" fmla="*/ 622 h 933"/>
              <a:gd name="T14" fmla="*/ 795 w 796"/>
              <a:gd name="T15" fmla="*/ 931 h 9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6"/>
              <a:gd name="T25" fmla="*/ 0 h 933"/>
              <a:gd name="T26" fmla="*/ 796 w 796"/>
              <a:gd name="T27" fmla="*/ 933 h 9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6" h="933">
                <a:moveTo>
                  <a:pt x="0" y="932"/>
                </a:moveTo>
                <a:lnTo>
                  <a:pt x="51" y="622"/>
                </a:lnTo>
                <a:lnTo>
                  <a:pt x="128" y="622"/>
                </a:lnTo>
                <a:lnTo>
                  <a:pt x="179" y="0"/>
                </a:lnTo>
                <a:lnTo>
                  <a:pt x="616" y="2"/>
                </a:lnTo>
                <a:lnTo>
                  <a:pt x="667" y="622"/>
                </a:lnTo>
                <a:lnTo>
                  <a:pt x="744" y="622"/>
                </a:lnTo>
                <a:lnTo>
                  <a:pt x="795" y="931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05" name="Freeform 48"/>
          <p:cNvSpPr>
            <a:spLocks noChangeArrowheads="1"/>
          </p:cNvSpPr>
          <p:nvPr/>
        </p:nvSpPr>
        <p:spPr bwMode="auto">
          <a:xfrm>
            <a:off x="4236375" y="4179004"/>
            <a:ext cx="260722" cy="303744"/>
          </a:xfrm>
          <a:custGeom>
            <a:avLst/>
            <a:gdLst>
              <a:gd name="T0" fmla="*/ 0 w 797"/>
              <a:gd name="T1" fmla="*/ 931 h 932"/>
              <a:gd name="T2" fmla="*/ 52 w 797"/>
              <a:gd name="T3" fmla="*/ 621 h 932"/>
              <a:gd name="T4" fmla="*/ 129 w 797"/>
              <a:gd name="T5" fmla="*/ 621 h 932"/>
              <a:gd name="T6" fmla="*/ 180 w 797"/>
              <a:gd name="T7" fmla="*/ 0 h 932"/>
              <a:gd name="T8" fmla="*/ 616 w 797"/>
              <a:gd name="T9" fmla="*/ 1 h 932"/>
              <a:gd name="T10" fmla="*/ 668 w 797"/>
              <a:gd name="T11" fmla="*/ 621 h 932"/>
              <a:gd name="T12" fmla="*/ 745 w 797"/>
              <a:gd name="T13" fmla="*/ 621 h 932"/>
              <a:gd name="T14" fmla="*/ 796 w 797"/>
              <a:gd name="T15" fmla="*/ 930 h 9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7"/>
              <a:gd name="T25" fmla="*/ 0 h 932"/>
              <a:gd name="T26" fmla="*/ 797 w 797"/>
              <a:gd name="T27" fmla="*/ 932 h 9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7" h="932">
                <a:moveTo>
                  <a:pt x="0" y="931"/>
                </a:moveTo>
                <a:lnTo>
                  <a:pt x="52" y="621"/>
                </a:lnTo>
                <a:lnTo>
                  <a:pt x="129" y="621"/>
                </a:lnTo>
                <a:lnTo>
                  <a:pt x="180" y="0"/>
                </a:lnTo>
                <a:lnTo>
                  <a:pt x="616" y="1"/>
                </a:lnTo>
                <a:lnTo>
                  <a:pt x="668" y="621"/>
                </a:lnTo>
                <a:lnTo>
                  <a:pt x="745" y="621"/>
                </a:lnTo>
                <a:lnTo>
                  <a:pt x="796" y="930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06" name="Freeform 49"/>
          <p:cNvSpPr>
            <a:spLocks noChangeArrowheads="1"/>
          </p:cNvSpPr>
          <p:nvPr/>
        </p:nvSpPr>
        <p:spPr bwMode="auto">
          <a:xfrm>
            <a:off x="4520143" y="4179004"/>
            <a:ext cx="260723" cy="303744"/>
          </a:xfrm>
          <a:custGeom>
            <a:avLst/>
            <a:gdLst>
              <a:gd name="T0" fmla="*/ 0 w 797"/>
              <a:gd name="T1" fmla="*/ 931 h 932"/>
              <a:gd name="T2" fmla="*/ 52 w 797"/>
              <a:gd name="T3" fmla="*/ 621 h 932"/>
              <a:gd name="T4" fmla="*/ 129 w 797"/>
              <a:gd name="T5" fmla="*/ 621 h 932"/>
              <a:gd name="T6" fmla="*/ 180 w 797"/>
              <a:gd name="T7" fmla="*/ 0 h 932"/>
              <a:gd name="T8" fmla="*/ 616 w 797"/>
              <a:gd name="T9" fmla="*/ 1 h 932"/>
              <a:gd name="T10" fmla="*/ 668 w 797"/>
              <a:gd name="T11" fmla="*/ 621 h 932"/>
              <a:gd name="T12" fmla="*/ 745 w 797"/>
              <a:gd name="T13" fmla="*/ 621 h 932"/>
              <a:gd name="T14" fmla="*/ 796 w 797"/>
              <a:gd name="T15" fmla="*/ 931 h 9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7"/>
              <a:gd name="T25" fmla="*/ 0 h 932"/>
              <a:gd name="T26" fmla="*/ 797 w 797"/>
              <a:gd name="T27" fmla="*/ 932 h 9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7" h="932">
                <a:moveTo>
                  <a:pt x="0" y="931"/>
                </a:moveTo>
                <a:lnTo>
                  <a:pt x="52" y="621"/>
                </a:lnTo>
                <a:lnTo>
                  <a:pt x="129" y="621"/>
                </a:lnTo>
                <a:lnTo>
                  <a:pt x="180" y="0"/>
                </a:lnTo>
                <a:lnTo>
                  <a:pt x="616" y="1"/>
                </a:lnTo>
                <a:lnTo>
                  <a:pt x="668" y="621"/>
                </a:lnTo>
                <a:lnTo>
                  <a:pt x="745" y="621"/>
                </a:lnTo>
                <a:lnTo>
                  <a:pt x="796" y="931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07" name="Freeform 50"/>
          <p:cNvSpPr>
            <a:spLocks noChangeArrowheads="1"/>
          </p:cNvSpPr>
          <p:nvPr/>
        </p:nvSpPr>
        <p:spPr bwMode="auto">
          <a:xfrm>
            <a:off x="4805353" y="4179004"/>
            <a:ext cx="260723" cy="305184"/>
          </a:xfrm>
          <a:custGeom>
            <a:avLst/>
            <a:gdLst>
              <a:gd name="T0" fmla="*/ 0 w 796"/>
              <a:gd name="T1" fmla="*/ 932 h 933"/>
              <a:gd name="T2" fmla="*/ 51 w 796"/>
              <a:gd name="T3" fmla="*/ 622 h 933"/>
              <a:gd name="T4" fmla="*/ 128 w 796"/>
              <a:gd name="T5" fmla="*/ 622 h 933"/>
              <a:gd name="T6" fmla="*/ 179 w 796"/>
              <a:gd name="T7" fmla="*/ 0 h 933"/>
              <a:gd name="T8" fmla="*/ 616 w 796"/>
              <a:gd name="T9" fmla="*/ 2 h 933"/>
              <a:gd name="T10" fmla="*/ 667 w 796"/>
              <a:gd name="T11" fmla="*/ 622 h 933"/>
              <a:gd name="T12" fmla="*/ 744 w 796"/>
              <a:gd name="T13" fmla="*/ 619 h 933"/>
              <a:gd name="T14" fmla="*/ 795 w 796"/>
              <a:gd name="T15" fmla="*/ 931 h 9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6"/>
              <a:gd name="T25" fmla="*/ 0 h 933"/>
              <a:gd name="T26" fmla="*/ 796 w 796"/>
              <a:gd name="T27" fmla="*/ 933 h 9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6" h="933">
                <a:moveTo>
                  <a:pt x="0" y="932"/>
                </a:moveTo>
                <a:lnTo>
                  <a:pt x="51" y="622"/>
                </a:lnTo>
                <a:lnTo>
                  <a:pt x="128" y="622"/>
                </a:lnTo>
                <a:lnTo>
                  <a:pt x="179" y="0"/>
                </a:lnTo>
                <a:lnTo>
                  <a:pt x="616" y="2"/>
                </a:lnTo>
                <a:lnTo>
                  <a:pt x="667" y="622"/>
                </a:lnTo>
                <a:lnTo>
                  <a:pt x="744" y="619"/>
                </a:lnTo>
                <a:lnTo>
                  <a:pt x="795" y="931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08" name="Freeform 51"/>
          <p:cNvSpPr>
            <a:spLocks noChangeArrowheads="1"/>
          </p:cNvSpPr>
          <p:nvPr/>
        </p:nvSpPr>
        <p:spPr bwMode="auto">
          <a:xfrm>
            <a:off x="5087682" y="4179004"/>
            <a:ext cx="260723" cy="305184"/>
          </a:xfrm>
          <a:custGeom>
            <a:avLst/>
            <a:gdLst>
              <a:gd name="T0" fmla="*/ 0 w 796"/>
              <a:gd name="T1" fmla="*/ 932 h 933"/>
              <a:gd name="T2" fmla="*/ 51 w 796"/>
              <a:gd name="T3" fmla="*/ 622 h 933"/>
              <a:gd name="T4" fmla="*/ 128 w 796"/>
              <a:gd name="T5" fmla="*/ 622 h 933"/>
              <a:gd name="T6" fmla="*/ 179 w 796"/>
              <a:gd name="T7" fmla="*/ 0 h 933"/>
              <a:gd name="T8" fmla="*/ 616 w 796"/>
              <a:gd name="T9" fmla="*/ 2 h 933"/>
              <a:gd name="T10" fmla="*/ 667 w 796"/>
              <a:gd name="T11" fmla="*/ 622 h 933"/>
              <a:gd name="T12" fmla="*/ 744 w 796"/>
              <a:gd name="T13" fmla="*/ 622 h 933"/>
              <a:gd name="T14" fmla="*/ 795 w 796"/>
              <a:gd name="T15" fmla="*/ 931 h 9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6"/>
              <a:gd name="T25" fmla="*/ 0 h 933"/>
              <a:gd name="T26" fmla="*/ 796 w 796"/>
              <a:gd name="T27" fmla="*/ 933 h 9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6" h="933">
                <a:moveTo>
                  <a:pt x="0" y="932"/>
                </a:moveTo>
                <a:lnTo>
                  <a:pt x="51" y="622"/>
                </a:lnTo>
                <a:lnTo>
                  <a:pt x="128" y="622"/>
                </a:lnTo>
                <a:lnTo>
                  <a:pt x="179" y="0"/>
                </a:lnTo>
                <a:lnTo>
                  <a:pt x="616" y="2"/>
                </a:lnTo>
                <a:lnTo>
                  <a:pt x="667" y="622"/>
                </a:lnTo>
                <a:lnTo>
                  <a:pt x="744" y="622"/>
                </a:lnTo>
                <a:lnTo>
                  <a:pt x="795" y="931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09" name="Freeform 52"/>
          <p:cNvSpPr>
            <a:spLocks noChangeArrowheads="1"/>
          </p:cNvSpPr>
          <p:nvPr/>
        </p:nvSpPr>
        <p:spPr bwMode="auto">
          <a:xfrm>
            <a:off x="5372892" y="4179004"/>
            <a:ext cx="260723" cy="303744"/>
          </a:xfrm>
          <a:custGeom>
            <a:avLst/>
            <a:gdLst>
              <a:gd name="T0" fmla="*/ 0 w 796"/>
              <a:gd name="T1" fmla="*/ 930 h 931"/>
              <a:gd name="T2" fmla="*/ 51 w 796"/>
              <a:gd name="T3" fmla="*/ 620 h 931"/>
              <a:gd name="T4" fmla="*/ 128 w 796"/>
              <a:gd name="T5" fmla="*/ 620 h 931"/>
              <a:gd name="T6" fmla="*/ 180 w 796"/>
              <a:gd name="T7" fmla="*/ 1 h 931"/>
              <a:gd name="T8" fmla="*/ 616 w 796"/>
              <a:gd name="T9" fmla="*/ 0 h 931"/>
              <a:gd name="T10" fmla="*/ 667 w 796"/>
              <a:gd name="T11" fmla="*/ 620 h 931"/>
              <a:gd name="T12" fmla="*/ 744 w 796"/>
              <a:gd name="T13" fmla="*/ 620 h 931"/>
              <a:gd name="T14" fmla="*/ 795 w 796"/>
              <a:gd name="T15" fmla="*/ 929 h 9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6"/>
              <a:gd name="T25" fmla="*/ 0 h 931"/>
              <a:gd name="T26" fmla="*/ 796 w 796"/>
              <a:gd name="T27" fmla="*/ 931 h 9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6" h="931">
                <a:moveTo>
                  <a:pt x="0" y="930"/>
                </a:moveTo>
                <a:lnTo>
                  <a:pt x="51" y="620"/>
                </a:lnTo>
                <a:lnTo>
                  <a:pt x="128" y="620"/>
                </a:lnTo>
                <a:lnTo>
                  <a:pt x="180" y="1"/>
                </a:lnTo>
                <a:lnTo>
                  <a:pt x="616" y="0"/>
                </a:lnTo>
                <a:lnTo>
                  <a:pt x="667" y="620"/>
                </a:lnTo>
                <a:lnTo>
                  <a:pt x="744" y="620"/>
                </a:lnTo>
                <a:lnTo>
                  <a:pt x="795" y="929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10" name="Freeform 53"/>
          <p:cNvSpPr>
            <a:spLocks noChangeArrowheads="1"/>
          </p:cNvSpPr>
          <p:nvPr/>
        </p:nvSpPr>
        <p:spPr bwMode="auto">
          <a:xfrm>
            <a:off x="5656662" y="4179004"/>
            <a:ext cx="260722" cy="305184"/>
          </a:xfrm>
          <a:custGeom>
            <a:avLst/>
            <a:gdLst>
              <a:gd name="T0" fmla="*/ 0 w 797"/>
              <a:gd name="T1" fmla="*/ 930 h 934"/>
              <a:gd name="T2" fmla="*/ 51 w 797"/>
              <a:gd name="T3" fmla="*/ 620 h 934"/>
              <a:gd name="T4" fmla="*/ 128 w 797"/>
              <a:gd name="T5" fmla="*/ 620 h 934"/>
              <a:gd name="T6" fmla="*/ 180 w 797"/>
              <a:gd name="T7" fmla="*/ 1 h 934"/>
              <a:gd name="T8" fmla="*/ 615 w 797"/>
              <a:gd name="T9" fmla="*/ 0 h 934"/>
              <a:gd name="T10" fmla="*/ 667 w 797"/>
              <a:gd name="T11" fmla="*/ 620 h 934"/>
              <a:gd name="T12" fmla="*/ 744 w 797"/>
              <a:gd name="T13" fmla="*/ 620 h 934"/>
              <a:gd name="T14" fmla="*/ 796 w 797"/>
              <a:gd name="T15" fmla="*/ 933 h 9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7"/>
              <a:gd name="T25" fmla="*/ 0 h 934"/>
              <a:gd name="T26" fmla="*/ 797 w 797"/>
              <a:gd name="T27" fmla="*/ 934 h 9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7" h="934">
                <a:moveTo>
                  <a:pt x="0" y="930"/>
                </a:moveTo>
                <a:lnTo>
                  <a:pt x="51" y="620"/>
                </a:lnTo>
                <a:lnTo>
                  <a:pt x="128" y="620"/>
                </a:lnTo>
                <a:lnTo>
                  <a:pt x="180" y="1"/>
                </a:lnTo>
                <a:lnTo>
                  <a:pt x="615" y="0"/>
                </a:lnTo>
                <a:lnTo>
                  <a:pt x="667" y="620"/>
                </a:lnTo>
                <a:lnTo>
                  <a:pt x="744" y="620"/>
                </a:lnTo>
                <a:lnTo>
                  <a:pt x="796" y="933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511" name="Freeform 54"/>
          <p:cNvSpPr>
            <a:spLocks noChangeArrowheads="1"/>
          </p:cNvSpPr>
          <p:nvPr/>
        </p:nvSpPr>
        <p:spPr bwMode="auto">
          <a:xfrm>
            <a:off x="5940431" y="4179004"/>
            <a:ext cx="260723" cy="305184"/>
          </a:xfrm>
          <a:custGeom>
            <a:avLst/>
            <a:gdLst>
              <a:gd name="T0" fmla="*/ 0 w 797"/>
              <a:gd name="T1" fmla="*/ 930 h 934"/>
              <a:gd name="T2" fmla="*/ 52 w 797"/>
              <a:gd name="T3" fmla="*/ 620 h 934"/>
              <a:gd name="T4" fmla="*/ 129 w 797"/>
              <a:gd name="T5" fmla="*/ 620 h 934"/>
              <a:gd name="T6" fmla="*/ 180 w 797"/>
              <a:gd name="T7" fmla="*/ 2 h 934"/>
              <a:gd name="T8" fmla="*/ 616 w 797"/>
              <a:gd name="T9" fmla="*/ 0 h 934"/>
              <a:gd name="T10" fmla="*/ 668 w 797"/>
              <a:gd name="T11" fmla="*/ 620 h 934"/>
              <a:gd name="T12" fmla="*/ 745 w 797"/>
              <a:gd name="T13" fmla="*/ 620 h 934"/>
              <a:gd name="T14" fmla="*/ 796 w 797"/>
              <a:gd name="T15" fmla="*/ 933 h 9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7"/>
              <a:gd name="T25" fmla="*/ 0 h 934"/>
              <a:gd name="T26" fmla="*/ 797 w 797"/>
              <a:gd name="T27" fmla="*/ 934 h 9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7" h="934">
                <a:moveTo>
                  <a:pt x="0" y="930"/>
                </a:moveTo>
                <a:lnTo>
                  <a:pt x="52" y="620"/>
                </a:lnTo>
                <a:lnTo>
                  <a:pt x="129" y="620"/>
                </a:lnTo>
                <a:lnTo>
                  <a:pt x="180" y="2"/>
                </a:lnTo>
                <a:lnTo>
                  <a:pt x="616" y="0"/>
                </a:lnTo>
                <a:lnTo>
                  <a:pt x="668" y="620"/>
                </a:lnTo>
                <a:lnTo>
                  <a:pt x="745" y="620"/>
                </a:lnTo>
                <a:lnTo>
                  <a:pt x="796" y="933"/>
                </a:lnTo>
              </a:path>
            </a:pathLst>
          </a:custGeom>
          <a:noFill/>
          <a:ln w="9525">
            <a:solidFill>
              <a:srgbClr val="3DEB3D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9512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013" y="2230745"/>
            <a:ext cx="1370887" cy="822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513" name="Picture 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7336" y="2868536"/>
            <a:ext cx="1416324" cy="560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514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2654" y="3481747"/>
            <a:ext cx="762037" cy="48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515" name="Picture 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6560" y="4087992"/>
            <a:ext cx="981431" cy="3386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516" name="Line 59"/>
          <p:cNvSpPr>
            <a:spLocks noChangeShapeType="1"/>
          </p:cNvSpPr>
          <p:nvPr/>
        </p:nvSpPr>
        <p:spPr bwMode="auto">
          <a:xfrm flipV="1">
            <a:off x="1898518" y="2346462"/>
            <a:ext cx="1441" cy="2075826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517" name="Line 60"/>
          <p:cNvSpPr>
            <a:spLocks noChangeShapeType="1"/>
          </p:cNvSpPr>
          <p:nvPr/>
        </p:nvSpPr>
        <p:spPr bwMode="auto">
          <a:xfrm flipV="1">
            <a:off x="3317366" y="2346462"/>
            <a:ext cx="1440" cy="2075826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518" name="Line 61"/>
          <p:cNvSpPr>
            <a:spLocks noChangeShapeType="1"/>
          </p:cNvSpPr>
          <p:nvPr/>
        </p:nvSpPr>
        <p:spPr bwMode="auto">
          <a:xfrm flipV="1">
            <a:off x="4736212" y="2346462"/>
            <a:ext cx="1441" cy="2075826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65" name="Rectangle 62"/>
          <p:cNvSpPr txBox="1">
            <a:spLocks noChangeArrowheads="1"/>
          </p:cNvSpPr>
          <p:nvPr/>
        </p:nvSpPr>
        <p:spPr>
          <a:xfrm>
            <a:off x="714348" y="214290"/>
            <a:ext cx="7257006" cy="1333020"/>
          </a:xfrm>
          <a:prstGeom prst="rect">
            <a:avLst/>
          </a:prstGeom>
        </p:spPr>
        <p:txBody>
          <a:bodyPr vert="horz" lIns="81639" tIns="42452" rIns="81639" bIns="42452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it-IT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ISM 2.4GHz Spectrum usage</a:t>
            </a:r>
            <a:endParaRPr kumimoji="0" lang="it-IT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714348" y="1071546"/>
            <a:ext cx="4299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 smtClean="0"/>
              <a:t>Overlapping</a:t>
            </a:r>
            <a:r>
              <a:rPr lang="it-IT" sz="2000" dirty="0" smtClean="0"/>
              <a:t>  Radio Access Technologies</a:t>
            </a:r>
            <a:endParaRPr lang="it-IT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po 63"/>
          <p:cNvGrpSpPr/>
          <p:nvPr/>
        </p:nvGrpSpPr>
        <p:grpSpPr>
          <a:xfrm>
            <a:off x="928662" y="1571612"/>
            <a:ext cx="7000924" cy="5144783"/>
            <a:chOff x="214282" y="1611617"/>
            <a:chExt cx="7000924" cy="5144783"/>
          </a:xfrm>
        </p:grpSpPr>
        <p:pic>
          <p:nvPicPr>
            <p:cNvPr id="1026" name="Picture 2" descr="C:\Users\Riccardo\Documents\My Dropbox\Aragorn\CRABSS\Slides\3d-architettura-piante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14282" y="1611617"/>
              <a:ext cx="6769450" cy="5144783"/>
            </a:xfrm>
            <a:prstGeom prst="rect">
              <a:avLst/>
            </a:prstGeom>
            <a:noFill/>
          </p:spPr>
        </p:pic>
        <p:grpSp>
          <p:nvGrpSpPr>
            <p:cNvPr id="8" name="Gruppo 7"/>
            <p:cNvGrpSpPr/>
            <p:nvPr/>
          </p:nvGrpSpPr>
          <p:grpSpPr>
            <a:xfrm>
              <a:off x="2786050" y="3929066"/>
              <a:ext cx="1428760" cy="857256"/>
              <a:chOff x="3857620" y="3857628"/>
              <a:chExt cx="1428760" cy="1071570"/>
            </a:xfrm>
          </p:grpSpPr>
          <p:sp>
            <p:nvSpPr>
              <p:cNvPr id="5" name="Ovale 4"/>
              <p:cNvSpPr/>
              <p:nvPr/>
            </p:nvSpPr>
            <p:spPr>
              <a:xfrm>
                <a:off x="4000496" y="4143380"/>
                <a:ext cx="571504" cy="500066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Ovale 5"/>
              <p:cNvSpPr/>
              <p:nvPr/>
            </p:nvSpPr>
            <p:spPr>
              <a:xfrm>
                <a:off x="3919534" y="4000504"/>
                <a:ext cx="938218" cy="795342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e 6"/>
              <p:cNvSpPr/>
              <p:nvPr/>
            </p:nvSpPr>
            <p:spPr>
              <a:xfrm>
                <a:off x="3857620" y="3857628"/>
                <a:ext cx="1428760" cy="1071570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9" name="Gruppo 8"/>
            <p:cNvGrpSpPr/>
            <p:nvPr/>
          </p:nvGrpSpPr>
          <p:grpSpPr>
            <a:xfrm rot="12535469">
              <a:off x="3118839" y="4640361"/>
              <a:ext cx="1352891" cy="713478"/>
              <a:chOff x="3857620" y="3857628"/>
              <a:chExt cx="1428760" cy="1071570"/>
            </a:xfrm>
          </p:grpSpPr>
          <p:sp>
            <p:nvSpPr>
              <p:cNvPr id="10" name="Ovale 9"/>
              <p:cNvSpPr/>
              <p:nvPr/>
            </p:nvSpPr>
            <p:spPr>
              <a:xfrm>
                <a:off x="4000496" y="4143380"/>
                <a:ext cx="571504" cy="500066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3919534" y="4000504"/>
                <a:ext cx="938218" cy="795342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Ovale 11"/>
              <p:cNvSpPr/>
              <p:nvPr/>
            </p:nvSpPr>
            <p:spPr>
              <a:xfrm>
                <a:off x="3857620" y="3857628"/>
                <a:ext cx="1428760" cy="1071570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3" name="Gruppo 12"/>
            <p:cNvGrpSpPr/>
            <p:nvPr/>
          </p:nvGrpSpPr>
          <p:grpSpPr>
            <a:xfrm>
              <a:off x="1357290" y="3214686"/>
              <a:ext cx="1428760" cy="714380"/>
              <a:chOff x="3857620" y="3857628"/>
              <a:chExt cx="1428760" cy="1071570"/>
            </a:xfrm>
          </p:grpSpPr>
          <p:sp>
            <p:nvSpPr>
              <p:cNvPr id="14" name="Ovale 13"/>
              <p:cNvSpPr/>
              <p:nvPr/>
            </p:nvSpPr>
            <p:spPr>
              <a:xfrm>
                <a:off x="4000496" y="4143380"/>
                <a:ext cx="571504" cy="500066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e 14"/>
              <p:cNvSpPr/>
              <p:nvPr/>
            </p:nvSpPr>
            <p:spPr>
              <a:xfrm>
                <a:off x="3919534" y="4000504"/>
                <a:ext cx="938218" cy="795342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Ovale 15"/>
              <p:cNvSpPr/>
              <p:nvPr/>
            </p:nvSpPr>
            <p:spPr>
              <a:xfrm>
                <a:off x="3857620" y="3857628"/>
                <a:ext cx="1428760" cy="1071570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027" name="Picture 3" descr="C:\Users\Riccardo\Documents\My Dropbox\Aragorn\CRABSS\Slides\cell-phone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2155" y="3143248"/>
              <a:ext cx="228341" cy="214314"/>
            </a:xfrm>
            <a:prstGeom prst="rect">
              <a:avLst/>
            </a:prstGeom>
            <a:noFill/>
          </p:spPr>
        </p:pic>
        <p:sp>
          <p:nvSpPr>
            <p:cNvPr id="19" name="Ovale 18"/>
            <p:cNvSpPr/>
            <p:nvPr/>
          </p:nvSpPr>
          <p:spPr>
            <a:xfrm>
              <a:off x="3357554" y="3000372"/>
              <a:ext cx="1000132" cy="571504"/>
            </a:xfrm>
            <a:prstGeom prst="ellipse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3071802" y="2928934"/>
              <a:ext cx="1438284" cy="795342"/>
            </a:xfrm>
            <a:prstGeom prst="ellipse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2857488" y="2857496"/>
              <a:ext cx="1804998" cy="1019180"/>
            </a:xfrm>
            <a:prstGeom prst="ellipse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5429256" y="6500834"/>
              <a:ext cx="928694" cy="2143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9" name="Picture 5" descr="C:\Users\Riccardo\Documents\My Dropbox\Aragorn\CRABSS\Slides\128px-Nuvola_man_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554" y="3000372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26" name="Picture 5" descr="C:\Users\Riccardo\Documents\My Dropbox\Aragorn\CRABSS\Slides\128px-Nuvola_man_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7356" y="3143248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1030" name="Picture 6" descr="C:\Users\Riccardo\Documents\My Dropbox\Aragorn\CRABSS\Slides\wifi_logo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0496" y="3071810"/>
              <a:ext cx="285752" cy="180738"/>
            </a:xfrm>
            <a:prstGeom prst="rect">
              <a:avLst/>
            </a:prstGeom>
            <a:noFill/>
          </p:spPr>
        </p:pic>
        <p:pic>
          <p:nvPicPr>
            <p:cNvPr id="1031" name="Picture 7" descr="C:\Users\Riccardo\Documents\My Dropbox\Aragorn\CRABSS\Slides\logo_abgn_final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3214686"/>
              <a:ext cx="577825" cy="228722"/>
            </a:xfrm>
            <a:prstGeom prst="rect">
              <a:avLst/>
            </a:prstGeom>
            <a:noFill/>
          </p:spPr>
        </p:pic>
        <p:pic>
          <p:nvPicPr>
            <p:cNvPr id="37" name="Picture 7" descr="C:\Users\Riccardo\Documents\My Dropbox\Aragorn\CRABSS\Slides\logo_abgn_final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4572008"/>
              <a:ext cx="577825" cy="228722"/>
            </a:xfrm>
            <a:prstGeom prst="rect">
              <a:avLst/>
            </a:prstGeom>
            <a:noFill/>
          </p:spPr>
        </p:pic>
        <p:pic>
          <p:nvPicPr>
            <p:cNvPr id="1032" name="Picture 8" descr="C:\Users\Riccardo\Documents\My Dropbox\Aragorn\CRABSS\Slides\zigbee_logo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2198" y="4500570"/>
              <a:ext cx="579445" cy="199809"/>
            </a:xfrm>
            <a:prstGeom prst="rect">
              <a:avLst/>
            </a:prstGeom>
            <a:noFill/>
          </p:spPr>
        </p:pic>
        <p:pic>
          <p:nvPicPr>
            <p:cNvPr id="1033" name="Picture 9" descr="C:\Users\Riccardo\Documents\My Dropbox\Aragorn\CRABSS\Slides\bluetooth_logo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9058" y="3143248"/>
              <a:ext cx="597925" cy="358755"/>
            </a:xfrm>
            <a:prstGeom prst="rect">
              <a:avLst/>
            </a:prstGeom>
            <a:noFill/>
          </p:spPr>
        </p:pic>
        <p:pic>
          <p:nvPicPr>
            <p:cNvPr id="40" name="Picture 9" descr="C:\Users\Riccardo\Documents\My Dropbox\Aragorn\CRABSS\Slides\bluetooth_logo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4714884"/>
              <a:ext cx="597925" cy="358755"/>
            </a:xfrm>
            <a:prstGeom prst="rect">
              <a:avLst/>
            </a:prstGeom>
            <a:noFill/>
          </p:spPr>
        </p:pic>
        <p:pic>
          <p:nvPicPr>
            <p:cNvPr id="42" name="Picture 7" descr="C:\Users\Riccardo\Documents\My Dropbox\Aragorn\CRABSS\Slides\logo_abgn_final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68" y="5500702"/>
              <a:ext cx="577825" cy="228722"/>
            </a:xfrm>
            <a:prstGeom prst="rect">
              <a:avLst/>
            </a:prstGeom>
            <a:noFill/>
          </p:spPr>
        </p:pic>
        <p:pic>
          <p:nvPicPr>
            <p:cNvPr id="43" name="Picture 9" descr="C:\Users\Riccardo\Documents\My Dropbox\Aragorn\CRABSS\Slides\bluetooth_logo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68" y="5643578"/>
              <a:ext cx="597925" cy="358755"/>
            </a:xfrm>
            <a:prstGeom prst="rect">
              <a:avLst/>
            </a:prstGeom>
            <a:noFill/>
          </p:spPr>
        </p:pic>
        <p:sp>
          <p:nvSpPr>
            <p:cNvPr id="45" name="Rettangolo arrotondato 44"/>
            <p:cNvSpPr/>
            <p:nvPr/>
          </p:nvSpPr>
          <p:spPr>
            <a:xfrm>
              <a:off x="6072198" y="4786322"/>
              <a:ext cx="720000" cy="28575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dirty="0" err="1" smtClean="0">
                  <a:solidFill>
                    <a:schemeClr val="tx1"/>
                  </a:solidFill>
                </a:rPr>
                <a:t>Alarm</a:t>
              </a:r>
              <a:endParaRPr lang="it-IT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1000" dirty="0" smtClean="0">
                  <a:solidFill>
                    <a:schemeClr val="tx1"/>
                  </a:solidFill>
                </a:rPr>
                <a:t>System</a:t>
              </a:r>
              <a:endParaRPr lang="it-IT" sz="1000" dirty="0">
                <a:solidFill>
                  <a:schemeClr val="tx1"/>
                </a:solidFill>
              </a:endParaRPr>
            </a:p>
          </p:txBody>
        </p:sp>
        <p:sp>
          <p:nvSpPr>
            <p:cNvPr id="46" name="Rettangolo arrotondato 45"/>
            <p:cNvSpPr/>
            <p:nvPr/>
          </p:nvSpPr>
          <p:spPr>
            <a:xfrm>
              <a:off x="3714744" y="4929198"/>
              <a:ext cx="791438" cy="28575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 smtClean="0">
                  <a:solidFill>
                    <a:schemeClr val="tx1"/>
                  </a:solidFill>
                </a:rPr>
                <a:t>TV </a:t>
              </a:r>
              <a:r>
                <a:rPr lang="it-IT" sz="800" dirty="0" err="1" smtClean="0">
                  <a:solidFill>
                    <a:schemeClr val="tx1"/>
                  </a:solidFill>
                </a:rPr>
                <a:t>MediaCenter</a:t>
              </a:r>
              <a:endParaRPr lang="it-IT" sz="800" dirty="0">
                <a:solidFill>
                  <a:schemeClr val="tx1"/>
                </a:solidFill>
              </a:endParaRPr>
            </a:p>
          </p:txBody>
        </p:sp>
        <p:sp>
          <p:nvSpPr>
            <p:cNvPr id="47" name="Rettangolo arrotondato 46"/>
            <p:cNvSpPr/>
            <p:nvPr/>
          </p:nvSpPr>
          <p:spPr>
            <a:xfrm>
              <a:off x="3428992" y="4214818"/>
              <a:ext cx="500066" cy="21431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 smtClean="0">
                  <a:solidFill>
                    <a:schemeClr val="tx1"/>
                  </a:solidFill>
                </a:rPr>
                <a:t>Laptop</a:t>
              </a:r>
              <a:endParaRPr lang="it-IT" sz="800" dirty="0">
                <a:solidFill>
                  <a:schemeClr val="tx1"/>
                </a:solidFill>
              </a:endParaRPr>
            </a:p>
          </p:txBody>
        </p:sp>
        <p:sp>
          <p:nvSpPr>
            <p:cNvPr id="48" name="Rettangolo arrotondato 47"/>
            <p:cNvSpPr/>
            <p:nvPr/>
          </p:nvSpPr>
          <p:spPr>
            <a:xfrm>
              <a:off x="3714744" y="3500438"/>
              <a:ext cx="642942" cy="21431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 err="1" smtClean="0">
                  <a:solidFill>
                    <a:schemeClr val="tx1"/>
                  </a:solidFill>
                </a:rPr>
                <a:t>Cellphone</a:t>
              </a:r>
              <a:endParaRPr lang="it-IT" sz="800" dirty="0">
                <a:solidFill>
                  <a:schemeClr val="tx1"/>
                </a:solidFill>
              </a:endParaRPr>
            </a:p>
          </p:txBody>
        </p:sp>
        <p:sp>
          <p:nvSpPr>
            <p:cNvPr id="49" name="Rettangolo arrotondato 48"/>
            <p:cNvSpPr/>
            <p:nvPr/>
          </p:nvSpPr>
          <p:spPr>
            <a:xfrm>
              <a:off x="714348" y="3469005"/>
              <a:ext cx="571504" cy="28575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 smtClean="0">
                  <a:solidFill>
                    <a:schemeClr val="tx1"/>
                  </a:solidFill>
                </a:rPr>
                <a:t>Work</a:t>
              </a:r>
            </a:p>
            <a:p>
              <a:pPr algn="ctr"/>
              <a:r>
                <a:rPr lang="it-IT" sz="800" dirty="0" smtClean="0">
                  <a:solidFill>
                    <a:schemeClr val="tx1"/>
                  </a:solidFill>
                </a:rPr>
                <a:t>Station</a:t>
              </a:r>
              <a:endParaRPr lang="it-IT" sz="800" dirty="0">
                <a:solidFill>
                  <a:schemeClr val="tx1"/>
                </a:solidFill>
              </a:endParaRPr>
            </a:p>
          </p:txBody>
        </p:sp>
        <p:pic>
          <p:nvPicPr>
            <p:cNvPr id="1034" name="Picture 10" descr="C:\Users\Riccardo\Documents\My Dropbox\Aragorn\CRABSS\Slides\wireless-logo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5970636"/>
              <a:ext cx="173008" cy="173008"/>
            </a:xfrm>
            <a:prstGeom prst="rect">
              <a:avLst/>
            </a:prstGeom>
            <a:noFill/>
          </p:spPr>
        </p:pic>
        <p:sp>
          <p:nvSpPr>
            <p:cNvPr id="51" name="Rettangolo arrotondato 50"/>
            <p:cNvSpPr/>
            <p:nvPr/>
          </p:nvSpPr>
          <p:spPr>
            <a:xfrm>
              <a:off x="4071934" y="5897897"/>
              <a:ext cx="1000132" cy="35719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 err="1" smtClean="0">
                  <a:solidFill>
                    <a:schemeClr val="tx1"/>
                  </a:solidFill>
                </a:rPr>
                <a:t>Proprietary</a:t>
              </a:r>
              <a:r>
                <a:rPr lang="it-IT" sz="800" dirty="0" smtClean="0">
                  <a:solidFill>
                    <a:schemeClr val="tx1"/>
                  </a:solidFill>
                </a:rPr>
                <a:t> 802.15.4 Remote </a:t>
              </a:r>
              <a:r>
                <a:rPr lang="it-IT" sz="800" dirty="0" err="1" smtClean="0">
                  <a:solidFill>
                    <a:schemeClr val="tx1"/>
                  </a:solidFill>
                </a:rPr>
                <a:t>Control</a:t>
              </a:r>
              <a:r>
                <a:rPr lang="it-IT" sz="800" dirty="0" smtClean="0">
                  <a:solidFill>
                    <a:schemeClr val="tx1"/>
                  </a:solidFill>
                </a:rPr>
                <a:t> System</a:t>
              </a:r>
              <a:endParaRPr lang="it-IT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uppo 51"/>
            <p:cNvGrpSpPr/>
            <p:nvPr/>
          </p:nvGrpSpPr>
          <p:grpSpPr>
            <a:xfrm rot="10800000">
              <a:off x="5803165" y="1925716"/>
              <a:ext cx="1352891" cy="713478"/>
              <a:chOff x="3857620" y="3857628"/>
              <a:chExt cx="1428760" cy="1071570"/>
            </a:xfrm>
          </p:grpSpPr>
          <p:sp>
            <p:nvSpPr>
              <p:cNvPr id="53" name="Ovale 52"/>
              <p:cNvSpPr/>
              <p:nvPr/>
            </p:nvSpPr>
            <p:spPr>
              <a:xfrm>
                <a:off x="4000496" y="4143380"/>
                <a:ext cx="571504" cy="500066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Ovale 53"/>
              <p:cNvSpPr/>
              <p:nvPr/>
            </p:nvSpPr>
            <p:spPr>
              <a:xfrm>
                <a:off x="3919534" y="4000504"/>
                <a:ext cx="938218" cy="795342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Ovale 54"/>
              <p:cNvSpPr/>
              <p:nvPr/>
            </p:nvSpPr>
            <p:spPr>
              <a:xfrm>
                <a:off x="3857620" y="3857628"/>
                <a:ext cx="1428760" cy="1071570"/>
              </a:xfrm>
              <a:prstGeom prst="ellipse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035" name="Picture 11" descr="C:\Users\Riccardo\Documents\My Dropbox\Aragorn\CRABSS\Slides\images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2264" y="2143116"/>
              <a:ext cx="440693" cy="269882"/>
            </a:xfrm>
            <a:prstGeom prst="rect">
              <a:avLst/>
            </a:prstGeom>
            <a:noFill/>
          </p:spPr>
        </p:pic>
        <p:sp>
          <p:nvSpPr>
            <p:cNvPr id="57" name="Rettangolo arrotondato 56"/>
            <p:cNvSpPr/>
            <p:nvPr/>
          </p:nvSpPr>
          <p:spPr>
            <a:xfrm>
              <a:off x="6357950" y="2500306"/>
              <a:ext cx="857256" cy="42862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dirty="0" err="1" smtClean="0">
                  <a:solidFill>
                    <a:schemeClr val="tx1"/>
                  </a:solidFill>
                </a:rPr>
                <a:t>Neighbor’s</a:t>
              </a:r>
              <a:endParaRPr lang="it-IT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1000" dirty="0" err="1" smtClean="0">
                  <a:solidFill>
                    <a:schemeClr val="tx1"/>
                  </a:solidFill>
                </a:rPr>
                <a:t>Microwave</a:t>
              </a:r>
              <a:r>
                <a:rPr lang="it-IT" sz="1000" dirty="0" smtClean="0">
                  <a:solidFill>
                    <a:schemeClr val="tx1"/>
                  </a:solidFill>
                </a:rPr>
                <a:t> </a:t>
              </a:r>
              <a:r>
                <a:rPr lang="it-IT" sz="1000" dirty="0" err="1" smtClean="0">
                  <a:solidFill>
                    <a:schemeClr val="tx1"/>
                  </a:solidFill>
                </a:rPr>
                <a:t>oven</a:t>
              </a:r>
              <a:endParaRPr lang="it-IT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ttangolo arrotondato 57"/>
            <p:cNvSpPr/>
            <p:nvPr/>
          </p:nvSpPr>
          <p:spPr>
            <a:xfrm>
              <a:off x="3714744" y="2285992"/>
              <a:ext cx="1143008" cy="35719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 smtClean="0">
                  <a:solidFill>
                    <a:schemeClr val="tx1"/>
                  </a:solidFill>
                </a:rPr>
                <a:t>2.4GHz </a:t>
              </a:r>
              <a:r>
                <a:rPr lang="it-IT" sz="800" dirty="0" err="1" smtClean="0">
                  <a:solidFill>
                    <a:schemeClr val="tx1"/>
                  </a:solidFill>
                </a:rPr>
                <a:t>proprietary</a:t>
              </a:r>
              <a:endParaRPr lang="it-IT" sz="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800" dirty="0" err="1" smtClean="0">
                  <a:solidFill>
                    <a:schemeClr val="tx1"/>
                  </a:solidFill>
                </a:rPr>
                <a:t>Frequency</a:t>
              </a:r>
              <a:r>
                <a:rPr lang="it-IT" sz="800" dirty="0" smtClean="0">
                  <a:solidFill>
                    <a:schemeClr val="tx1"/>
                  </a:solidFill>
                </a:rPr>
                <a:t> </a:t>
              </a:r>
              <a:r>
                <a:rPr lang="it-IT" sz="800" dirty="0" err="1" smtClean="0">
                  <a:solidFill>
                    <a:schemeClr val="tx1"/>
                  </a:solidFill>
                </a:rPr>
                <a:t>hopping</a:t>
              </a:r>
              <a:r>
                <a:rPr lang="it-IT" sz="800" dirty="0" smtClean="0">
                  <a:solidFill>
                    <a:schemeClr val="tx1"/>
                  </a:solidFill>
                </a:rPr>
                <a:t> </a:t>
              </a:r>
              <a:r>
                <a:rPr lang="it-IT" sz="800" dirty="0" err="1" smtClean="0">
                  <a:solidFill>
                    <a:schemeClr val="tx1"/>
                  </a:solidFill>
                </a:rPr>
                <a:t>anti-intrusion</a:t>
              </a:r>
              <a:r>
                <a:rPr lang="it-IT" sz="800" dirty="0" smtClean="0">
                  <a:solidFill>
                    <a:schemeClr val="tx1"/>
                  </a:solidFill>
                </a:rPr>
                <a:t> system</a:t>
              </a:r>
              <a:endParaRPr lang="it-IT" sz="8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e 61"/>
            <p:cNvSpPr/>
            <p:nvPr/>
          </p:nvSpPr>
          <p:spPr>
            <a:xfrm rot="10800000">
              <a:off x="3643306" y="2071678"/>
              <a:ext cx="1352891" cy="713478"/>
            </a:xfrm>
            <a:prstGeom prst="ellipse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Ovale 62"/>
            <p:cNvSpPr/>
            <p:nvPr/>
          </p:nvSpPr>
          <p:spPr>
            <a:xfrm rot="10800000">
              <a:off x="3428990" y="2000240"/>
              <a:ext cx="1643076" cy="857256"/>
            </a:xfrm>
            <a:prstGeom prst="ellipse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744018" y="571480"/>
            <a:ext cx="7257006" cy="1333020"/>
          </a:xfrm>
        </p:spPr>
        <p:txBody>
          <a:bodyPr lIns="81639" tIns="42452" rIns="81639" bIns="42452">
            <a:normAutofit/>
          </a:bodyPr>
          <a:lstStyle/>
          <a:p>
            <a:pPr algn="l"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2000" dirty="0" smtClean="0"/>
              <a:t>A </a:t>
            </a:r>
            <a:r>
              <a:rPr lang="it-IT" sz="2000" dirty="0" err="1" smtClean="0"/>
              <a:t>typical</a:t>
            </a:r>
            <a:r>
              <a:rPr lang="it-IT" sz="2000" dirty="0" smtClean="0"/>
              <a:t> home scenario</a:t>
            </a:r>
            <a:endParaRPr lang="it-IT" sz="2000" dirty="0"/>
          </a:p>
        </p:txBody>
      </p:sp>
      <p:sp>
        <p:nvSpPr>
          <p:cNvPr id="65" name="Rectangle 62"/>
          <p:cNvSpPr txBox="1">
            <a:spLocks noChangeArrowheads="1"/>
          </p:cNvSpPr>
          <p:nvPr/>
        </p:nvSpPr>
        <p:spPr>
          <a:xfrm>
            <a:off x="714348" y="214290"/>
            <a:ext cx="7257006" cy="1333020"/>
          </a:xfrm>
          <a:prstGeom prst="rect">
            <a:avLst/>
          </a:prstGeom>
        </p:spPr>
        <p:txBody>
          <a:bodyPr vert="horz" lIns="81639" tIns="42452" rIns="81639" bIns="42452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kumimoji="0" lang="it-IT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ISM 2.4GHz </a:t>
            </a:r>
            <a:r>
              <a:rPr kumimoji="0" lang="it-IT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Spectrum</a:t>
            </a:r>
            <a:r>
              <a:rPr kumimoji="0" lang="it-IT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usage</a:t>
            </a:r>
            <a:endParaRPr kumimoji="0" lang="it-IT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5000660" cy="1141561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 smtClean="0"/>
              <a:t>Problem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statement</a:t>
            </a:r>
            <a:endParaRPr lang="it-IT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ttangolo arrotondato 6"/>
          <p:cNvSpPr/>
          <p:nvPr/>
        </p:nvSpPr>
        <p:spPr>
          <a:xfrm>
            <a:off x="1000100" y="2780928"/>
            <a:ext cx="7429552" cy="12858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How to help “network aware” applications (Link Users) to benefit from lower layer's network information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... </a:t>
            </a:r>
          </a:p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disregarding the specific technology/proprietary API implementation involved?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73213" y="3929066"/>
            <a:ext cx="5027613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647700" lvl="2" indent="-215900">
              <a:buSzPct val="45000"/>
              <a:buFont typeface="Wingdings" pitchFamily="-110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 ISSUES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	- Different Access </a:t>
            </a:r>
            <a:r>
              <a:rPr lang="en-US" sz="2000" dirty="0" smtClean="0">
                <a:solidFill>
                  <a:srgbClr val="000000"/>
                </a:solidFill>
              </a:rPr>
              <a:t>Technologies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	- Different Hardware (proprietary APIs)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	- Different Operating </a:t>
            </a:r>
            <a:r>
              <a:rPr lang="en-US" sz="2000" dirty="0" smtClean="0">
                <a:solidFill>
                  <a:srgbClr val="000000"/>
                </a:solidFill>
              </a:rPr>
              <a:t>Systems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1043608" y="1916832"/>
            <a:ext cx="7416824" cy="3600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Spectrum and energy resources cannot be wasted!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ccardo\Documents\My Dropbox\Aragorn\CRABSS\Slides\Rete_cognitiv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 contrast="16000"/>
          </a:blip>
          <a:srcRect l="49741" r="1370" b="991"/>
          <a:stretch>
            <a:fillRect/>
          </a:stretch>
        </p:blipFill>
        <p:spPr bwMode="auto">
          <a:xfrm>
            <a:off x="1214414" y="3020517"/>
            <a:ext cx="3286148" cy="3480317"/>
          </a:xfrm>
          <a:prstGeom prst="rect">
            <a:avLst/>
          </a:prstGeom>
          <a:noFill/>
        </p:spPr>
      </p:pic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15456" y="428604"/>
            <a:ext cx="7257006" cy="1333020"/>
          </a:xfrm>
        </p:spPr>
        <p:txBody>
          <a:bodyPr lIns="81639" tIns="42452" rIns="81639" bIns="42452"/>
          <a:lstStyle/>
          <a:p>
            <a:pPr algn="l"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3300" dirty="0" err="1" smtClean="0"/>
              <a:t>Cognition</a:t>
            </a:r>
            <a:r>
              <a:rPr lang="it-IT" sz="3300" dirty="0" smtClean="0"/>
              <a:t> </a:t>
            </a:r>
            <a:r>
              <a:rPr lang="it-IT" sz="3300" dirty="0" err="1" smtClean="0"/>
              <a:t>process</a:t>
            </a:r>
            <a:r>
              <a:rPr lang="it-IT" sz="3300" dirty="0" smtClean="0"/>
              <a:t> in </a:t>
            </a:r>
            <a:br>
              <a:rPr lang="it-IT" sz="3300" dirty="0" smtClean="0"/>
            </a:br>
            <a:r>
              <a:rPr lang="it-IT" sz="3300" dirty="0" smtClean="0"/>
              <a:t>wireless </a:t>
            </a:r>
            <a:r>
              <a:rPr lang="it-IT" sz="3300" dirty="0" err="1" smtClean="0"/>
              <a:t>networks</a:t>
            </a:r>
            <a:endParaRPr lang="it-IT" sz="3300" dirty="0" smtClean="0"/>
          </a:p>
        </p:txBody>
      </p:sp>
      <p:sp>
        <p:nvSpPr>
          <p:cNvPr id="13" name="Rettangolo arrotondato 12"/>
          <p:cNvSpPr/>
          <p:nvPr/>
        </p:nvSpPr>
        <p:spPr>
          <a:xfrm>
            <a:off x="1071538" y="1948947"/>
            <a:ext cx="7429552" cy="10715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Network coexistence, coordination and cooperation principles must be adopted by different RATs to avoid conflicts and guarantee a correct network behavior even when critical situations occur.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Riccardo\Documents\My Dropbox\Aragorn\CRABSS\Slides\Immagin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449145"/>
            <a:ext cx="3786214" cy="2500330"/>
          </a:xfrm>
          <a:prstGeom prst="rect">
            <a:avLst/>
          </a:prstGeom>
          <a:noFill/>
        </p:spPr>
      </p:pic>
      <p:sp>
        <p:nvSpPr>
          <p:cNvPr id="20" name="Rettangolo arrotondato 19"/>
          <p:cNvSpPr/>
          <p:nvPr/>
        </p:nvSpPr>
        <p:spPr>
          <a:xfrm>
            <a:off x="3214678" y="4092087"/>
            <a:ext cx="1714512" cy="71438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19706070">
            <a:off x="4938398" y="3773587"/>
            <a:ext cx="557855" cy="2857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5572132" y="3377707"/>
            <a:ext cx="2857520" cy="71438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600" dirty="0" err="1" smtClean="0"/>
              <a:t>Observation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the </a:t>
            </a:r>
            <a:r>
              <a:rPr lang="it-IT" sz="1600" dirty="0" err="1" smtClean="0"/>
              <a:t>surrounding</a:t>
            </a:r>
            <a:r>
              <a:rPr lang="it-IT" sz="1600" dirty="0" smtClean="0"/>
              <a:t> </a:t>
            </a:r>
            <a:r>
              <a:rPr lang="it-IT" sz="1600" dirty="0" err="1" smtClean="0"/>
              <a:t>environment</a:t>
            </a:r>
            <a:endParaRPr lang="it-IT" sz="1600" dirty="0"/>
          </a:p>
        </p:txBody>
      </p:sp>
      <p:sp>
        <p:nvSpPr>
          <p:cNvPr id="23" name="Freccia a destra 22"/>
          <p:cNvSpPr/>
          <p:nvPr/>
        </p:nvSpPr>
        <p:spPr>
          <a:xfrm rot="5400000">
            <a:off x="5929322" y="4449277"/>
            <a:ext cx="571504" cy="2857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5643570" y="5092219"/>
            <a:ext cx="1143008" cy="71438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dirty="0" smtClean="0"/>
              <a:t>Real-Time </a:t>
            </a:r>
          </a:p>
          <a:p>
            <a:pPr algn="just"/>
            <a:r>
              <a:rPr lang="it-IT" sz="1200" dirty="0" err="1" smtClean="0"/>
              <a:t>conflicts</a:t>
            </a:r>
            <a:r>
              <a:rPr lang="it-IT" sz="1200" dirty="0" smtClean="0"/>
              <a:t> </a:t>
            </a:r>
          </a:p>
          <a:p>
            <a:pPr algn="just"/>
            <a:r>
              <a:rPr lang="it-IT" sz="1200" dirty="0" err="1" smtClean="0"/>
              <a:t>avoidance</a:t>
            </a:r>
            <a:endParaRPr lang="it-IT" sz="1200" dirty="0"/>
          </a:p>
        </p:txBody>
      </p:sp>
      <p:sp>
        <p:nvSpPr>
          <p:cNvPr id="25" name="Rettangolo arrotondato 24"/>
          <p:cNvSpPr/>
          <p:nvPr/>
        </p:nvSpPr>
        <p:spPr>
          <a:xfrm>
            <a:off x="7358082" y="5092219"/>
            <a:ext cx="1143008" cy="71438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200" dirty="0" smtClean="0"/>
              <a:t>Long </a:t>
            </a:r>
            <a:r>
              <a:rPr lang="it-IT" sz="1200" dirty="0" err="1" smtClean="0"/>
              <a:t>-Term</a:t>
            </a:r>
            <a:r>
              <a:rPr lang="it-IT" sz="1200" dirty="0" smtClean="0"/>
              <a:t> </a:t>
            </a:r>
            <a:r>
              <a:rPr lang="it-IT" sz="1200" dirty="0" err="1" smtClean="0"/>
              <a:t>timescale</a:t>
            </a:r>
            <a:r>
              <a:rPr lang="it-IT" sz="1200" dirty="0" smtClean="0"/>
              <a:t> </a:t>
            </a:r>
            <a:r>
              <a:rPr lang="it-IT" sz="1200" dirty="0" err="1" smtClean="0"/>
              <a:t>optimizations</a:t>
            </a:r>
            <a:endParaRPr lang="it-IT" sz="1200" dirty="0"/>
          </a:p>
        </p:txBody>
      </p:sp>
      <p:sp>
        <p:nvSpPr>
          <p:cNvPr id="26" name="Freccia a destra 25"/>
          <p:cNvSpPr/>
          <p:nvPr/>
        </p:nvSpPr>
        <p:spPr>
          <a:xfrm rot="5400000">
            <a:off x="7643834" y="4449277"/>
            <a:ext cx="571504" cy="2857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umetto 4 26"/>
          <p:cNvSpPr/>
          <p:nvPr/>
        </p:nvSpPr>
        <p:spPr>
          <a:xfrm>
            <a:off x="2357422" y="4520715"/>
            <a:ext cx="1143008" cy="57150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ARAGORN EU project</a:t>
            </a:r>
            <a:endParaRPr lang="it-IT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15456" y="571480"/>
            <a:ext cx="7257006" cy="1333020"/>
          </a:xfrm>
        </p:spPr>
        <p:txBody>
          <a:bodyPr lIns="81639" tIns="42452" rIns="81639" bIns="42452"/>
          <a:lstStyle/>
          <a:p>
            <a:pPr algn="l"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3300" dirty="0" err="1" smtClean="0"/>
              <a:t>Cognition</a:t>
            </a:r>
            <a:r>
              <a:rPr lang="it-IT" sz="3300" dirty="0" smtClean="0"/>
              <a:t> </a:t>
            </a:r>
            <a:r>
              <a:rPr lang="it-IT" sz="3300" dirty="0" err="1" smtClean="0"/>
              <a:t>process</a:t>
            </a:r>
            <a:r>
              <a:rPr lang="it-IT" sz="3300" dirty="0" smtClean="0"/>
              <a:t> in </a:t>
            </a:r>
            <a:br>
              <a:rPr lang="it-IT" sz="3300" dirty="0" smtClean="0"/>
            </a:br>
            <a:r>
              <a:rPr lang="it-IT" sz="3300" dirty="0" smtClean="0"/>
              <a:t>wireless </a:t>
            </a:r>
            <a:r>
              <a:rPr lang="it-IT" sz="3300" dirty="0" err="1" smtClean="0"/>
              <a:t>networks</a:t>
            </a:r>
            <a:endParaRPr lang="it-IT" sz="33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857224" y="2143116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REQUIREMENTS:</a:t>
            </a: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857224" y="2714620"/>
            <a:ext cx="7643866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1. Agile </a:t>
            </a:r>
            <a:r>
              <a:rPr lang="it-IT" dirty="0" err="1" smtClean="0">
                <a:solidFill>
                  <a:schemeClr val="tx1"/>
                </a:solidFill>
              </a:rPr>
              <a:t>devices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that</a:t>
            </a:r>
            <a:r>
              <a:rPr lang="it-IT" dirty="0" smtClean="0">
                <a:solidFill>
                  <a:schemeClr val="tx1"/>
                </a:solidFill>
              </a:rPr>
              <a:t> can </a:t>
            </a:r>
            <a:r>
              <a:rPr lang="it-IT" dirty="0" err="1" smtClean="0">
                <a:solidFill>
                  <a:schemeClr val="tx1"/>
                </a:solidFill>
              </a:rPr>
              <a:t>acquire</a:t>
            </a:r>
            <a:r>
              <a:rPr lang="it-IT" dirty="0" smtClean="0">
                <a:solidFill>
                  <a:schemeClr val="tx1"/>
                </a:solidFill>
              </a:rPr>
              <a:t> data </a:t>
            </a:r>
            <a:r>
              <a:rPr lang="it-IT" dirty="0" err="1" smtClean="0">
                <a:solidFill>
                  <a:schemeClr val="tx1"/>
                </a:solidFill>
              </a:rPr>
              <a:t>during</a:t>
            </a:r>
            <a:r>
              <a:rPr lang="it-IT" dirty="0" smtClean="0">
                <a:solidFill>
                  <a:schemeClr val="tx1"/>
                </a:solidFill>
              </a:rPr>
              <a:t> standard </a:t>
            </a:r>
            <a:r>
              <a:rPr lang="it-IT" dirty="0" err="1" smtClean="0">
                <a:solidFill>
                  <a:schemeClr val="tx1"/>
                </a:solidFill>
              </a:rPr>
              <a:t>operational</a:t>
            </a:r>
            <a:r>
              <a:rPr lang="it-IT" dirty="0" smtClean="0">
                <a:solidFill>
                  <a:schemeClr val="tx1"/>
                </a:solidFill>
              </a:rPr>
              <a:t> mode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857224" y="3214686"/>
            <a:ext cx="7643866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2. </a:t>
            </a:r>
            <a:r>
              <a:rPr lang="it-IT" dirty="0" err="1" smtClean="0">
                <a:solidFill>
                  <a:schemeClr val="tx1"/>
                </a:solidFill>
              </a:rPr>
              <a:t>Abstraction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layer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to</a:t>
            </a:r>
            <a:r>
              <a:rPr lang="it-IT" dirty="0" smtClean="0">
                <a:solidFill>
                  <a:schemeClr val="tx1"/>
                </a:solidFill>
              </a:rPr>
              <a:t> share the </a:t>
            </a:r>
            <a:r>
              <a:rPr lang="it-IT" dirty="0" err="1" smtClean="0">
                <a:solidFill>
                  <a:schemeClr val="tx1"/>
                </a:solidFill>
              </a:rPr>
              <a:t>acquired</a:t>
            </a:r>
            <a:r>
              <a:rPr lang="it-IT" dirty="0" smtClean="0">
                <a:solidFill>
                  <a:schemeClr val="tx1"/>
                </a:solidFill>
              </a:rPr>
              <a:t> data </a:t>
            </a:r>
            <a:r>
              <a:rPr lang="it-IT" dirty="0" err="1" smtClean="0">
                <a:solidFill>
                  <a:schemeClr val="tx1"/>
                </a:solidFill>
              </a:rPr>
              <a:t>with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other</a:t>
            </a:r>
            <a:r>
              <a:rPr lang="it-IT" dirty="0" smtClean="0">
                <a:solidFill>
                  <a:schemeClr val="tx1"/>
                </a:solidFill>
              </a:rPr>
              <a:t> network </a:t>
            </a:r>
            <a:r>
              <a:rPr lang="it-IT" dirty="0" err="1" smtClean="0">
                <a:solidFill>
                  <a:schemeClr val="tx1"/>
                </a:solidFill>
              </a:rPr>
              <a:t>entities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77238" y="473597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DATA REQUIREMENTS:</a:t>
            </a:r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148676" y="5164602"/>
            <a:ext cx="4143404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1. </a:t>
            </a:r>
            <a:r>
              <a:rPr lang="it-IT" dirty="0" err="1" smtClean="0">
                <a:solidFill>
                  <a:schemeClr val="tx1"/>
                </a:solidFill>
              </a:rPr>
              <a:t>Comparable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1148676" y="5664668"/>
            <a:ext cx="4143404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2. </a:t>
            </a:r>
            <a:r>
              <a:rPr lang="it-IT" dirty="0" err="1" smtClean="0">
                <a:solidFill>
                  <a:schemeClr val="tx1"/>
                </a:solidFill>
              </a:rPr>
              <a:t>Uncorrelated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with</a:t>
            </a:r>
            <a:r>
              <a:rPr lang="it-IT" dirty="0" smtClean="0">
                <a:solidFill>
                  <a:schemeClr val="tx1"/>
                </a:solidFill>
              </a:rPr>
              <a:t> the data source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 rot="5400000">
            <a:off x="1857118" y="4134498"/>
            <a:ext cx="499496" cy="2497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736"/>
            <a:ext cx="2143140" cy="258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071934" y="20002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- ARM-Linux embedded box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- 802.11b interface controlled by a TI 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 100MHz clocked DSP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- Software MAC run on the DSP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- Set of tunable PHY settings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456" y="428604"/>
            <a:ext cx="7257006" cy="1333020"/>
          </a:xfrm>
        </p:spPr>
        <p:txBody>
          <a:bodyPr lIns="81639" tIns="42452" rIns="81639" bIns="42452"/>
          <a:lstStyle/>
          <a:p>
            <a:pPr algn="l"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3300" dirty="0" err="1" smtClean="0"/>
              <a:t>CalRadio</a:t>
            </a:r>
            <a:r>
              <a:rPr lang="it-IT" sz="3300" dirty="0" smtClean="0"/>
              <a:t> 1 SDR </a:t>
            </a:r>
            <a:r>
              <a:rPr lang="it-IT" sz="3300" dirty="0" err="1" smtClean="0"/>
              <a:t>overview</a:t>
            </a:r>
            <a:endParaRPr lang="it-IT" sz="3300" dirty="0" smtClean="0"/>
          </a:p>
        </p:txBody>
      </p:sp>
      <p:pic>
        <p:nvPicPr>
          <p:cNvPr id="3074" name="Picture 2" descr="C:\Users\Riccardo\Documents\My Dropbox\Presentations\NCA\Presentation\MPBoardTop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FE6F6"/>
              </a:clrFrom>
              <a:clrTo>
                <a:srgbClr val="DFE6F6">
                  <a:alpha val="0"/>
                </a:srgbClr>
              </a:clrTo>
            </a:clrChange>
          </a:blip>
          <a:srcRect l="4688" t="16530" r="10937" b="10263"/>
          <a:stretch>
            <a:fillRect/>
          </a:stretch>
        </p:blipFill>
        <p:spPr bwMode="auto">
          <a:xfrm>
            <a:off x="4214810" y="3786190"/>
            <a:ext cx="385765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tangolo arrotondato 8"/>
          <p:cNvSpPr/>
          <p:nvPr/>
        </p:nvSpPr>
        <p:spPr>
          <a:xfrm>
            <a:off x="2000232" y="5143512"/>
            <a:ext cx="1143008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ARM/DSP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1" name="Connettore 1 10"/>
          <p:cNvCxnSpPr>
            <a:endCxn id="9" idx="3"/>
          </p:cNvCxnSpPr>
          <p:nvPr/>
        </p:nvCxnSpPr>
        <p:spPr>
          <a:xfrm rot="10800000">
            <a:off x="3143240" y="5357826"/>
            <a:ext cx="2214578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2000232" y="4643446"/>
            <a:ext cx="1143008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err="1" smtClean="0">
                <a:solidFill>
                  <a:schemeClr val="tx1"/>
                </a:solidFill>
              </a:rPr>
              <a:t>Baseband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4" name="Connettore 1 13"/>
          <p:cNvCxnSpPr>
            <a:endCxn id="13" idx="3"/>
          </p:cNvCxnSpPr>
          <p:nvPr/>
        </p:nvCxnSpPr>
        <p:spPr>
          <a:xfrm rot="10800000">
            <a:off x="3143240" y="4857760"/>
            <a:ext cx="1143008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5" name="Picture 3" descr="C:\Users\Riccardo\Documents\My Dropbox\Aragorn\CRABSS\Slides\RFBoard_Fro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00504"/>
            <a:ext cx="1217625" cy="1010629"/>
          </a:xfrm>
          <a:prstGeom prst="rect">
            <a:avLst/>
          </a:prstGeom>
          <a:noFill/>
        </p:spPr>
      </p:pic>
      <p:cxnSp>
        <p:nvCxnSpPr>
          <p:cNvPr id="16" name="Connettore 1 15"/>
          <p:cNvCxnSpPr/>
          <p:nvPr/>
        </p:nvCxnSpPr>
        <p:spPr>
          <a:xfrm rot="10800000">
            <a:off x="4286248" y="4857760"/>
            <a:ext cx="242889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Rettangolo arrotondato 22"/>
          <p:cNvSpPr/>
          <p:nvPr/>
        </p:nvSpPr>
        <p:spPr>
          <a:xfrm>
            <a:off x="2000232" y="4143380"/>
            <a:ext cx="1143008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200" dirty="0" smtClean="0">
                <a:solidFill>
                  <a:schemeClr val="tx1"/>
                </a:solidFill>
              </a:rPr>
              <a:t>802.11 PHY</a:t>
            </a:r>
          </a:p>
          <a:p>
            <a:pPr algn="just"/>
            <a:r>
              <a:rPr lang="it-IT" sz="1200" dirty="0" smtClean="0">
                <a:solidFill>
                  <a:schemeClr val="tx1"/>
                </a:solidFill>
              </a:rPr>
              <a:t>RF </a:t>
            </a:r>
            <a:r>
              <a:rPr lang="it-IT" sz="1200" dirty="0" err="1" smtClean="0">
                <a:solidFill>
                  <a:schemeClr val="tx1"/>
                </a:solidFill>
              </a:rPr>
              <a:t>Transceiver</a:t>
            </a:r>
            <a:endParaRPr lang="it-IT" sz="1200" dirty="0">
              <a:solidFill>
                <a:schemeClr val="tx1"/>
              </a:solidFill>
            </a:endParaRPr>
          </a:p>
        </p:txBody>
      </p:sp>
      <p:cxnSp>
        <p:nvCxnSpPr>
          <p:cNvPr id="24" name="Connettore 1 23"/>
          <p:cNvCxnSpPr>
            <a:endCxn id="23" idx="3"/>
          </p:cNvCxnSpPr>
          <p:nvPr/>
        </p:nvCxnSpPr>
        <p:spPr>
          <a:xfrm rot="10800000">
            <a:off x="3143240" y="4357694"/>
            <a:ext cx="2000264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730" y="112285"/>
            <a:ext cx="2445890" cy="161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8" name="Picture 2" descr="C:\Users\Riccardo\Documents\My Dropbox\Aragorn\CRABSS\Slides\Arch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560" y="2000240"/>
            <a:ext cx="5910274" cy="4196599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58332" y="285728"/>
            <a:ext cx="7257006" cy="1333020"/>
          </a:xfrm>
        </p:spPr>
        <p:txBody>
          <a:bodyPr lIns="81639" tIns="42452" rIns="81639" bIns="42452"/>
          <a:lstStyle/>
          <a:p>
            <a:pPr algn="l"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sz="3300" dirty="0" smtClean="0"/>
              <a:t>CR hardware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1077</Words>
  <Application>Microsoft Macintosh PowerPoint</Application>
  <PresentationFormat>Presentazione su schermo (4:3)</PresentationFormat>
  <Paragraphs>270</Paragraphs>
  <Slides>20</Slides>
  <Notes>20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CRABSS: CalRAdio-Based advanced Spectrum Scanner for cognitive networks</vt:lpstr>
      <vt:lpstr>Outline:</vt:lpstr>
      <vt:lpstr>Diapositiva 3</vt:lpstr>
      <vt:lpstr>A typical home scenario</vt:lpstr>
      <vt:lpstr>Problem  statement</vt:lpstr>
      <vt:lpstr>Cognition process in  wireless networks</vt:lpstr>
      <vt:lpstr>Cognition process in  wireless networks</vt:lpstr>
      <vt:lpstr>CalRadio 1 SDR overview</vt:lpstr>
      <vt:lpstr>CR hardware design</vt:lpstr>
      <vt:lpstr>CR MAC 802.11 software design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CRABSS: CalRAdio-Based advanced Spectrum Scanner for cognitive networks</dc:title>
  <dc:creator>Riccardo</dc:creator>
  <cp:lastModifiedBy>Andrea Zanella</cp:lastModifiedBy>
  <cp:revision>68</cp:revision>
  <dcterms:created xsi:type="dcterms:W3CDTF">2010-06-29T11:22:04Z</dcterms:created>
  <dcterms:modified xsi:type="dcterms:W3CDTF">2010-06-29T12:05:19Z</dcterms:modified>
</cp:coreProperties>
</file>