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diagrams/drawing2.xml" ContentType="application/vnd.ms-office.drawingml.diagramDrawing+xml"/>
  <Override PartName="/ppt/embeddings/Microsoft_Equation22.bin" ContentType="application/vnd.openxmlformats-officedocument.oleObject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embeddings/Microsoft_Equation29.bin" ContentType="application/vnd.openxmlformats-officedocument.oleObject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embeddings/Microsoft_Equation39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embeddings/Microsoft_Equation12.bin" ContentType="application/vnd.openxmlformats-officedocument.oleObject"/>
  <Override PartName="/ppt/embeddings/Microsoft_Equation20.bin" ContentType="application/vnd.openxmlformats-officedocument.oleObject"/>
  <Override PartName="/ppt/embeddings/Microsoft_Equation36.bin" ContentType="application/vnd.openxmlformats-officedocument.oleObject"/>
  <Override PartName="/ppt/embeddings/Microsoft_Equation42.bin" ContentType="application/vnd.openxmlformats-officedocument.oleObject"/>
  <Override PartName="/ppt/embeddings/Microsoft_Equation19.bin" ContentType="application/vnd.openxmlformats-officedocument.oleObject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embeddings/Microsoft_Equation24.bin" ContentType="application/vnd.openxmlformats-officedocument.oleObject"/>
  <Override PartName="/ppt/embeddings/Microsoft_Equation30.bin" ContentType="application/vnd.openxmlformats-officedocument.oleObject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embeddings/Microsoft_Equation3.bin" ContentType="application/vnd.openxmlformats-officedocument.oleObject"/>
  <Override PartName="/ppt/embeddings/Microsoft_Equation41.bin" ContentType="application/vnd.openxmlformats-officedocument.oleObject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embeddings/Microsoft_Equation38.bin" ContentType="application/vnd.openxmlformats-officedocument.oleObject"/>
  <Override PartName="/ppt/embeddings/Microsoft_Equation28.bin" ContentType="application/vnd.openxmlformats-officedocument.oleObject"/>
  <Override PartName="/ppt/embeddings/Microsoft_Equation34.bin" ContentType="application/vnd.openxmlformats-officedocument.oleObject"/>
  <Override PartName="/ppt/embeddings/Microsoft_Equation44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embeddings/Microsoft_Equation25.bin" ContentType="application/vnd.openxmlformats-officedocument.oleObject"/>
  <Override PartName="/ppt/embeddings/Microsoft_Equation35.bin" ContentType="application/vnd.openxmlformats-officedocument.oleObject"/>
  <Override PartName="/ppt/embeddings/Microsoft_Equation16.bin" ContentType="application/vnd.openxmlformats-officedocument.oleObject"/>
  <Override PartName="/ppt/embeddings/Microsoft_Equation43.bin" ContentType="application/vnd.openxmlformats-officedocument.oleObject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33.bin" ContentType="application/vnd.openxmlformats-officedocument.oleObject"/>
  <Override PartName="/ppt/embeddings/Microsoft_Equation40.bin" ContentType="application/vnd.openxmlformats-officedocument.oleObject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26.bin" ContentType="application/vnd.openxmlformats-officedocument.oleObject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embeddings/Microsoft_Equation7.bin" ContentType="application/vnd.openxmlformats-officedocument.oleObject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embeddings/Microsoft_Equation31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Microsoft_Equation27.bin" ContentType="application/vnd.openxmlformats-officedocument.oleObject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37.bin" ContentType="application/vnd.openxmlformats-officedocument.oleObject"/>
  <Override PartName="/ppt/embeddings/Microsoft_Equation6.bin" ContentType="application/vnd.openxmlformats-officedocument.oleObject"/>
  <Override PartName="/ppt/embeddings/Microsoft_Equation32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embeddings/Microsoft_Equation17.bin" ContentType="application/vnd.openxmlformats-officedocument.oleObject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embeddings/Microsoft_Equation21.bin" ContentType="application/vnd.openxmlformats-officedocument.oleObject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3" r:id="rId1"/>
  </p:sldMasterIdLst>
  <p:notesMasterIdLst>
    <p:notesMasterId r:id="rId33"/>
  </p:notesMasterIdLst>
  <p:handoutMasterIdLst>
    <p:handoutMasterId r:id="rId34"/>
  </p:handoutMasterIdLst>
  <p:sldIdLst>
    <p:sldId id="324" r:id="rId2"/>
    <p:sldId id="426" r:id="rId3"/>
    <p:sldId id="420" r:id="rId4"/>
    <p:sldId id="423" r:id="rId5"/>
    <p:sldId id="422" r:id="rId6"/>
    <p:sldId id="421" r:id="rId7"/>
    <p:sldId id="424" r:id="rId8"/>
    <p:sldId id="392" r:id="rId9"/>
    <p:sldId id="438" r:id="rId10"/>
    <p:sldId id="393" r:id="rId11"/>
    <p:sldId id="427" r:id="rId12"/>
    <p:sldId id="433" r:id="rId13"/>
    <p:sldId id="430" r:id="rId14"/>
    <p:sldId id="437" r:id="rId15"/>
    <p:sldId id="384" r:id="rId16"/>
    <p:sldId id="436" r:id="rId17"/>
    <p:sldId id="439" r:id="rId18"/>
    <p:sldId id="440" r:id="rId19"/>
    <p:sldId id="441" r:id="rId20"/>
    <p:sldId id="442" r:id="rId21"/>
    <p:sldId id="446" r:id="rId22"/>
    <p:sldId id="403" r:id="rId23"/>
    <p:sldId id="443" r:id="rId24"/>
    <p:sldId id="445" r:id="rId25"/>
    <p:sldId id="447" r:id="rId26"/>
    <p:sldId id="361" r:id="rId27"/>
    <p:sldId id="449" r:id="rId28"/>
    <p:sldId id="450" r:id="rId29"/>
    <p:sldId id="451" r:id="rId30"/>
    <p:sldId id="448" r:id="rId31"/>
    <p:sldId id="407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87B6D6"/>
    <a:srgbClr val="9E121D"/>
    <a:srgbClr val="66CCFF"/>
    <a:srgbClr val="FF8585"/>
    <a:srgbClr val="33CC33"/>
    <a:srgbClr val="969696"/>
    <a:srgbClr val="0034DC"/>
    <a:srgbClr val="FFFF00"/>
    <a:srgbClr val="FF0000"/>
    <a:srgbClr val="8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MasterView">
  <p:normalViewPr horzBarState="maximized">
    <p:restoredLeft sz="9224" autoAdjust="0"/>
    <p:restoredTop sz="86883" autoAdjust="0"/>
  </p:normalViewPr>
  <p:slideViewPr>
    <p:cSldViewPr snapToGrid="0" showGuides="1">
      <p:cViewPr varScale="1">
        <p:scale>
          <a:sx n="94" d="100"/>
          <a:sy n="94" d="100"/>
        </p:scale>
        <p:origin x="-928" y="-96"/>
      </p:cViewPr>
      <p:guideLst>
        <p:guide orient="horz" pos="2304"/>
        <p:guide pos="2832"/>
      </p:guideLst>
    </p:cSldViewPr>
  </p:slideViewPr>
  <p:outlineViewPr>
    <p:cViewPr>
      <p:scale>
        <a:sx n="33" d="100"/>
        <a:sy n="33" d="100"/>
      </p:scale>
      <p:origin x="344" y="11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12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A286A-D9EE-CB40-8FCA-46BF22F6622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9164A6-B6CE-D843-B00F-7FA94332C7BA}">
      <dgm:prSet phldrT="[Testo]"/>
      <dgm:spPr/>
      <dgm:t>
        <a:bodyPr/>
        <a:lstStyle/>
        <a:p>
          <a:pPr>
            <a:spcAft>
              <a:spcPts val="1200"/>
            </a:spcAft>
          </a:pPr>
          <a:r>
            <a:rPr lang="it-IT" dirty="0" err="1" smtClean="0">
              <a:solidFill>
                <a:srgbClr val="0000FF"/>
              </a:solidFill>
            </a:rPr>
            <a:t>Uplink</a:t>
          </a:r>
          <a:r>
            <a:rPr lang="it-IT" dirty="0" smtClean="0">
              <a:solidFill>
                <a:srgbClr val="0000FF"/>
              </a:solidFill>
            </a:rPr>
            <a:t> in wireless </a:t>
          </a:r>
          <a:r>
            <a:rPr lang="it-IT" dirty="0" err="1" smtClean="0">
              <a:solidFill>
                <a:srgbClr val="0000FF"/>
              </a:solidFill>
            </a:rPr>
            <a:t>cellular</a:t>
          </a:r>
          <a:r>
            <a:rPr lang="it-IT" dirty="0" smtClean="0">
              <a:solidFill>
                <a:srgbClr val="0000FF"/>
              </a:solidFill>
            </a:rPr>
            <a:t> </a:t>
          </a:r>
          <a:r>
            <a:rPr lang="it-IT" dirty="0" err="1" smtClean="0">
              <a:solidFill>
                <a:srgbClr val="0000FF"/>
              </a:solidFill>
            </a:rPr>
            <a:t>networks</a:t>
          </a:r>
          <a:endParaRPr lang="it-IT" dirty="0">
            <a:solidFill>
              <a:srgbClr val="0000FF"/>
            </a:solidFill>
          </a:endParaRPr>
        </a:p>
      </dgm:t>
    </dgm:pt>
    <dgm:pt modelId="{DEA92D16-A79A-FE4B-8318-6AE0A7C6900C}" type="parTrans" cxnId="{6160A626-04C9-1D4D-AF6E-94E4E13036DC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5744F7F0-6745-7B4B-B03D-6C663C767636}" type="sibTrans" cxnId="{6160A626-04C9-1D4D-AF6E-94E4E13036DC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3F65D8C6-8916-1042-B63D-358FC352E4E7}">
      <dgm:prSet phldrT="[Testo]"/>
      <dgm:spPr/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Multiple </a:t>
          </a:r>
          <a:r>
            <a:rPr lang="en-GB" dirty="0" smtClean="0"/>
            <a:t>transmitters sharing same wireless link</a:t>
          </a:r>
          <a:endParaRPr lang="it-IT" dirty="0"/>
        </a:p>
      </dgm:t>
    </dgm:pt>
    <dgm:pt modelId="{A5E21A85-57A8-C84C-8C0A-E41EEFA111FA}" type="parTrans" cxnId="{4BBAAEC1-5872-A74A-97F8-49D70B0EBBC1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42C71E44-A199-7B49-92F2-D680785F9F09}" type="sibTrans" cxnId="{4BBAAEC1-5872-A74A-97F8-49D70B0EBBC1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D6BC75B3-2AF8-BC4C-A18D-A04F353D9DB6}">
      <dgm:prSet phldrT="[Testo]"/>
      <dgm:spPr/>
      <dgm:t>
        <a:bodyPr/>
        <a:lstStyle/>
        <a:p>
          <a:pPr>
            <a:spcAft>
              <a:spcPts val="1200"/>
            </a:spcAft>
          </a:pPr>
          <a:r>
            <a:rPr lang="it-IT" dirty="0" err="1" smtClean="0"/>
            <a:t>Mutual</a:t>
          </a:r>
          <a:r>
            <a:rPr lang="it-IT" dirty="0" smtClean="0"/>
            <a:t> </a:t>
          </a:r>
          <a:r>
            <a:rPr lang="it-IT" dirty="0" err="1" smtClean="0"/>
            <a:t>interference</a:t>
          </a:r>
          <a:r>
            <a:rPr lang="it-IT" dirty="0" smtClean="0"/>
            <a:t> can generate </a:t>
          </a:r>
          <a:r>
            <a:rPr lang="it-IT" dirty="0" err="1" smtClean="0"/>
            <a:t>packets</a:t>
          </a:r>
          <a:r>
            <a:rPr lang="it-IT" dirty="0" smtClean="0"/>
            <a:t> </a:t>
          </a:r>
          <a:r>
            <a:rPr lang="it-IT" dirty="0" err="1" smtClean="0"/>
            <a:t>collision</a:t>
          </a:r>
          <a:endParaRPr lang="it-IT" dirty="0"/>
        </a:p>
      </dgm:t>
    </dgm:pt>
    <dgm:pt modelId="{D5930880-0DD3-634A-8A49-A83F3A6D7B4A}" type="parTrans" cxnId="{091B2FE8-2286-B244-B444-6FB07AB9CD7D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81942B8C-9EF5-6647-86B6-B178BF9467ED}" type="sibTrans" cxnId="{091B2FE8-2286-B244-B444-6FB07AB9CD7D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BB1BE846-7F8F-6842-947A-96B70090DD23}">
      <dgm:prSet/>
      <dgm:spPr/>
      <dgm:t>
        <a:bodyPr/>
        <a:lstStyle/>
        <a:p>
          <a:pPr>
            <a:spcAft>
              <a:spcPts val="1200"/>
            </a:spcAft>
          </a:pPr>
          <a:r>
            <a:rPr lang="en-GB" dirty="0" smtClean="0">
              <a:solidFill>
                <a:srgbClr val="0000FF"/>
              </a:solidFill>
            </a:rPr>
            <a:t>Decoding model: SINR threshold</a:t>
          </a:r>
          <a:endParaRPr lang="it-IT" dirty="0" smtClean="0">
            <a:solidFill>
              <a:srgbClr val="0000FF"/>
            </a:solidFill>
          </a:endParaRPr>
        </a:p>
      </dgm:t>
    </dgm:pt>
    <dgm:pt modelId="{F93552CD-0E29-774B-836C-712144F0D265}" type="parTrans" cxnId="{A4D0A611-5346-C848-8A86-B8F84949D597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5610E488-ADAE-854B-886D-F3D03498490D}" type="sibTrans" cxnId="{A4D0A611-5346-C848-8A86-B8F84949D597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7340A01C-181C-8C42-BF10-2322D7C1781A}">
      <dgm:prSet/>
      <dgm:spPr/>
      <dgm:t>
        <a:bodyPr/>
        <a:lstStyle/>
        <a:p>
          <a:pPr>
            <a:spcAft>
              <a:spcPts val="1200"/>
            </a:spcAft>
          </a:pPr>
          <a:r>
            <a:rPr lang="it-IT" dirty="0" err="1" smtClean="0"/>
            <a:t>Use</a:t>
          </a:r>
          <a:r>
            <a:rPr lang="it-IT" dirty="0" smtClean="0"/>
            <a:t> of strong </a:t>
          </a:r>
          <a:r>
            <a:rPr lang="it-IT" dirty="0" err="1" smtClean="0"/>
            <a:t>coding</a:t>
          </a:r>
          <a:r>
            <a:rPr lang="it-IT" dirty="0" smtClean="0"/>
            <a:t> </a:t>
          </a:r>
          <a:r>
            <a:rPr lang="it-IT" dirty="0" err="1" smtClean="0"/>
            <a:t>to</a:t>
          </a:r>
          <a:r>
            <a:rPr lang="it-IT" dirty="0" smtClean="0"/>
            <a:t> </a:t>
          </a:r>
          <a:r>
            <a:rPr lang="it-IT" dirty="0" err="1" smtClean="0"/>
            <a:t>achieve</a:t>
          </a:r>
          <a:r>
            <a:rPr lang="it-IT" dirty="0" smtClean="0"/>
            <a:t> </a:t>
          </a:r>
          <a:r>
            <a:rPr lang="it-IT" dirty="0" err="1" smtClean="0"/>
            <a:t>Shannon</a:t>
          </a:r>
          <a:r>
            <a:rPr lang="it-IT" dirty="0" smtClean="0"/>
            <a:t> </a:t>
          </a:r>
          <a:r>
            <a:rPr lang="it-IT" dirty="0" err="1" smtClean="0"/>
            <a:t>capacity</a:t>
          </a:r>
          <a:endParaRPr lang="it-IT" dirty="0" smtClean="0"/>
        </a:p>
      </dgm:t>
    </dgm:pt>
    <dgm:pt modelId="{896354ED-982F-D04D-BA0E-90012F9321CE}" type="parTrans" cxnId="{6E77AC6A-62E2-774E-90E2-6E7661F24839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7DA98AA0-414F-0547-9D79-07047E633FAD}" type="sibTrans" cxnId="{6E77AC6A-62E2-774E-90E2-6E7661F24839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00706E44-4CA9-6248-973D-7997F5F32E26}">
      <dgm:prSet/>
      <dgm:spPr/>
      <dgm:t>
        <a:bodyPr/>
        <a:lstStyle/>
        <a:p>
          <a:pPr>
            <a:spcAft>
              <a:spcPts val="1200"/>
            </a:spcAft>
          </a:pPr>
          <a:r>
            <a:rPr lang="it-IT" dirty="0" smtClean="0"/>
            <a:t>N</a:t>
          </a:r>
          <a:r>
            <a:rPr lang="it-IT" baseline="-25000" dirty="0" smtClean="0"/>
            <a:t>0</a:t>
          </a:r>
          <a:r>
            <a:rPr lang="it-IT" dirty="0" smtClean="0"/>
            <a:t>: </a:t>
          </a:r>
          <a:r>
            <a:rPr lang="it-IT" dirty="0" err="1" smtClean="0"/>
            <a:t>noise</a:t>
          </a:r>
          <a:r>
            <a:rPr lang="it-IT" dirty="0" smtClean="0"/>
            <a:t> </a:t>
          </a:r>
          <a:r>
            <a:rPr lang="it-IT" dirty="0" err="1" smtClean="0"/>
            <a:t>power</a:t>
          </a:r>
          <a:r>
            <a:rPr lang="it-IT" dirty="0" smtClean="0"/>
            <a:t> (</a:t>
          </a:r>
          <a:r>
            <a:rPr lang="it-IT" dirty="0" err="1" smtClean="0"/>
            <a:t>neglected</a:t>
          </a:r>
          <a:r>
            <a:rPr lang="it-IT" dirty="0" smtClean="0"/>
            <a:t>) </a:t>
          </a:r>
        </a:p>
      </dgm:t>
    </dgm:pt>
    <dgm:pt modelId="{AD92F92E-A6DD-A04B-BA0E-5BAA256D00EE}" type="parTrans" cxnId="{FD3C4C23-4600-9A48-A1F2-CCDE83E30FAD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B29282AE-62E1-7846-8DBC-1F77229D29B8}" type="sibTrans" cxnId="{FD3C4C23-4600-9A48-A1F2-CCDE83E30FAD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BF975A2E-6B87-3D4F-B43F-5F593B6EFEF0}">
      <dgm:prSet/>
      <dgm:spPr/>
      <dgm:t>
        <a:bodyPr/>
        <a:lstStyle/>
        <a:p>
          <a:pPr>
            <a:spcAft>
              <a:spcPts val="1200"/>
            </a:spcAft>
          </a:pPr>
          <a:r>
            <a:rPr lang="it-IT" dirty="0" err="1" smtClean="0">
              <a:latin typeface="Symbol" charset="2"/>
              <a:ea typeface="Symbol" charset="2"/>
              <a:cs typeface="Symbol" charset="2"/>
            </a:rPr>
            <a:t>g</a:t>
          </a:r>
          <a:r>
            <a:rPr lang="it-IT" baseline="-25000" dirty="0" err="1" smtClean="0"/>
            <a:t>j</a:t>
          </a:r>
          <a:r>
            <a:rPr lang="it-IT" baseline="-25000" dirty="0" smtClean="0"/>
            <a:t>   </a:t>
          </a:r>
          <a:r>
            <a:rPr lang="it-IT" dirty="0" smtClean="0"/>
            <a:t>: SINR of the </a:t>
          </a:r>
          <a:r>
            <a:rPr lang="it-IT" i="1" dirty="0" err="1" smtClean="0"/>
            <a:t>j-</a:t>
          </a:r>
          <a:r>
            <a:rPr lang="it-IT" dirty="0" err="1" smtClean="0"/>
            <a:t>th</a:t>
          </a:r>
          <a:r>
            <a:rPr lang="it-IT" dirty="0" smtClean="0"/>
            <a:t> </a:t>
          </a:r>
          <a:r>
            <a:rPr lang="it-IT" dirty="0" err="1" smtClean="0"/>
            <a:t>signal</a:t>
          </a:r>
          <a:endParaRPr lang="it-IT" dirty="0" smtClean="0"/>
        </a:p>
      </dgm:t>
    </dgm:pt>
    <dgm:pt modelId="{FFA75E87-B403-AC40-946F-9152112A2DAA}" type="parTrans" cxnId="{11AD7C76-764B-6B49-AA66-0380A667A4A1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549502FB-F859-F242-AFCE-BCAD293D1284}" type="sibTrans" cxnId="{11AD7C76-764B-6B49-AA66-0380A667A4A1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0540D19C-44E3-6A4A-89ED-067CB0B82500}">
      <dgm:prSet/>
      <dgm:spPr/>
      <dgm:t>
        <a:bodyPr/>
        <a:lstStyle/>
        <a:p>
          <a:pPr>
            <a:spcAft>
              <a:spcPts val="1200"/>
            </a:spcAft>
          </a:pPr>
          <a:r>
            <a:rPr lang="it-IT" dirty="0" err="1" smtClean="0"/>
            <a:t>b</a:t>
          </a:r>
          <a:r>
            <a:rPr lang="it-IT" dirty="0" smtClean="0"/>
            <a:t>   : </a:t>
          </a:r>
          <a:r>
            <a:rPr lang="it-IT" dirty="0" err="1" smtClean="0"/>
            <a:t>capture</a:t>
          </a:r>
          <a:r>
            <a:rPr lang="it-IT" dirty="0" smtClean="0"/>
            <a:t> </a:t>
          </a:r>
          <a:r>
            <a:rPr lang="it-IT" dirty="0" err="1" smtClean="0"/>
            <a:t>threshold</a:t>
          </a:r>
          <a:endParaRPr lang="it-IT" dirty="0" smtClean="0"/>
        </a:p>
      </dgm:t>
    </dgm:pt>
    <dgm:pt modelId="{43A6E603-215D-9A42-8565-CA5E0D363831}" type="parTrans" cxnId="{4F6AB8B8-EB2A-714E-8FE0-F9B9B1812225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7892B6EC-9062-4B47-8DDD-9B4BDCDD8CAD}" type="sibTrans" cxnId="{4F6AB8B8-EB2A-714E-8FE0-F9B9B1812225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89ECF942-B923-794B-846D-FDEAC7E40F8D}">
      <dgm:prSet/>
      <dgm:spPr/>
      <dgm:t>
        <a:bodyPr/>
        <a:lstStyle/>
        <a:p>
          <a:pPr>
            <a:spcAft>
              <a:spcPts val="1200"/>
            </a:spcAft>
          </a:pPr>
          <a:r>
            <a:rPr lang="it-IT" dirty="0" err="1" smtClean="0"/>
            <a:t>P</a:t>
          </a:r>
          <a:r>
            <a:rPr lang="it-IT" baseline="-25000" dirty="0" err="1" smtClean="0"/>
            <a:t>j</a:t>
          </a:r>
          <a:r>
            <a:rPr lang="it-IT" baseline="-25000" dirty="0" smtClean="0"/>
            <a:t> </a:t>
          </a:r>
          <a:r>
            <a:rPr lang="it-IT" dirty="0" smtClean="0"/>
            <a:t>:</a:t>
          </a:r>
          <a:r>
            <a:rPr lang="it-IT" i="1" dirty="0" smtClean="0"/>
            <a:t> </a:t>
          </a:r>
          <a:r>
            <a:rPr lang="it-IT" dirty="0" err="1" smtClean="0"/>
            <a:t>power</a:t>
          </a:r>
          <a:r>
            <a:rPr lang="it-IT" dirty="0" smtClean="0"/>
            <a:t> of the </a:t>
          </a:r>
          <a:r>
            <a:rPr lang="it-IT" i="1" dirty="0" err="1" smtClean="0"/>
            <a:t>j</a:t>
          </a:r>
          <a:r>
            <a:rPr lang="it-IT" dirty="0" err="1" smtClean="0"/>
            <a:t>-th</a:t>
          </a:r>
          <a:r>
            <a:rPr lang="it-IT" dirty="0" smtClean="0"/>
            <a:t> </a:t>
          </a:r>
          <a:r>
            <a:rPr lang="it-IT" dirty="0" err="1" smtClean="0"/>
            <a:t>signal</a:t>
          </a:r>
          <a:r>
            <a:rPr lang="it-IT" dirty="0" smtClean="0"/>
            <a:t> at the </a:t>
          </a:r>
          <a:r>
            <a:rPr lang="it-IT" dirty="0" err="1" smtClean="0"/>
            <a:t>receiver</a:t>
          </a:r>
          <a:endParaRPr lang="it-IT" dirty="0" smtClean="0"/>
        </a:p>
      </dgm:t>
    </dgm:pt>
    <dgm:pt modelId="{624E5E40-11BD-B44A-B901-6A8544BF8498}" type="parTrans" cxnId="{22AF2222-DB98-854F-B1BF-2E96A17DCD20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0945B4B7-E2CA-2B4E-A388-4B52D15E08CA}" type="sibTrans" cxnId="{22AF2222-DB98-854F-B1BF-2E96A17DCD20}">
      <dgm:prSet/>
      <dgm:spPr/>
      <dgm:t>
        <a:bodyPr/>
        <a:lstStyle/>
        <a:p>
          <a:pPr>
            <a:spcAft>
              <a:spcPts val="1200"/>
            </a:spcAft>
          </a:pPr>
          <a:endParaRPr lang="it-IT"/>
        </a:p>
      </dgm:t>
    </dgm:pt>
    <dgm:pt modelId="{FB67E514-A570-E243-B4B1-F4A72EFC2BEA}" type="pres">
      <dgm:prSet presAssocID="{9EEA286A-D9EE-CB40-8FCA-46BF22F662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4C91FE0-71D5-934F-9C98-FB02EBB73AF2}" type="pres">
      <dgm:prSet presAssocID="{DE9164A6-B6CE-D843-B00F-7FA94332C7B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968009-DFA0-5D44-B433-19243812E6E3}" type="pres">
      <dgm:prSet presAssocID="{DE9164A6-B6CE-D843-B00F-7FA94332C7B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20FE8B-3A53-B54F-99B0-D38CDB3A0FB7}" type="pres">
      <dgm:prSet presAssocID="{BB1BE846-7F8F-6842-947A-96B70090DD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1D0CC9-2269-3440-AAA8-2CC35BD32B74}" type="pres">
      <dgm:prSet presAssocID="{BB1BE846-7F8F-6842-947A-96B70090DD2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2DC356B-69B9-8943-BBCA-CE1411CE0438}" type="presOf" srcId="{3F65D8C6-8916-1042-B63D-358FC352E4E7}" destId="{A9968009-DFA0-5D44-B433-19243812E6E3}" srcOrd="0" destOrd="0" presId="urn:microsoft.com/office/officeart/2005/8/layout/vList2"/>
    <dgm:cxn modelId="{11560656-A1AC-1B4F-8BBD-CFABA5A4C2A2}" type="presOf" srcId="{0540D19C-44E3-6A4A-89ED-067CB0B82500}" destId="{FE1D0CC9-2269-3440-AAA8-2CC35BD32B74}" srcOrd="0" destOrd="4" presId="urn:microsoft.com/office/officeart/2005/8/layout/vList2"/>
    <dgm:cxn modelId="{4F6AB8B8-EB2A-714E-8FE0-F9B9B1812225}" srcId="{BB1BE846-7F8F-6842-947A-96B70090DD23}" destId="{0540D19C-44E3-6A4A-89ED-067CB0B82500}" srcOrd="4" destOrd="0" parTransId="{43A6E603-215D-9A42-8565-CA5E0D363831}" sibTransId="{7892B6EC-9062-4B47-8DDD-9B4BDCDD8CAD}"/>
    <dgm:cxn modelId="{5ABC7F39-E85F-0A4A-AA51-D59257D086F3}" type="presOf" srcId="{BB1BE846-7F8F-6842-947A-96B70090DD23}" destId="{B320FE8B-3A53-B54F-99B0-D38CDB3A0FB7}" srcOrd="0" destOrd="0" presId="urn:microsoft.com/office/officeart/2005/8/layout/vList2"/>
    <dgm:cxn modelId="{A4D0A611-5346-C848-8A86-B8F84949D597}" srcId="{9EEA286A-D9EE-CB40-8FCA-46BF22F66222}" destId="{BB1BE846-7F8F-6842-947A-96B70090DD23}" srcOrd="1" destOrd="0" parTransId="{F93552CD-0E29-774B-836C-712144F0D265}" sibTransId="{5610E488-ADAE-854B-886D-F3D03498490D}"/>
    <dgm:cxn modelId="{C8C61DA7-31C9-734C-8FB2-00B719969CC5}" type="presOf" srcId="{00706E44-4CA9-6248-973D-7997F5F32E26}" destId="{FE1D0CC9-2269-3440-AAA8-2CC35BD32B74}" srcOrd="0" destOrd="2" presId="urn:microsoft.com/office/officeart/2005/8/layout/vList2"/>
    <dgm:cxn modelId="{22AF2222-DB98-854F-B1BF-2E96A17DCD20}" srcId="{BB1BE846-7F8F-6842-947A-96B70090DD23}" destId="{89ECF942-B923-794B-846D-FDEAC7E40F8D}" srcOrd="1" destOrd="0" parTransId="{624E5E40-11BD-B44A-B901-6A8544BF8498}" sibTransId="{0945B4B7-E2CA-2B4E-A388-4B52D15E08CA}"/>
    <dgm:cxn modelId="{091B2FE8-2286-B244-B444-6FB07AB9CD7D}" srcId="{DE9164A6-B6CE-D843-B00F-7FA94332C7BA}" destId="{D6BC75B3-2AF8-BC4C-A18D-A04F353D9DB6}" srcOrd="1" destOrd="0" parTransId="{D5930880-0DD3-634A-8A49-A83F3A6D7B4A}" sibTransId="{81942B8C-9EF5-6647-86B6-B178BF9467ED}"/>
    <dgm:cxn modelId="{3C7A0848-8BE7-C743-A190-1BCF4D36F986}" type="presOf" srcId="{DE9164A6-B6CE-D843-B00F-7FA94332C7BA}" destId="{D4C91FE0-71D5-934F-9C98-FB02EBB73AF2}" srcOrd="0" destOrd="0" presId="urn:microsoft.com/office/officeart/2005/8/layout/vList2"/>
    <dgm:cxn modelId="{DEADC6A6-05F8-1F40-B65F-751955A30F03}" type="presOf" srcId="{D6BC75B3-2AF8-BC4C-A18D-A04F353D9DB6}" destId="{A9968009-DFA0-5D44-B433-19243812E6E3}" srcOrd="0" destOrd="1" presId="urn:microsoft.com/office/officeart/2005/8/layout/vList2"/>
    <dgm:cxn modelId="{46609EE7-4529-1341-BBBA-F2E502004FF8}" type="presOf" srcId="{BF975A2E-6B87-3D4F-B43F-5F593B6EFEF0}" destId="{FE1D0CC9-2269-3440-AAA8-2CC35BD32B74}" srcOrd="0" destOrd="3" presId="urn:microsoft.com/office/officeart/2005/8/layout/vList2"/>
    <dgm:cxn modelId="{6160A626-04C9-1D4D-AF6E-94E4E13036DC}" srcId="{9EEA286A-D9EE-CB40-8FCA-46BF22F66222}" destId="{DE9164A6-B6CE-D843-B00F-7FA94332C7BA}" srcOrd="0" destOrd="0" parTransId="{DEA92D16-A79A-FE4B-8318-6AE0A7C6900C}" sibTransId="{5744F7F0-6745-7B4B-B03D-6C663C767636}"/>
    <dgm:cxn modelId="{6E77AC6A-62E2-774E-90E2-6E7661F24839}" srcId="{BB1BE846-7F8F-6842-947A-96B70090DD23}" destId="{7340A01C-181C-8C42-BF10-2322D7C1781A}" srcOrd="0" destOrd="0" parTransId="{896354ED-982F-D04D-BA0E-90012F9321CE}" sibTransId="{7DA98AA0-414F-0547-9D79-07047E633FAD}"/>
    <dgm:cxn modelId="{AA70FD37-8F02-914C-84CB-B8CB2E1DE3E9}" type="presOf" srcId="{89ECF942-B923-794B-846D-FDEAC7E40F8D}" destId="{FE1D0CC9-2269-3440-AAA8-2CC35BD32B74}" srcOrd="0" destOrd="1" presId="urn:microsoft.com/office/officeart/2005/8/layout/vList2"/>
    <dgm:cxn modelId="{B49044C0-713B-8B4E-B99C-5623A7BF86B8}" type="presOf" srcId="{7340A01C-181C-8C42-BF10-2322D7C1781A}" destId="{FE1D0CC9-2269-3440-AAA8-2CC35BD32B74}" srcOrd="0" destOrd="0" presId="urn:microsoft.com/office/officeart/2005/8/layout/vList2"/>
    <dgm:cxn modelId="{FD3C4C23-4600-9A48-A1F2-CCDE83E30FAD}" srcId="{BB1BE846-7F8F-6842-947A-96B70090DD23}" destId="{00706E44-4CA9-6248-973D-7997F5F32E26}" srcOrd="2" destOrd="0" parTransId="{AD92F92E-A6DD-A04B-BA0E-5BAA256D00EE}" sibTransId="{B29282AE-62E1-7846-8DBC-1F77229D29B8}"/>
    <dgm:cxn modelId="{4BBAAEC1-5872-A74A-97F8-49D70B0EBBC1}" srcId="{DE9164A6-B6CE-D843-B00F-7FA94332C7BA}" destId="{3F65D8C6-8916-1042-B63D-358FC352E4E7}" srcOrd="0" destOrd="0" parTransId="{A5E21A85-57A8-C84C-8C0A-E41EEFA111FA}" sibTransId="{42C71E44-A199-7B49-92F2-D680785F9F09}"/>
    <dgm:cxn modelId="{BED512D3-2988-2B4F-B727-B3051FE5BA5F}" type="presOf" srcId="{9EEA286A-D9EE-CB40-8FCA-46BF22F66222}" destId="{FB67E514-A570-E243-B4B1-F4A72EFC2BEA}" srcOrd="0" destOrd="0" presId="urn:microsoft.com/office/officeart/2005/8/layout/vList2"/>
    <dgm:cxn modelId="{11AD7C76-764B-6B49-AA66-0380A667A4A1}" srcId="{BB1BE846-7F8F-6842-947A-96B70090DD23}" destId="{BF975A2E-6B87-3D4F-B43F-5F593B6EFEF0}" srcOrd="3" destOrd="0" parTransId="{FFA75E87-B403-AC40-946F-9152112A2DAA}" sibTransId="{549502FB-F859-F242-AFCE-BCAD293D1284}"/>
    <dgm:cxn modelId="{6A0301C2-7F06-2040-883A-17ACE3E82169}" type="presParOf" srcId="{FB67E514-A570-E243-B4B1-F4A72EFC2BEA}" destId="{D4C91FE0-71D5-934F-9C98-FB02EBB73AF2}" srcOrd="0" destOrd="0" presId="urn:microsoft.com/office/officeart/2005/8/layout/vList2"/>
    <dgm:cxn modelId="{955C697D-4CD3-8C4D-B875-843DDC8B6121}" type="presParOf" srcId="{FB67E514-A570-E243-B4B1-F4A72EFC2BEA}" destId="{A9968009-DFA0-5D44-B433-19243812E6E3}" srcOrd="1" destOrd="0" presId="urn:microsoft.com/office/officeart/2005/8/layout/vList2"/>
    <dgm:cxn modelId="{986CDB6A-C282-E943-B74B-8A931B404487}" type="presParOf" srcId="{FB67E514-A570-E243-B4B1-F4A72EFC2BEA}" destId="{B320FE8B-3A53-B54F-99B0-D38CDB3A0FB7}" srcOrd="2" destOrd="0" presId="urn:microsoft.com/office/officeart/2005/8/layout/vList2"/>
    <dgm:cxn modelId="{FDD4D05D-FC18-5F46-BB01-89D100C7A2D2}" type="presParOf" srcId="{FB67E514-A570-E243-B4B1-F4A72EFC2BEA}" destId="{FE1D0CC9-2269-3440-AAA8-2CC35BD32B7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7E62E-A266-B642-B456-36332EC9091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9FBEADD-9416-8744-9C74-029156273FDD}">
      <dgm:prSet phldrT="[Testo]"/>
      <dgm:spPr/>
      <dgm:t>
        <a:bodyPr/>
        <a:lstStyle/>
        <a:p>
          <a:r>
            <a:rPr lang="en-US" noProof="0" dirty="0" smtClean="0">
              <a:solidFill>
                <a:srgbClr val="0000FF"/>
              </a:solidFill>
            </a:rPr>
            <a:t>Wideband (</a:t>
          </a:r>
          <a:r>
            <a:rPr lang="en-US" noProof="0" dirty="0" err="1" smtClean="0">
              <a:solidFill>
                <a:srgbClr val="0000FF"/>
              </a:solidFill>
            </a:rPr>
            <a:t>b</a:t>
          </a:r>
          <a:r>
            <a:rPr lang="en-US" noProof="0" dirty="0" smtClean="0">
              <a:solidFill>
                <a:srgbClr val="0000FF"/>
              </a:solidFill>
            </a:rPr>
            <a:t>&lt;1) + SIC (K&gt;0) MPR systems</a:t>
          </a:r>
          <a:endParaRPr lang="en-US" noProof="0" dirty="0">
            <a:solidFill>
              <a:srgbClr val="0000FF"/>
            </a:solidFill>
          </a:endParaRPr>
        </a:p>
      </dgm:t>
    </dgm:pt>
    <dgm:pt modelId="{1556D077-1663-4340-9EDA-1EF6BF5FEA88}" type="parTrans" cxnId="{65069946-E13F-C140-A171-F93428B046AB}">
      <dgm:prSet/>
      <dgm:spPr/>
      <dgm:t>
        <a:bodyPr/>
        <a:lstStyle/>
        <a:p>
          <a:endParaRPr lang="en-US" noProof="0"/>
        </a:p>
      </dgm:t>
    </dgm:pt>
    <dgm:pt modelId="{5C00049D-A816-AC41-86B9-2E4ED025091A}" type="sibTrans" cxnId="{65069946-E13F-C140-A171-F93428B046AB}">
      <dgm:prSet/>
      <dgm:spPr/>
      <dgm:t>
        <a:bodyPr/>
        <a:lstStyle/>
        <a:p>
          <a:endParaRPr lang="en-US" noProof="0"/>
        </a:p>
      </dgm:t>
    </dgm:pt>
    <dgm:pt modelId="{DDCBF2BE-7A07-BB4C-BE6A-A4E3FE22E0C3}">
      <dgm:prSet phldrT="[Testo]"/>
      <dgm:spPr/>
      <dgm:t>
        <a:bodyPr/>
        <a:lstStyle/>
        <a:p>
          <a:r>
            <a:rPr lang="en-US" baseline="0" noProof="0" smtClean="0">
              <a:solidFill>
                <a:srgbClr val="0000FF"/>
              </a:solidFill>
            </a:rPr>
            <a:t>System Throughput</a:t>
          </a:r>
          <a:endParaRPr lang="en-US" noProof="0">
            <a:solidFill>
              <a:srgbClr val="0000FF"/>
            </a:solidFill>
          </a:endParaRPr>
        </a:p>
      </dgm:t>
    </dgm:pt>
    <dgm:pt modelId="{8B15E032-1FDD-E84E-930F-5DD5A39A57A8}" type="parTrans" cxnId="{5FD0C578-47E2-2842-858E-9718BF9147F6}">
      <dgm:prSet/>
      <dgm:spPr/>
      <dgm:t>
        <a:bodyPr/>
        <a:lstStyle/>
        <a:p>
          <a:endParaRPr lang="en-US" noProof="0"/>
        </a:p>
      </dgm:t>
    </dgm:pt>
    <dgm:pt modelId="{2C2317BC-256F-0A4F-90B0-072FAD40C83A}" type="sibTrans" cxnId="{5FD0C578-47E2-2842-858E-9718BF9147F6}">
      <dgm:prSet/>
      <dgm:spPr/>
      <dgm:t>
        <a:bodyPr/>
        <a:lstStyle/>
        <a:p>
          <a:endParaRPr lang="en-US" noProof="0"/>
        </a:p>
      </dgm:t>
    </dgm:pt>
    <dgm:pt modelId="{4D5A93F2-7090-E44F-BCB3-C4B616977DC2}">
      <dgm:prSet phldrT="[Testo]"/>
      <dgm:spPr/>
      <dgm:t>
        <a:bodyPr/>
        <a:lstStyle/>
        <a:p>
          <a:r>
            <a:rPr lang="en-US" noProof="0" dirty="0" smtClean="0"/>
            <a:t>Provide a </a:t>
          </a:r>
          <a:r>
            <a:rPr lang="en-US" b="1" noProof="0" dirty="0" smtClean="0"/>
            <a:t>scalable method for the numerical </a:t>
          </a:r>
          <a:r>
            <a:rPr lang="en-US" b="1" baseline="0" noProof="0" dirty="0" smtClean="0"/>
            <a:t>evaluation</a:t>
          </a:r>
          <a:r>
            <a:rPr lang="en-US" baseline="0" noProof="0" dirty="0" smtClean="0"/>
            <a:t> of </a:t>
          </a:r>
          <a:r>
            <a:rPr lang="en-US" baseline="0" noProof="0" dirty="0" smtClean="0">
              <a:solidFill>
                <a:srgbClr val="0000FF"/>
              </a:solidFill>
            </a:rPr>
            <a:t>the c</a:t>
          </a:r>
          <a:r>
            <a:rPr lang="en-US" i="1" baseline="0" noProof="0" dirty="0" smtClean="0">
              <a:solidFill>
                <a:srgbClr val="0000FF"/>
              </a:solidFill>
            </a:rPr>
            <a:t>apture probability distribution </a:t>
          </a:r>
          <a:r>
            <a:rPr lang="en-US" i="1" baseline="0" noProof="0" dirty="0" err="1" smtClean="0">
              <a:solidFill>
                <a:srgbClr val="0000FF"/>
              </a:solidFill>
            </a:rPr>
            <a:t>C</a:t>
          </a:r>
          <a:r>
            <a:rPr lang="en-US" i="1" baseline="-25000" noProof="0" dirty="0" err="1" smtClean="0">
              <a:solidFill>
                <a:srgbClr val="0000FF"/>
              </a:solidFill>
            </a:rPr>
            <a:t>n</a:t>
          </a:r>
          <a:r>
            <a:rPr lang="en-US" i="1" baseline="0" noProof="0" dirty="0" err="1" smtClean="0">
              <a:solidFill>
                <a:srgbClr val="0000FF"/>
              </a:solidFill>
            </a:rPr>
            <a:t>(r;K</a:t>
          </a:r>
          <a:r>
            <a:rPr lang="en-US" i="1" baseline="0" noProof="0" dirty="0" smtClean="0">
              <a:solidFill>
                <a:srgbClr val="0000FF"/>
              </a:solidFill>
            </a:rPr>
            <a:t>)</a:t>
          </a:r>
          <a:endParaRPr lang="en-US" noProof="0" dirty="0"/>
        </a:p>
      </dgm:t>
    </dgm:pt>
    <dgm:pt modelId="{DA843D98-B36E-5643-A406-A74E44C9CA87}" type="parTrans" cxnId="{22DDABC0-E6DC-E347-9883-3CFA3A09C3ED}">
      <dgm:prSet/>
      <dgm:spPr/>
      <dgm:t>
        <a:bodyPr/>
        <a:lstStyle/>
        <a:p>
          <a:endParaRPr lang="en-US" noProof="0"/>
        </a:p>
      </dgm:t>
    </dgm:pt>
    <dgm:pt modelId="{1E91AEA1-02C7-8440-BE62-4036EEA317AF}" type="sibTrans" cxnId="{22DDABC0-E6DC-E347-9883-3CFA3A09C3ED}">
      <dgm:prSet/>
      <dgm:spPr/>
      <dgm:t>
        <a:bodyPr/>
        <a:lstStyle/>
        <a:p>
          <a:endParaRPr lang="en-US" noProof="0"/>
        </a:p>
      </dgm:t>
    </dgm:pt>
    <dgm:pt modelId="{9BBB893E-1A42-1F48-AE0F-CE93BCF48069}">
      <dgm:prSet/>
      <dgm:spPr/>
      <dgm:t>
        <a:bodyPr/>
        <a:lstStyle/>
        <a:p>
          <a:r>
            <a:rPr lang="en-US" baseline="0" noProof="0" smtClean="0"/>
            <a:t>Propose a </a:t>
          </a:r>
          <a:r>
            <a:rPr lang="en-US" b="1" baseline="0" noProof="0" smtClean="0"/>
            <a:t>simple approximate expression </a:t>
          </a:r>
          <a:r>
            <a:rPr lang="en-US" baseline="0" noProof="0" smtClean="0"/>
            <a:t>for the </a:t>
          </a:r>
          <a:r>
            <a:rPr lang="en-US" baseline="0" noProof="0" smtClean="0">
              <a:solidFill>
                <a:srgbClr val="0000FF"/>
              </a:solidFill>
            </a:rPr>
            <a:t>aggregate throughout</a:t>
          </a:r>
          <a:endParaRPr lang="en-US" noProof="0" smtClean="0"/>
        </a:p>
      </dgm:t>
    </dgm:pt>
    <dgm:pt modelId="{111C335A-AA82-F24C-A544-8B89D8790EC3}" type="parTrans" cxnId="{47B2E51F-0719-7840-9761-EFF81463B158}">
      <dgm:prSet/>
      <dgm:spPr/>
      <dgm:t>
        <a:bodyPr/>
        <a:lstStyle/>
        <a:p>
          <a:endParaRPr lang="en-US" noProof="0"/>
        </a:p>
      </dgm:t>
    </dgm:pt>
    <dgm:pt modelId="{7F8510BE-C91E-9444-9CA1-8A8885ADA764}" type="sibTrans" cxnId="{47B2E51F-0719-7840-9761-EFF81463B158}">
      <dgm:prSet/>
      <dgm:spPr/>
      <dgm:t>
        <a:bodyPr/>
        <a:lstStyle/>
        <a:p>
          <a:endParaRPr lang="en-US" noProof="0"/>
        </a:p>
      </dgm:t>
    </dgm:pt>
    <dgm:pt modelId="{FDA59713-C3CE-9543-BEA0-EEBCA71290D4}">
      <dgm:prSet phldrT="[Testo]"/>
      <dgm:spPr/>
      <dgm:t>
        <a:bodyPr/>
        <a:lstStyle/>
        <a:p>
          <a:r>
            <a:rPr lang="en-US" noProof="0" dirty="0" smtClean="0"/>
            <a:t>Investigate capture distribution when varying system parameters {</a:t>
          </a:r>
          <a:r>
            <a:rPr lang="en-US" noProof="0" dirty="0" err="1" smtClean="0"/>
            <a:t>n,b,K,z</a:t>
          </a:r>
          <a:r>
            <a:rPr lang="en-US" noProof="0" dirty="0" smtClean="0"/>
            <a:t>}</a:t>
          </a:r>
          <a:endParaRPr lang="en-US" noProof="0" dirty="0"/>
        </a:p>
      </dgm:t>
    </dgm:pt>
    <dgm:pt modelId="{5DAB9B15-7339-C247-96EC-9BB18E867758}" type="parTrans" cxnId="{C0842361-E979-7B49-8317-DAA2380D4EC7}">
      <dgm:prSet/>
      <dgm:spPr/>
      <dgm:t>
        <a:bodyPr/>
        <a:lstStyle/>
        <a:p>
          <a:endParaRPr lang="en-US" noProof="0"/>
        </a:p>
      </dgm:t>
    </dgm:pt>
    <dgm:pt modelId="{87E47A13-315D-8A4D-AC6D-B8A39A057E6E}" type="sibTrans" cxnId="{C0842361-E979-7B49-8317-DAA2380D4EC7}">
      <dgm:prSet/>
      <dgm:spPr/>
      <dgm:t>
        <a:bodyPr/>
        <a:lstStyle/>
        <a:p>
          <a:endParaRPr lang="en-US" noProof="0"/>
        </a:p>
      </dgm:t>
    </dgm:pt>
    <dgm:pt modelId="{EA64F71E-79EF-2B4E-895B-F0C4B15096BB}">
      <dgm:prSet/>
      <dgm:spPr/>
      <dgm:t>
        <a:bodyPr/>
        <a:lstStyle/>
        <a:p>
          <a:r>
            <a:rPr lang="en-US" noProof="0" dirty="0" smtClean="0"/>
            <a:t>Analyze throughput when varying residual interference power after cancellation</a:t>
          </a:r>
        </a:p>
      </dgm:t>
    </dgm:pt>
    <dgm:pt modelId="{9D4D3DD4-7731-5346-A0FB-2239A6A30825}" type="parTrans" cxnId="{91207DA2-9327-1646-913D-CB45FFF9C2C3}">
      <dgm:prSet/>
      <dgm:spPr/>
      <dgm:t>
        <a:bodyPr/>
        <a:lstStyle/>
        <a:p>
          <a:endParaRPr lang="en-US" noProof="0"/>
        </a:p>
      </dgm:t>
    </dgm:pt>
    <dgm:pt modelId="{1425D9B5-1785-0B4A-8CCA-76845145FB2F}" type="sibTrans" cxnId="{91207DA2-9327-1646-913D-CB45FFF9C2C3}">
      <dgm:prSet/>
      <dgm:spPr/>
      <dgm:t>
        <a:bodyPr/>
        <a:lstStyle/>
        <a:p>
          <a:endParaRPr lang="en-US" noProof="0"/>
        </a:p>
      </dgm:t>
    </dgm:pt>
    <dgm:pt modelId="{A1EA96F5-805A-0F42-80B3-F35F45B59D6B}" type="pres">
      <dgm:prSet presAssocID="{1BC7E62E-A266-B642-B456-36332EC909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DB8B5D7-6216-E640-8D98-9E5D8C70D42E}" type="pres">
      <dgm:prSet presAssocID="{99FBEADD-9416-8744-9C74-029156273FDD}" presName="parentText" presStyleLbl="node1" presStyleIdx="0" presStyleCnt="2" custLinFactNeighborY="-1166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1009D7-44AB-1B46-AF03-691E3C306EAC}" type="pres">
      <dgm:prSet presAssocID="{99FBEADD-9416-8744-9C74-029156273FDD}" presName="childText" presStyleLbl="revTx" presStyleIdx="0" presStyleCnt="2" custScaleY="1219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1EA9DE-9C20-004E-9C7F-DECCD567DBCF}" type="pres">
      <dgm:prSet presAssocID="{DDCBF2BE-7A07-BB4C-BE6A-A4E3FE22E0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702C37-2BEE-FF4F-BFE2-7977E127F8BF}" type="pres">
      <dgm:prSet presAssocID="{DDCBF2BE-7A07-BB4C-BE6A-A4E3FE22E0C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2DDABC0-E6DC-E347-9883-3CFA3A09C3ED}" srcId="{99FBEADD-9416-8744-9C74-029156273FDD}" destId="{4D5A93F2-7090-E44F-BCB3-C4B616977DC2}" srcOrd="0" destOrd="0" parTransId="{DA843D98-B36E-5643-A406-A74E44C9CA87}" sibTransId="{1E91AEA1-02C7-8440-BE62-4036EEA317AF}"/>
    <dgm:cxn modelId="{91207DA2-9327-1646-913D-CB45FFF9C2C3}" srcId="{DDCBF2BE-7A07-BB4C-BE6A-A4E3FE22E0C3}" destId="{EA64F71E-79EF-2B4E-895B-F0C4B15096BB}" srcOrd="1" destOrd="0" parTransId="{9D4D3DD4-7731-5346-A0FB-2239A6A30825}" sibTransId="{1425D9B5-1785-0B4A-8CCA-76845145FB2F}"/>
    <dgm:cxn modelId="{A7163B29-C865-E349-ADC9-C6C5491A69F6}" type="presOf" srcId="{9BBB893E-1A42-1F48-AE0F-CE93BCF48069}" destId="{D4702C37-2BEE-FF4F-BFE2-7977E127F8BF}" srcOrd="0" destOrd="0" presId="urn:microsoft.com/office/officeart/2005/8/layout/vList2"/>
    <dgm:cxn modelId="{47B2E51F-0719-7840-9761-EFF81463B158}" srcId="{DDCBF2BE-7A07-BB4C-BE6A-A4E3FE22E0C3}" destId="{9BBB893E-1A42-1F48-AE0F-CE93BCF48069}" srcOrd="0" destOrd="0" parTransId="{111C335A-AA82-F24C-A544-8B89D8790EC3}" sibTransId="{7F8510BE-C91E-9444-9CA1-8A8885ADA764}"/>
    <dgm:cxn modelId="{18EBA709-7409-8040-B6C5-D14351B70653}" type="presOf" srcId="{1BC7E62E-A266-B642-B456-36332EC9091C}" destId="{A1EA96F5-805A-0F42-80B3-F35F45B59D6B}" srcOrd="0" destOrd="0" presId="urn:microsoft.com/office/officeart/2005/8/layout/vList2"/>
    <dgm:cxn modelId="{DCC6955F-03C6-3945-B549-318173CFD74E}" type="presOf" srcId="{4D5A93F2-7090-E44F-BCB3-C4B616977DC2}" destId="{411009D7-44AB-1B46-AF03-691E3C306EAC}" srcOrd="0" destOrd="0" presId="urn:microsoft.com/office/officeart/2005/8/layout/vList2"/>
    <dgm:cxn modelId="{AC32D2C4-2996-2348-ABDB-AF56B3DCA1CA}" type="presOf" srcId="{EA64F71E-79EF-2B4E-895B-F0C4B15096BB}" destId="{D4702C37-2BEE-FF4F-BFE2-7977E127F8BF}" srcOrd="0" destOrd="1" presId="urn:microsoft.com/office/officeart/2005/8/layout/vList2"/>
    <dgm:cxn modelId="{04FF10BC-B662-624E-9DD1-3FB2909BA9C3}" type="presOf" srcId="{DDCBF2BE-7A07-BB4C-BE6A-A4E3FE22E0C3}" destId="{DB1EA9DE-9C20-004E-9C7F-DECCD567DBCF}" srcOrd="0" destOrd="0" presId="urn:microsoft.com/office/officeart/2005/8/layout/vList2"/>
    <dgm:cxn modelId="{BC1B8ADB-A8CE-A642-A866-51966B41D974}" type="presOf" srcId="{99FBEADD-9416-8744-9C74-029156273FDD}" destId="{4DB8B5D7-6216-E640-8D98-9E5D8C70D42E}" srcOrd="0" destOrd="0" presId="urn:microsoft.com/office/officeart/2005/8/layout/vList2"/>
    <dgm:cxn modelId="{5FD0C578-47E2-2842-858E-9718BF9147F6}" srcId="{1BC7E62E-A266-B642-B456-36332EC9091C}" destId="{DDCBF2BE-7A07-BB4C-BE6A-A4E3FE22E0C3}" srcOrd="1" destOrd="0" parTransId="{8B15E032-1FDD-E84E-930F-5DD5A39A57A8}" sibTransId="{2C2317BC-256F-0A4F-90B0-072FAD40C83A}"/>
    <dgm:cxn modelId="{C0842361-E979-7B49-8317-DAA2380D4EC7}" srcId="{99FBEADD-9416-8744-9C74-029156273FDD}" destId="{FDA59713-C3CE-9543-BEA0-EEBCA71290D4}" srcOrd="1" destOrd="0" parTransId="{5DAB9B15-7339-C247-96EC-9BB18E867758}" sibTransId="{87E47A13-315D-8A4D-AC6D-B8A39A057E6E}"/>
    <dgm:cxn modelId="{D67DF91D-89C1-D64D-8F8C-86AF39A7DB1E}" type="presOf" srcId="{FDA59713-C3CE-9543-BEA0-EEBCA71290D4}" destId="{411009D7-44AB-1B46-AF03-691E3C306EAC}" srcOrd="0" destOrd="1" presId="urn:microsoft.com/office/officeart/2005/8/layout/vList2"/>
    <dgm:cxn modelId="{65069946-E13F-C140-A171-F93428B046AB}" srcId="{1BC7E62E-A266-B642-B456-36332EC9091C}" destId="{99FBEADD-9416-8744-9C74-029156273FDD}" srcOrd="0" destOrd="0" parTransId="{1556D077-1663-4340-9EDA-1EF6BF5FEA88}" sibTransId="{5C00049D-A816-AC41-86B9-2E4ED025091A}"/>
    <dgm:cxn modelId="{D2EEF778-9CAF-6048-9A4D-8A055034A9B8}" type="presParOf" srcId="{A1EA96F5-805A-0F42-80B3-F35F45B59D6B}" destId="{4DB8B5D7-6216-E640-8D98-9E5D8C70D42E}" srcOrd="0" destOrd="0" presId="urn:microsoft.com/office/officeart/2005/8/layout/vList2"/>
    <dgm:cxn modelId="{7483E117-23E6-684C-AAF3-A9C74ECC2039}" type="presParOf" srcId="{A1EA96F5-805A-0F42-80B3-F35F45B59D6B}" destId="{411009D7-44AB-1B46-AF03-691E3C306EAC}" srcOrd="1" destOrd="0" presId="urn:microsoft.com/office/officeart/2005/8/layout/vList2"/>
    <dgm:cxn modelId="{76588454-668E-4049-AC65-E51BCAB39337}" type="presParOf" srcId="{A1EA96F5-805A-0F42-80B3-F35F45B59D6B}" destId="{DB1EA9DE-9C20-004E-9C7F-DECCD567DBCF}" srcOrd="2" destOrd="0" presId="urn:microsoft.com/office/officeart/2005/8/layout/vList2"/>
    <dgm:cxn modelId="{3EE4BD41-E03A-6C44-B90C-66AC40BE5D56}" type="presParOf" srcId="{A1EA96F5-805A-0F42-80B3-F35F45B59D6B}" destId="{D4702C37-2BEE-FF4F-BFE2-7977E127F8B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C91FE0-71D5-934F-9C98-FB02EBB73AF2}">
      <dsp:nvSpPr>
        <dsp:cNvPr id="0" name=""/>
        <dsp:cNvSpPr/>
      </dsp:nvSpPr>
      <dsp:spPr>
        <a:xfrm>
          <a:off x="0" y="4904"/>
          <a:ext cx="4267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it-IT" sz="2100" kern="1200" dirty="0" err="1" smtClean="0">
              <a:solidFill>
                <a:srgbClr val="0000FF"/>
              </a:solidFill>
            </a:rPr>
            <a:t>Uplink</a:t>
          </a:r>
          <a:r>
            <a:rPr lang="it-IT" sz="2100" kern="1200" dirty="0" smtClean="0">
              <a:solidFill>
                <a:srgbClr val="0000FF"/>
              </a:solidFill>
            </a:rPr>
            <a:t> in wireless </a:t>
          </a:r>
          <a:r>
            <a:rPr lang="it-IT" sz="2100" kern="1200" dirty="0" err="1" smtClean="0">
              <a:solidFill>
                <a:srgbClr val="0000FF"/>
              </a:solidFill>
            </a:rPr>
            <a:t>cellular</a:t>
          </a:r>
          <a:r>
            <a:rPr lang="it-IT" sz="2100" kern="1200" dirty="0" smtClean="0">
              <a:solidFill>
                <a:srgbClr val="0000FF"/>
              </a:solidFill>
            </a:rPr>
            <a:t> </a:t>
          </a:r>
          <a:r>
            <a:rPr lang="it-IT" sz="2100" kern="1200" dirty="0" err="1" smtClean="0">
              <a:solidFill>
                <a:srgbClr val="0000FF"/>
              </a:solidFill>
            </a:rPr>
            <a:t>networks</a:t>
          </a:r>
          <a:endParaRPr lang="it-IT" sz="2100" kern="1200" dirty="0">
            <a:solidFill>
              <a:srgbClr val="0000FF"/>
            </a:solidFill>
          </a:endParaRPr>
        </a:p>
      </dsp:txBody>
      <dsp:txXfrm>
        <a:off x="0" y="4904"/>
        <a:ext cx="4267200" cy="503685"/>
      </dsp:txXfrm>
    </dsp:sp>
    <dsp:sp modelId="{A9968009-DFA0-5D44-B433-19243812E6E3}">
      <dsp:nvSpPr>
        <dsp:cNvPr id="0" name=""/>
        <dsp:cNvSpPr/>
      </dsp:nvSpPr>
      <dsp:spPr>
        <a:xfrm>
          <a:off x="0" y="508589"/>
          <a:ext cx="426720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/>
            <a:t>Multiple </a:t>
          </a:r>
          <a:r>
            <a:rPr lang="en-GB" sz="1600" kern="1200" dirty="0" smtClean="0"/>
            <a:t>transmitters sharing same wireless link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it-IT" sz="1600" kern="1200" dirty="0" err="1" smtClean="0"/>
            <a:t>Mutual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interference</a:t>
          </a:r>
          <a:r>
            <a:rPr lang="it-IT" sz="1600" kern="1200" dirty="0" smtClean="0"/>
            <a:t> can generate </a:t>
          </a:r>
          <a:r>
            <a:rPr lang="it-IT" sz="1600" kern="1200" dirty="0" err="1" smtClean="0"/>
            <a:t>packets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collision</a:t>
          </a:r>
          <a:endParaRPr lang="it-IT" sz="1600" kern="1200" dirty="0"/>
        </a:p>
      </dsp:txBody>
      <dsp:txXfrm>
        <a:off x="0" y="508589"/>
        <a:ext cx="4267200" cy="869400"/>
      </dsp:txXfrm>
    </dsp:sp>
    <dsp:sp modelId="{B320FE8B-3A53-B54F-99B0-D38CDB3A0FB7}">
      <dsp:nvSpPr>
        <dsp:cNvPr id="0" name=""/>
        <dsp:cNvSpPr/>
      </dsp:nvSpPr>
      <dsp:spPr>
        <a:xfrm>
          <a:off x="0" y="1377989"/>
          <a:ext cx="4267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GB" sz="2100" kern="1200" dirty="0" smtClean="0">
              <a:solidFill>
                <a:srgbClr val="0000FF"/>
              </a:solidFill>
            </a:rPr>
            <a:t>Decoding model: SINR threshold</a:t>
          </a:r>
          <a:endParaRPr lang="it-IT" sz="2100" kern="1200" dirty="0" smtClean="0">
            <a:solidFill>
              <a:srgbClr val="0000FF"/>
            </a:solidFill>
          </a:endParaRPr>
        </a:p>
      </dsp:txBody>
      <dsp:txXfrm>
        <a:off x="0" y="1377989"/>
        <a:ext cx="4267200" cy="503685"/>
      </dsp:txXfrm>
    </dsp:sp>
    <dsp:sp modelId="{FE1D0CC9-2269-3440-AAA8-2CC35BD32B74}">
      <dsp:nvSpPr>
        <dsp:cNvPr id="0" name=""/>
        <dsp:cNvSpPr/>
      </dsp:nvSpPr>
      <dsp:spPr>
        <a:xfrm>
          <a:off x="0" y="1881674"/>
          <a:ext cx="4267200" cy="1999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it-IT" sz="1600" kern="1200" dirty="0" err="1" smtClean="0"/>
            <a:t>Use</a:t>
          </a:r>
          <a:r>
            <a:rPr lang="it-IT" sz="1600" kern="1200" dirty="0" smtClean="0"/>
            <a:t> of strong </a:t>
          </a:r>
          <a:r>
            <a:rPr lang="it-IT" sz="1600" kern="1200" dirty="0" err="1" smtClean="0"/>
            <a:t>coding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to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achieve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Shannon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capacity</a:t>
          </a:r>
          <a:endParaRPr lang="it-IT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it-IT" sz="1600" kern="1200" dirty="0" err="1" smtClean="0"/>
            <a:t>P</a:t>
          </a:r>
          <a:r>
            <a:rPr lang="it-IT" sz="1600" kern="1200" baseline="-25000" dirty="0" err="1" smtClean="0"/>
            <a:t>j</a:t>
          </a:r>
          <a:r>
            <a:rPr lang="it-IT" sz="1600" kern="1200" baseline="-25000" dirty="0" smtClean="0"/>
            <a:t> </a:t>
          </a:r>
          <a:r>
            <a:rPr lang="it-IT" sz="1600" kern="1200" dirty="0" smtClean="0"/>
            <a:t>:</a:t>
          </a:r>
          <a:r>
            <a:rPr lang="it-IT" sz="1600" i="1" kern="1200" dirty="0" smtClean="0"/>
            <a:t> </a:t>
          </a:r>
          <a:r>
            <a:rPr lang="it-IT" sz="1600" kern="1200" dirty="0" err="1" smtClean="0"/>
            <a:t>power</a:t>
          </a:r>
          <a:r>
            <a:rPr lang="it-IT" sz="1600" kern="1200" dirty="0" smtClean="0"/>
            <a:t> of the </a:t>
          </a:r>
          <a:r>
            <a:rPr lang="it-IT" sz="1600" i="1" kern="1200" dirty="0" err="1" smtClean="0"/>
            <a:t>j</a:t>
          </a:r>
          <a:r>
            <a:rPr lang="it-IT" sz="1600" kern="1200" dirty="0" err="1" smtClean="0"/>
            <a:t>-th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signal</a:t>
          </a:r>
          <a:r>
            <a:rPr lang="it-IT" sz="1600" kern="1200" dirty="0" smtClean="0"/>
            <a:t> at the </a:t>
          </a:r>
          <a:r>
            <a:rPr lang="it-IT" sz="1600" kern="1200" dirty="0" err="1" smtClean="0"/>
            <a:t>receiver</a:t>
          </a:r>
          <a:endParaRPr lang="it-IT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it-IT" sz="1600" kern="1200" dirty="0" smtClean="0"/>
            <a:t>N</a:t>
          </a:r>
          <a:r>
            <a:rPr lang="it-IT" sz="1600" kern="1200" baseline="-25000" dirty="0" smtClean="0"/>
            <a:t>0</a:t>
          </a:r>
          <a:r>
            <a:rPr lang="it-IT" sz="1600" kern="1200" dirty="0" smtClean="0"/>
            <a:t>: </a:t>
          </a:r>
          <a:r>
            <a:rPr lang="it-IT" sz="1600" kern="1200" dirty="0" err="1" smtClean="0"/>
            <a:t>noise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power</a:t>
          </a:r>
          <a:r>
            <a:rPr lang="it-IT" sz="1600" kern="1200" dirty="0" smtClean="0"/>
            <a:t> (</a:t>
          </a:r>
          <a:r>
            <a:rPr lang="it-IT" sz="1600" kern="1200" dirty="0" err="1" smtClean="0"/>
            <a:t>neglected</a:t>
          </a:r>
          <a:r>
            <a:rPr lang="it-IT" sz="1600" kern="1200" dirty="0" smtClean="0"/>
            <a:t>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it-IT" sz="1600" kern="1200" dirty="0" err="1" smtClean="0">
              <a:latin typeface="Symbol" charset="2"/>
              <a:ea typeface="Symbol" charset="2"/>
              <a:cs typeface="Symbol" charset="2"/>
            </a:rPr>
            <a:t>g</a:t>
          </a:r>
          <a:r>
            <a:rPr lang="it-IT" sz="1600" kern="1200" baseline="-25000" dirty="0" err="1" smtClean="0"/>
            <a:t>j</a:t>
          </a:r>
          <a:r>
            <a:rPr lang="it-IT" sz="1600" kern="1200" baseline="-25000" dirty="0" smtClean="0"/>
            <a:t>   </a:t>
          </a:r>
          <a:r>
            <a:rPr lang="it-IT" sz="1600" kern="1200" dirty="0" smtClean="0"/>
            <a:t>: SINR of the </a:t>
          </a:r>
          <a:r>
            <a:rPr lang="it-IT" sz="1600" i="1" kern="1200" dirty="0" err="1" smtClean="0"/>
            <a:t>j-</a:t>
          </a:r>
          <a:r>
            <a:rPr lang="it-IT" sz="1600" kern="1200" dirty="0" err="1" smtClean="0"/>
            <a:t>th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signal</a:t>
          </a:r>
          <a:endParaRPr lang="it-IT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it-IT" sz="1600" kern="1200" dirty="0" err="1" smtClean="0"/>
            <a:t>b</a:t>
          </a:r>
          <a:r>
            <a:rPr lang="it-IT" sz="1600" kern="1200" dirty="0" smtClean="0"/>
            <a:t>   : </a:t>
          </a:r>
          <a:r>
            <a:rPr lang="it-IT" sz="1600" kern="1200" dirty="0" err="1" smtClean="0"/>
            <a:t>capture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threshold</a:t>
          </a:r>
          <a:endParaRPr lang="it-IT" sz="1600" kern="1200" dirty="0" smtClean="0"/>
        </a:p>
      </dsp:txBody>
      <dsp:txXfrm>
        <a:off x="0" y="1881674"/>
        <a:ext cx="4267200" cy="19996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B8B5D7-6216-E640-8D98-9E5D8C70D42E}">
      <dsp:nvSpPr>
        <dsp:cNvPr id="0" name=""/>
        <dsp:cNvSpPr/>
      </dsp:nvSpPr>
      <dsp:spPr>
        <a:xfrm>
          <a:off x="0" y="0"/>
          <a:ext cx="81534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solidFill>
                <a:srgbClr val="0000FF"/>
              </a:solidFill>
            </a:rPr>
            <a:t>Wideband (</a:t>
          </a:r>
          <a:r>
            <a:rPr lang="en-US" sz="2800" kern="1200" noProof="0" dirty="0" err="1" smtClean="0">
              <a:solidFill>
                <a:srgbClr val="0000FF"/>
              </a:solidFill>
            </a:rPr>
            <a:t>b</a:t>
          </a:r>
          <a:r>
            <a:rPr lang="en-US" sz="2800" kern="1200" noProof="0" dirty="0" smtClean="0">
              <a:solidFill>
                <a:srgbClr val="0000FF"/>
              </a:solidFill>
            </a:rPr>
            <a:t>&lt;1) + SIC (K&gt;0) MPR systems</a:t>
          </a:r>
          <a:endParaRPr lang="en-US" sz="2800" kern="1200" noProof="0" dirty="0">
            <a:solidFill>
              <a:srgbClr val="0000FF"/>
            </a:solidFill>
          </a:endParaRPr>
        </a:p>
      </dsp:txBody>
      <dsp:txXfrm>
        <a:off x="0" y="0"/>
        <a:ext cx="8153400" cy="671580"/>
      </dsp:txXfrm>
    </dsp:sp>
    <dsp:sp modelId="{411009D7-44AB-1B46-AF03-691E3C306EAC}">
      <dsp:nvSpPr>
        <dsp:cNvPr id="0" name=""/>
        <dsp:cNvSpPr/>
      </dsp:nvSpPr>
      <dsp:spPr>
        <a:xfrm>
          <a:off x="0" y="736537"/>
          <a:ext cx="8153400" cy="166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noProof="0" dirty="0" smtClean="0"/>
            <a:t>Provide a </a:t>
          </a:r>
          <a:r>
            <a:rPr lang="en-US" sz="2200" b="1" kern="1200" noProof="0" dirty="0" smtClean="0"/>
            <a:t>scalable method for the numerical </a:t>
          </a:r>
          <a:r>
            <a:rPr lang="en-US" sz="2200" b="1" kern="1200" baseline="0" noProof="0" dirty="0" smtClean="0"/>
            <a:t>evaluation</a:t>
          </a:r>
          <a:r>
            <a:rPr lang="en-US" sz="2200" kern="1200" baseline="0" noProof="0" dirty="0" smtClean="0"/>
            <a:t> of </a:t>
          </a:r>
          <a:r>
            <a:rPr lang="en-US" sz="2200" kern="1200" baseline="0" noProof="0" dirty="0" smtClean="0">
              <a:solidFill>
                <a:srgbClr val="0000FF"/>
              </a:solidFill>
            </a:rPr>
            <a:t>the c</a:t>
          </a:r>
          <a:r>
            <a:rPr lang="en-US" sz="2200" i="1" kern="1200" baseline="0" noProof="0" dirty="0" smtClean="0">
              <a:solidFill>
                <a:srgbClr val="0000FF"/>
              </a:solidFill>
            </a:rPr>
            <a:t>apture probability distribution </a:t>
          </a:r>
          <a:r>
            <a:rPr lang="en-US" sz="2200" i="1" kern="1200" baseline="0" noProof="0" dirty="0" err="1" smtClean="0">
              <a:solidFill>
                <a:srgbClr val="0000FF"/>
              </a:solidFill>
            </a:rPr>
            <a:t>C</a:t>
          </a:r>
          <a:r>
            <a:rPr lang="en-US" sz="2200" i="1" kern="1200" baseline="-25000" noProof="0" dirty="0" err="1" smtClean="0">
              <a:solidFill>
                <a:srgbClr val="0000FF"/>
              </a:solidFill>
            </a:rPr>
            <a:t>n</a:t>
          </a:r>
          <a:r>
            <a:rPr lang="en-US" sz="2200" i="1" kern="1200" baseline="0" noProof="0" dirty="0" err="1" smtClean="0">
              <a:solidFill>
                <a:srgbClr val="0000FF"/>
              </a:solidFill>
            </a:rPr>
            <a:t>(r;K</a:t>
          </a:r>
          <a:r>
            <a:rPr lang="en-US" sz="2200" i="1" kern="1200" baseline="0" noProof="0" dirty="0" smtClean="0">
              <a:solidFill>
                <a:srgbClr val="0000FF"/>
              </a:solidFill>
            </a:rPr>
            <a:t>)</a:t>
          </a:r>
          <a:endParaRPr lang="en-US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noProof="0" dirty="0" smtClean="0"/>
            <a:t>Investigate capture distribution when varying system parameters {</a:t>
          </a:r>
          <a:r>
            <a:rPr lang="en-US" sz="2200" kern="1200" noProof="0" dirty="0" err="1" smtClean="0"/>
            <a:t>n,b,K,z</a:t>
          </a:r>
          <a:r>
            <a:rPr lang="en-US" sz="2200" kern="1200" noProof="0" dirty="0" smtClean="0"/>
            <a:t>}</a:t>
          </a:r>
          <a:endParaRPr lang="en-US" sz="2200" kern="1200" noProof="0" dirty="0"/>
        </a:p>
      </dsp:txBody>
      <dsp:txXfrm>
        <a:off x="0" y="736537"/>
        <a:ext cx="8153400" cy="1660664"/>
      </dsp:txXfrm>
    </dsp:sp>
    <dsp:sp modelId="{DB1EA9DE-9C20-004E-9C7F-DECCD567DBCF}">
      <dsp:nvSpPr>
        <dsp:cNvPr id="0" name=""/>
        <dsp:cNvSpPr/>
      </dsp:nvSpPr>
      <dsp:spPr>
        <a:xfrm>
          <a:off x="0" y="2397202"/>
          <a:ext cx="81534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noProof="0" smtClean="0">
              <a:solidFill>
                <a:srgbClr val="0000FF"/>
              </a:solidFill>
            </a:rPr>
            <a:t>System Throughput</a:t>
          </a:r>
          <a:endParaRPr lang="en-US" sz="2800" kern="1200" noProof="0">
            <a:solidFill>
              <a:srgbClr val="0000FF"/>
            </a:solidFill>
          </a:endParaRPr>
        </a:p>
      </dsp:txBody>
      <dsp:txXfrm>
        <a:off x="0" y="2397202"/>
        <a:ext cx="8153400" cy="671580"/>
      </dsp:txXfrm>
    </dsp:sp>
    <dsp:sp modelId="{D4702C37-2BEE-FF4F-BFE2-7977E127F8BF}">
      <dsp:nvSpPr>
        <dsp:cNvPr id="0" name=""/>
        <dsp:cNvSpPr/>
      </dsp:nvSpPr>
      <dsp:spPr>
        <a:xfrm>
          <a:off x="0" y="3068782"/>
          <a:ext cx="8153400" cy="136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baseline="0" noProof="0" smtClean="0"/>
            <a:t>Propose a </a:t>
          </a:r>
          <a:r>
            <a:rPr lang="en-US" sz="2200" b="1" kern="1200" baseline="0" noProof="0" smtClean="0"/>
            <a:t>simple approximate expression </a:t>
          </a:r>
          <a:r>
            <a:rPr lang="en-US" sz="2200" kern="1200" baseline="0" noProof="0" smtClean="0"/>
            <a:t>for the </a:t>
          </a:r>
          <a:r>
            <a:rPr lang="en-US" sz="2200" kern="1200" baseline="0" noProof="0" smtClean="0">
              <a:solidFill>
                <a:srgbClr val="0000FF"/>
              </a:solidFill>
            </a:rPr>
            <a:t>aggregate throughout</a:t>
          </a:r>
          <a:endParaRPr lang="en-US" sz="2200" kern="1200" noProof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noProof="0" dirty="0" smtClean="0"/>
            <a:t>Analyze throughput when varying residual interference power after cancellation</a:t>
          </a:r>
        </a:p>
      </dsp:txBody>
      <dsp:txXfrm>
        <a:off x="0" y="3068782"/>
        <a:ext cx="8153400" cy="1362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ict"/><Relationship Id="rId1" Type="http://schemas.openxmlformats.org/officeDocument/2006/relationships/image" Target="../media/image37.pict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ict"/><Relationship Id="rId3" Type="http://schemas.openxmlformats.org/officeDocument/2006/relationships/image" Target="../media/image42.pict"/><Relationship Id="rId1" Type="http://schemas.openxmlformats.org/officeDocument/2006/relationships/image" Target="../media/image40.pict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ict"/><Relationship Id="rId1" Type="http://schemas.openxmlformats.org/officeDocument/2006/relationships/image" Target="../media/image43.pict"/><Relationship Id="rId2" Type="http://schemas.openxmlformats.org/officeDocument/2006/relationships/image" Target="../media/image44.pict"/><Relationship Id="rId3" Type="http://schemas.openxmlformats.org/officeDocument/2006/relationships/image" Target="../media/image45.pict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ict"/><Relationship Id="rId1" Type="http://schemas.openxmlformats.org/officeDocument/2006/relationships/image" Target="../media/image47.pict"/><Relationship Id="rId2" Type="http://schemas.openxmlformats.org/officeDocument/2006/relationships/image" Target="../media/image48.pict"/><Relationship Id="rId3" Type="http://schemas.openxmlformats.org/officeDocument/2006/relationships/image" Target="../media/image49.pict"/><Relationship Id="rId5" Type="http://schemas.openxmlformats.org/officeDocument/2006/relationships/image" Target="../media/image51.pict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ict"/><Relationship Id="rId3" Type="http://schemas.openxmlformats.org/officeDocument/2006/relationships/image" Target="../media/image55.pict"/><Relationship Id="rId1" Type="http://schemas.openxmlformats.org/officeDocument/2006/relationships/image" Target="../media/image5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ict"/><Relationship Id="rId3" Type="http://schemas.openxmlformats.org/officeDocument/2006/relationships/image" Target="../media/image15.pict"/><Relationship Id="rId1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.pict"/><Relationship Id="rId4" Type="http://schemas.openxmlformats.org/officeDocument/2006/relationships/image" Target="../media/image14.pict"/><Relationship Id="rId1" Type="http://schemas.openxmlformats.org/officeDocument/2006/relationships/image" Target="../media/image16.pict"/><Relationship Id="rId2" Type="http://schemas.openxmlformats.org/officeDocument/2006/relationships/image" Target="../media/image17.pict"/><Relationship Id="rId3" Type="http://schemas.openxmlformats.org/officeDocument/2006/relationships/image" Target="../media/image18.pict"/><Relationship Id="rId5" Type="http://schemas.openxmlformats.org/officeDocument/2006/relationships/image" Target="../media/image15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ict"/><Relationship Id="rId3" Type="http://schemas.openxmlformats.org/officeDocument/2006/relationships/image" Target="../media/image23.pict"/><Relationship Id="rId1" Type="http://schemas.openxmlformats.org/officeDocument/2006/relationships/image" Target="../media/image21.pict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ict"/><Relationship Id="rId1" Type="http://schemas.openxmlformats.org/officeDocument/2006/relationships/image" Target="../media/image24.pict"/><Relationship Id="rId2" Type="http://schemas.openxmlformats.org/officeDocument/2006/relationships/image" Target="../media/image25.pict"/><Relationship Id="rId3" Type="http://schemas.openxmlformats.org/officeDocument/2006/relationships/image" Target="../media/image26.pict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ict"/><Relationship Id="rId3" Type="http://schemas.openxmlformats.org/officeDocument/2006/relationships/image" Target="../media/image30.pict"/><Relationship Id="rId1" Type="http://schemas.openxmlformats.org/officeDocument/2006/relationships/image" Target="../media/image28.pict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ict"/><Relationship Id="rId3" Type="http://schemas.openxmlformats.org/officeDocument/2006/relationships/image" Target="../media/image33.pict"/><Relationship Id="rId1" Type="http://schemas.openxmlformats.org/officeDocument/2006/relationships/image" Target="../media/image31.pict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ict"/><Relationship Id="rId3" Type="http://schemas.openxmlformats.org/officeDocument/2006/relationships/image" Target="../media/image36.pict"/><Relationship Id="rId1" Type="http://schemas.openxmlformats.org/officeDocument/2006/relationships/image" Target="../media/image3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36A3A1-FCB6-504C-B03A-3C0D161387C3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105C3C-501E-7E48-BED7-74988800B12B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D67E3-8529-6F41-A35D-D0B62693E901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df"/><Relationship Id="rId5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5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df"/><Relationship Id="rId3" Type="http://schemas.openxmlformats.org/officeDocument/2006/relationships/image" Target="../media/image71.png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df"/><Relationship Id="rId3" Type="http://schemas.openxmlformats.org/officeDocument/2006/relationships/image" Target="../media/image5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1_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imag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7000"/>
          </a:blip>
          <a:srcRect/>
          <a:stretch>
            <a:fillRect/>
          </a:stretch>
        </p:blipFill>
        <p:spPr bwMode="auto">
          <a:xfrm>
            <a:off x="-1" y="166368"/>
            <a:ext cx="1331081" cy="134352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2224" y="2743200"/>
            <a:ext cx="7123113" cy="1673225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noProof="0" smtClean="0"/>
              <a:t>Fare clic per modificare gli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4208" y="1613568"/>
            <a:ext cx="7480968" cy="990600"/>
          </a:xfrm>
          <a:prstGeom prst="rect">
            <a:avLst/>
          </a:prstGeom>
          <a:solidFill>
            <a:srgbClr val="8F161C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noProof="0" smtClean="0"/>
              <a:t>Fare clic per modificare stile</a:t>
            </a:r>
            <a:endParaRPr kumimoji="0" lang="en-US" noProof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pic>
        <p:nvPicPr>
          <p:cNvPr id="11" name="Immagine 10" descr="DEI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l="17672" t="31972" r="28108" b="3378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rcRect l="17672" t="31972" r="28108" b="33784"/>
              <a:stretch>
                <a:fillRect/>
              </a:stretch>
            </p:blipFill>
          </mc:Fallback>
        </mc:AlternateContent>
        <p:spPr>
          <a:xfrm>
            <a:off x="-1" y="1604211"/>
            <a:ext cx="1566333" cy="989263"/>
          </a:xfrm>
          <a:prstGeom prst="rect">
            <a:avLst/>
          </a:prstGeom>
        </p:spPr>
      </p:pic>
      <p:pic>
        <p:nvPicPr>
          <p:cNvPr id="9" name="Picture 12" descr="SIGNET-logo-smal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4514" y="4642555"/>
            <a:ext cx="2214599" cy="135664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magine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8F16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205B8970-C4D8-7B40-B762-4BCAE1B2035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Fare clic sull'icona per inserire un'immagine</a:t>
            </a:r>
            <a:endParaRPr kumimoji="0" lang="en-US" dirty="0"/>
          </a:p>
        </p:txBody>
      </p:sp>
      <p:pic>
        <p:nvPicPr>
          <p:cNvPr id="15" name="Immagine 14" descr="DEI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18433" t="31972" r="27360" b="3064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rcRect l="18433" t="31972" r="27360" b="30645"/>
              <a:stretch>
                <a:fillRect/>
              </a:stretch>
            </p:blipFill>
          </mc:Fallback>
        </mc:AlternateContent>
        <p:spPr>
          <a:xfrm>
            <a:off x="0" y="3588743"/>
            <a:ext cx="1483895" cy="102336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263" y="241968"/>
            <a:ext cx="7222976" cy="974184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205B8970-C4D8-7B40-B762-4BCAE1B2035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itolo verticale e te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8F161C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205B8970-C4D8-7B40-B762-4BCAE1B2035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31877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181600" y="6435725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2_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5820611" cy="990600"/>
          </a:xfrm>
          <a:prstGeom prst="rect">
            <a:avLst/>
          </a:prstGeom>
          <a:solidFill>
            <a:srgbClr val="80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>
            <a:lvl1pPr algn="ctr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Fare clic per modificare stile</a:t>
            </a:r>
            <a:endParaRPr kumimoji="0" lang="en-US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pic>
        <p:nvPicPr>
          <p:cNvPr id="15" name="Immagine 14" descr="DEI_neg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18028" t="29347" r="25406" b="2859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rcRect l="18028" t="29347" r="25406" b="28591"/>
              <a:stretch>
                <a:fillRect/>
              </a:stretch>
            </p:blipFill>
          </mc:Fallback>
        </mc:AlternateContent>
        <p:spPr>
          <a:xfrm>
            <a:off x="1" y="1611067"/>
            <a:ext cx="1350210" cy="962271"/>
          </a:xfrm>
          <a:prstGeom prst="rect">
            <a:avLst/>
          </a:prstGeom>
        </p:spPr>
      </p:pic>
      <p:pic>
        <p:nvPicPr>
          <p:cNvPr id="11" name="Picture 4" descr="SigilloLogoLAST_WhiteOK"/>
          <p:cNvPicPr>
            <a:picLocks noChangeAspect="1" noChangeArrowheads="1"/>
          </p:cNvPicPr>
          <p:nvPr/>
        </p:nvPicPr>
        <p:blipFill>
          <a:blip r:embed="rId4"/>
          <a:srcRect l="-597" t="-9524" r="-1640" b="-6349"/>
          <a:stretch>
            <a:fillRect/>
          </a:stretch>
        </p:blipFill>
        <p:spPr bwMode="auto">
          <a:xfrm>
            <a:off x="7218947" y="1604211"/>
            <a:ext cx="1925053" cy="975894"/>
          </a:xfrm>
          <a:prstGeom prst="rect">
            <a:avLst/>
          </a:prstGeom>
          <a:solidFill>
            <a:srgbClr val="800000"/>
          </a:solidFill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8F161C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5B8970-C4D8-7B40-B762-4BCAE1B2035B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12" name="Immagine 11" descr="DEI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18717" t="31972" r="25373" b="3064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rcRect l="18717" t="31972" r="25373" b="30645"/>
              <a:stretch>
                <a:fillRect/>
              </a:stretch>
            </p:blipFill>
          </mc:Fallback>
        </mc:AlternateContent>
        <p:spPr>
          <a:xfrm>
            <a:off x="102937" y="428532"/>
            <a:ext cx="2259263" cy="1510632"/>
          </a:xfrm>
          <a:prstGeom prst="rect">
            <a:avLst/>
          </a:prstGeom>
        </p:spPr>
      </p:pic>
      <p:pic>
        <p:nvPicPr>
          <p:cNvPr id="13" name="Picture 12" descr="SIGNET-logo-smal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144" y="4510751"/>
            <a:ext cx="2214599" cy="135664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4737" y="228600"/>
            <a:ext cx="6978316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Fare clic per modificare stile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5B8970-C4D8-7B40-B762-4BCAE1B2035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noProof="0" smtClean="0"/>
              <a:t>Fare clic per modificare gli stili del testo dello schema</a:t>
            </a:r>
          </a:p>
          <a:p>
            <a:pPr lvl="1" eaLnBrk="1" latinLnBrk="0" hangingPunct="1"/>
            <a:r>
              <a:rPr lang="en-US" noProof="0" smtClean="0"/>
              <a:t>Secondo livello</a:t>
            </a:r>
          </a:p>
          <a:p>
            <a:pPr lvl="2" eaLnBrk="1" latinLnBrk="0" hangingPunct="1"/>
            <a:r>
              <a:rPr lang="en-US" noProof="0" smtClean="0"/>
              <a:t>Terzo livello</a:t>
            </a:r>
          </a:p>
          <a:p>
            <a:pPr lvl="3" eaLnBrk="1" latinLnBrk="0" hangingPunct="1"/>
            <a:r>
              <a:rPr lang="en-US" noProof="0" smtClean="0"/>
              <a:t>Quarto livello</a:t>
            </a:r>
          </a:p>
          <a:p>
            <a:pPr lvl="4" eaLnBrk="1" latinLnBrk="0" hangingPunct="1"/>
            <a:r>
              <a:rPr lang="en-US" noProof="0" smtClean="0"/>
              <a:t>Quinto livello</a:t>
            </a:r>
            <a:endParaRPr kumimoji="0"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262" y="228600"/>
            <a:ext cx="6968957" cy="974184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205B8970-C4D8-7B40-B762-4BCAE1B2035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8104" y="273050"/>
            <a:ext cx="6884737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205B8970-C4D8-7B40-B762-4BCAE1B2035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9389" y="228600"/>
            <a:ext cx="7344611" cy="974184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5B8970-C4D8-7B40-B762-4BCAE1B2035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5B8970-C4D8-7B40-B762-4BCAE1B2035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9391" y="286418"/>
            <a:ext cx="7184188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5B8970-C4D8-7B40-B762-4BCAE1B2035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8F161C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4.jpe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27264" y="1376947"/>
            <a:ext cx="8756316" cy="510571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noProof="0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en-US" noProof="0" smtClean="0"/>
              <a:t>Secondo livello</a:t>
            </a:r>
          </a:p>
          <a:p>
            <a:pPr lvl="2" eaLnBrk="1" latinLnBrk="0" hangingPunct="1"/>
            <a:r>
              <a:rPr kumimoji="0" lang="en-US" noProof="0" smtClean="0"/>
              <a:t>Terzo livello</a:t>
            </a:r>
          </a:p>
          <a:p>
            <a:pPr lvl="3" eaLnBrk="1" latinLnBrk="0" hangingPunct="1"/>
            <a:r>
              <a:rPr kumimoji="0" lang="en-US" noProof="0" smtClean="0"/>
              <a:t>Quarto livello</a:t>
            </a:r>
          </a:p>
          <a:p>
            <a:pPr lvl="4" eaLnBrk="1" latinLnBrk="0" hangingPunct="1"/>
            <a:r>
              <a:rPr kumimoji="0" lang="en-US" noProof="0" smtClean="0"/>
              <a:t>Quinto livello</a:t>
            </a:r>
            <a:endParaRPr kumimoji="0" lang="en-US" noProof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482856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066291" y="6477000"/>
            <a:ext cx="2745873" cy="365319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0" y="0"/>
            <a:ext cx="9144000" cy="1283368"/>
          </a:xfrm>
          <a:prstGeom prst="rect">
            <a:avLst/>
          </a:prstGeom>
          <a:solidFill>
            <a:srgbClr val="9B00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21" name="Immagine 20" descr="DEI-neg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828" y="106030"/>
            <a:ext cx="1683860" cy="1030286"/>
          </a:xfrm>
          <a:prstGeom prst="rect">
            <a:avLst/>
          </a:prstGeom>
        </p:spPr>
      </p:pic>
      <p:sp>
        <p:nvSpPr>
          <p:cNvPr id="24" name="Segnaposto titolo 1"/>
          <p:cNvSpPr>
            <a:spLocks noGrp="1"/>
          </p:cNvSpPr>
          <p:nvPr>
            <p:ph type="title"/>
          </p:nvPr>
        </p:nvSpPr>
        <p:spPr>
          <a:xfrm>
            <a:off x="2108985" y="99660"/>
            <a:ext cx="6874593" cy="105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stile</a:t>
            </a:r>
            <a:endParaRPr lang="en-US" noProof="0" dirty="0"/>
          </a:p>
        </p:txBody>
      </p:sp>
      <p:sp>
        <p:nvSpPr>
          <p:cNvPr id="25" name="Segnaposto numero diapositiva 28"/>
          <p:cNvSpPr>
            <a:spLocks noGrp="1"/>
          </p:cNvSpPr>
          <p:nvPr>
            <p:ph type="sldNum" sz="quarter" idx="4"/>
          </p:nvPr>
        </p:nvSpPr>
        <p:spPr>
          <a:xfrm>
            <a:off x="4138613" y="6477000"/>
            <a:ext cx="838200" cy="381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205B8970-C4D8-7B40-B762-4BCAE1B2035B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10" name="Picture 12" descr="SIGNET-logo-small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4778"/>
            <a:ext cx="1066291" cy="65320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1" latinLnBrk="0" hangingPunct="1">
        <a:spcBef>
          <a:spcPct val="0"/>
        </a:spcBef>
        <a:buNone/>
        <a:defRPr kumimoji="0"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800000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FF6600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3366FF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zanella@dei.unipd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8.bin"/><Relationship Id="rId7" Type="http://schemas.openxmlformats.org/officeDocument/2006/relationships/oleObject" Target="../embeddings/Microsoft_Equation1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12.bin"/><Relationship Id="rId5" Type="http://schemas.openxmlformats.org/officeDocument/2006/relationships/oleObject" Target="../embeddings/Microsoft_Equation14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8.bin"/><Relationship Id="rId4" Type="http://schemas.openxmlformats.org/officeDocument/2006/relationships/oleObject" Target="../embeddings/Microsoft_Equation1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15.bin"/><Relationship Id="rId5" Type="http://schemas.openxmlformats.org/officeDocument/2006/relationships/oleObject" Target="../embeddings/Microsoft_Equation17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19.bin"/><Relationship Id="rId5" Type="http://schemas.openxmlformats.org/officeDocument/2006/relationships/oleObject" Target="../embeddings/Microsoft_Equation21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22.bin"/><Relationship Id="rId5" Type="http://schemas.openxmlformats.org/officeDocument/2006/relationships/oleObject" Target="../embeddings/Microsoft_Equation24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25.bin"/><Relationship Id="rId5" Type="http://schemas.openxmlformats.org/officeDocument/2006/relationships/oleObject" Target="../embeddings/Microsoft_Equation2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.bin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2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30.bin"/><Relationship Id="rId5" Type="http://schemas.openxmlformats.org/officeDocument/2006/relationships/oleObject" Target="../embeddings/Microsoft_Equation32.bin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36.bin"/><Relationship Id="rId4" Type="http://schemas.openxmlformats.org/officeDocument/2006/relationships/oleObject" Target="../embeddings/Microsoft_Equation3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33.bin"/><Relationship Id="rId5" Type="http://schemas.openxmlformats.org/officeDocument/2006/relationships/oleObject" Target="../embeddings/Microsoft_Equation35.bin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8.bin"/><Relationship Id="rId5" Type="http://schemas.openxmlformats.org/officeDocument/2006/relationships/oleObject" Target="../embeddings/Microsoft_Equation39.bin"/><Relationship Id="rId7" Type="http://schemas.openxmlformats.org/officeDocument/2006/relationships/oleObject" Target="../embeddings/Microsoft_Equation41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37.bin"/><Relationship Id="rId6" Type="http://schemas.openxmlformats.org/officeDocument/2006/relationships/oleObject" Target="../embeddings/Microsoft_Equation4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42.bin"/><Relationship Id="rId5" Type="http://schemas.openxmlformats.org/officeDocument/2006/relationships/oleObject" Target="../embeddings/Microsoft_Equation4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df"/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df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df"/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df"/><Relationship Id="rId3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6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20"/>
          <p:cNvSpPr>
            <a:spLocks noGrp="1"/>
          </p:cNvSpPr>
          <p:nvPr>
            <p:ph type="body" idx="1"/>
          </p:nvPr>
        </p:nvSpPr>
        <p:spPr>
          <a:xfrm>
            <a:off x="1600200" y="3657600"/>
            <a:ext cx="7123113" cy="1673225"/>
          </a:xfrm>
        </p:spPr>
        <p:txBody>
          <a:bodyPr>
            <a:noAutofit/>
          </a:bodyPr>
          <a:lstStyle/>
          <a:p>
            <a:r>
              <a:rPr lang="en-US" sz="3200" dirty="0" smtClean="0"/>
              <a:t>Authors: </a:t>
            </a:r>
            <a:r>
              <a:rPr lang="en-GB" sz="3200" dirty="0" smtClean="0">
                <a:solidFill>
                  <a:srgbClr val="0000FF"/>
                </a:solidFill>
              </a:rPr>
              <a:t>Andrea Zanella, Michele </a:t>
            </a:r>
            <a:r>
              <a:rPr lang="en-GB" sz="3200" dirty="0" err="1" smtClean="0">
                <a:solidFill>
                  <a:srgbClr val="0000FF"/>
                </a:solidFill>
              </a:rPr>
              <a:t>Zorzi</a:t>
            </a:r>
            <a:endParaRPr lang="en-GB" sz="3200" dirty="0" smtClean="0">
              <a:solidFill>
                <a:srgbClr val="0000FF"/>
              </a:solidFill>
            </a:endParaRPr>
          </a:p>
          <a:p>
            <a:r>
              <a:rPr lang="en-GB" sz="3200" dirty="0" smtClean="0"/>
              <a:t>	    </a:t>
            </a:r>
            <a:r>
              <a:rPr lang="en-GB" sz="3200" dirty="0" smtClean="0">
                <a:solidFill>
                  <a:srgbClr val="0000FF"/>
                </a:solidFill>
                <a:hlinkClick r:id="rId3"/>
              </a:rPr>
              <a:t>zanella@dei.unipd.it</a:t>
            </a:r>
            <a:endParaRPr lang="en-GB" sz="3200" dirty="0" smtClean="0">
              <a:solidFill>
                <a:srgbClr val="0000FF"/>
              </a:solidFill>
            </a:endParaRPr>
          </a:p>
          <a:p>
            <a:r>
              <a:rPr lang="en-GB" sz="3200" dirty="0" smtClean="0"/>
              <a:t>Presenter: </a:t>
            </a:r>
            <a:r>
              <a:rPr lang="en-GB" sz="3200" u="sng" dirty="0" smtClean="0">
                <a:solidFill>
                  <a:srgbClr val="9E121D"/>
                </a:solidFill>
              </a:rPr>
              <a:t>Nicola Bui</a:t>
            </a:r>
          </a:p>
        </p:txBody>
      </p:sp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1604208" y="304800"/>
            <a:ext cx="7480968" cy="2299368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Analysis</a:t>
            </a:r>
            <a:r>
              <a:rPr lang="it-IT" sz="3200" dirty="0" smtClean="0"/>
              <a:t> of the </a:t>
            </a:r>
            <a:r>
              <a:rPr lang="it-IT" sz="3200" dirty="0" err="1" smtClean="0"/>
              <a:t>Capture</a:t>
            </a:r>
            <a:r>
              <a:rPr lang="it-IT" sz="3200" dirty="0" smtClean="0"/>
              <a:t> </a:t>
            </a:r>
            <a:r>
              <a:rPr lang="it-IT" sz="3200" dirty="0" err="1" smtClean="0"/>
              <a:t>Probability</a:t>
            </a:r>
            <a:r>
              <a:rPr lang="it-IT" sz="3200" dirty="0" smtClean="0"/>
              <a:t> in Wireless </a:t>
            </a:r>
            <a:r>
              <a:rPr lang="it-IT" sz="3200" dirty="0" err="1" smtClean="0"/>
              <a:t>Systems</a:t>
            </a:r>
            <a:r>
              <a:rPr lang="it-IT" sz="3200" dirty="0" smtClean="0"/>
              <a:t> </a:t>
            </a:r>
            <a:r>
              <a:rPr lang="it-IT" sz="3200" dirty="0" err="1" smtClean="0"/>
              <a:t>with</a:t>
            </a:r>
            <a:r>
              <a:rPr lang="it-IT" sz="3200" dirty="0" smtClean="0"/>
              <a:t> </a:t>
            </a:r>
            <a:r>
              <a:rPr lang="it-IT" sz="3200" dirty="0" err="1" smtClean="0"/>
              <a:t>Multi-Packet</a:t>
            </a:r>
            <a:r>
              <a:rPr lang="it-IT" sz="3200" dirty="0" smtClean="0"/>
              <a:t> Reception Capabilities and Successive </a:t>
            </a:r>
            <a:r>
              <a:rPr lang="it-IT" sz="3200" dirty="0" err="1" smtClean="0"/>
              <a:t>Interference</a:t>
            </a:r>
            <a:r>
              <a:rPr lang="it-IT" sz="3200" dirty="0" smtClean="0"/>
              <a:t> </a:t>
            </a:r>
            <a:r>
              <a:rPr lang="it-IT" sz="3200" dirty="0" err="1" smtClean="0"/>
              <a:t>Cancellation</a:t>
            </a:r>
            <a:endParaRPr lang="en-US" sz="3200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267200"/>
            <a:ext cx="723900" cy="720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System Model</a:t>
            </a:r>
          </a:p>
        </p:txBody>
      </p:sp>
      <p:sp>
        <p:nvSpPr>
          <p:cNvPr id="52" name="Segnaposto contenuto 5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{</a:t>
            </a:r>
            <a:r>
              <a:rPr lang="it-IT" dirty="0" err="1" smtClean="0"/>
              <a:t>P</a:t>
            </a:r>
            <a:r>
              <a:rPr lang="it-IT" baseline="-25000" dirty="0" err="1" smtClean="0"/>
              <a:t>j</a:t>
            </a:r>
            <a:r>
              <a:rPr lang="it-IT" dirty="0" smtClean="0"/>
              <a:t>} are </a:t>
            </a:r>
            <a:r>
              <a:rPr lang="it-IT" dirty="0" err="1" smtClean="0"/>
              <a:t>independent</a:t>
            </a:r>
            <a:endParaRPr lang="it-IT" dirty="0" smtClean="0"/>
          </a:p>
          <a:p>
            <a:r>
              <a:rPr lang="it-IT" dirty="0" smtClean="0">
                <a:solidFill>
                  <a:srgbClr val="595959"/>
                </a:solidFill>
              </a:rPr>
              <a:t>{P</a:t>
            </a:r>
            <a:r>
              <a:rPr lang="it-IT" baseline="-25000" dirty="0" smtClean="0">
                <a:solidFill>
                  <a:srgbClr val="595959"/>
                </a:solidFill>
              </a:rPr>
              <a:t>i</a:t>
            </a:r>
            <a:r>
              <a:rPr lang="it-IT" dirty="0" smtClean="0">
                <a:solidFill>
                  <a:srgbClr val="595959"/>
                </a:solidFill>
              </a:rPr>
              <a:t>} are </a:t>
            </a:r>
            <a:r>
              <a:rPr lang="it-IT" dirty="0" err="1" smtClean="0">
                <a:solidFill>
                  <a:srgbClr val="595959"/>
                </a:solidFill>
              </a:rPr>
              <a:t>identically</a:t>
            </a:r>
            <a:r>
              <a:rPr lang="it-IT" dirty="0" smtClean="0">
                <a:solidFill>
                  <a:srgbClr val="595959"/>
                </a:solidFill>
              </a:rPr>
              <a:t> </a:t>
            </a:r>
            <a:r>
              <a:rPr lang="it-IT" dirty="0" err="1" smtClean="0">
                <a:solidFill>
                  <a:srgbClr val="595959"/>
                </a:solidFill>
              </a:rPr>
              <a:t>distributed</a:t>
            </a:r>
            <a:r>
              <a:rPr lang="it-IT" dirty="0" smtClean="0">
                <a:solidFill>
                  <a:srgbClr val="595959"/>
                </a:solidFill>
              </a:rPr>
              <a:t> </a:t>
            </a:r>
            <a:r>
              <a:rPr lang="it-IT" dirty="0" err="1" smtClean="0">
                <a:solidFill>
                  <a:srgbClr val="595959"/>
                </a:solidFill>
              </a:rPr>
              <a:t>with</a:t>
            </a:r>
            <a:r>
              <a:rPr lang="it-IT" dirty="0" smtClean="0">
                <a:solidFill>
                  <a:srgbClr val="595959"/>
                </a:solidFill>
              </a:rPr>
              <a:t> </a:t>
            </a:r>
            <a:r>
              <a:rPr lang="en-GB" dirty="0" smtClean="0">
                <a:solidFill>
                  <a:srgbClr val="595959"/>
                </a:solidFill>
              </a:rPr>
              <a:t>PDF </a:t>
            </a:r>
            <a:r>
              <a:rPr lang="en-GB" dirty="0" err="1" smtClean="0">
                <a:solidFill>
                  <a:srgbClr val="595959"/>
                </a:solidFill>
              </a:rPr>
              <a:t>f</a:t>
            </a:r>
            <a:r>
              <a:rPr lang="en-GB" baseline="-25000" dirty="0" err="1" smtClean="0">
                <a:solidFill>
                  <a:srgbClr val="595959"/>
                </a:solidFill>
              </a:rPr>
              <a:t>P</a:t>
            </a:r>
            <a:r>
              <a:rPr lang="en-GB" dirty="0" err="1" smtClean="0">
                <a:solidFill>
                  <a:srgbClr val="595959"/>
                </a:solidFill>
              </a:rPr>
              <a:t>(x</a:t>
            </a:r>
            <a:r>
              <a:rPr lang="en-GB" dirty="0" smtClean="0">
                <a:solidFill>
                  <a:srgbClr val="595959"/>
                </a:solidFill>
              </a:rPr>
              <a:t>)</a:t>
            </a:r>
            <a:endParaRPr lang="it-IT" dirty="0" smtClean="0">
              <a:solidFill>
                <a:srgbClr val="595959"/>
              </a:solidFill>
            </a:endParaRPr>
          </a:p>
          <a:p>
            <a:r>
              <a:rPr lang="en-GB" dirty="0" smtClean="0">
                <a:solidFill>
                  <a:srgbClr val="595959"/>
                </a:solidFill>
              </a:rPr>
              <a:t>Noise is negligible</a:t>
            </a:r>
          </a:p>
          <a:p>
            <a:r>
              <a:rPr lang="en-GB" dirty="0" smtClean="0">
                <a:solidFill>
                  <a:srgbClr val="595959"/>
                </a:solidFill>
              </a:rPr>
              <a:t>Capture threshold </a:t>
            </a:r>
            <a:r>
              <a:rPr lang="en-GB" dirty="0" err="1" smtClean="0">
                <a:solidFill>
                  <a:srgbClr val="595959"/>
                </a:solidFill>
              </a:rPr>
              <a:t>b</a:t>
            </a:r>
            <a:r>
              <a:rPr lang="en-GB" dirty="0" smtClean="0">
                <a:solidFill>
                  <a:srgbClr val="595959"/>
                </a:solidFill>
              </a:rPr>
              <a:t> is the same for all users</a:t>
            </a:r>
          </a:p>
        </p:txBody>
      </p:sp>
      <p:sp>
        <p:nvSpPr>
          <p:cNvPr id="54" name="Segnaposto contenuto 5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All signals with </a:t>
            </a:r>
            <a:r>
              <a:rPr lang="en-GB" dirty="0" err="1" smtClean="0">
                <a:latin typeface="Symbol" charset="2"/>
                <a:cs typeface="Symbol" charset="2"/>
              </a:rPr>
              <a:t>g</a:t>
            </a:r>
            <a:r>
              <a:rPr lang="en-GB" baseline="-25000" dirty="0" err="1" smtClean="0"/>
              <a:t>i</a:t>
            </a:r>
            <a:r>
              <a:rPr lang="en-GB" dirty="0" smtClean="0"/>
              <a:t>&gt;</a:t>
            </a:r>
            <a:r>
              <a:rPr lang="en-GB" dirty="0" err="1" smtClean="0"/>
              <a:t>b</a:t>
            </a:r>
            <a:r>
              <a:rPr lang="en-GB" dirty="0" smtClean="0"/>
              <a:t> are simultaneously decoded and cancelled</a:t>
            </a:r>
          </a:p>
          <a:p>
            <a:r>
              <a:rPr lang="en-GB" dirty="0" smtClean="0"/>
              <a:t>Cancellation of signal </a:t>
            </a:r>
            <a:r>
              <a:rPr lang="en-GB" dirty="0" err="1" smtClean="0"/>
              <a:t>j</a:t>
            </a:r>
            <a:r>
              <a:rPr lang="en-GB" dirty="0" smtClean="0"/>
              <a:t> leaves residual interference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power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zP</a:t>
            </a:r>
            <a:r>
              <a:rPr lang="en-GB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endParaRPr lang="en-GB" baseline="-25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/>
              <a:t>Decoding is iterated up to K+1 times, unless no signal is decoded in an iteration</a:t>
            </a:r>
          </a:p>
        </p:txBody>
      </p:sp>
      <p:sp>
        <p:nvSpPr>
          <p:cNvPr id="26628" name="Segnaposto data 4"/>
          <p:cNvSpPr>
            <a:spLocks noGrp="1"/>
          </p:cNvSpPr>
          <p:nvPr>
            <p:ph type="dt" sz="half" idx="15"/>
          </p:nvPr>
        </p:nvSpPr>
        <p:spPr>
          <a:noFill/>
        </p:spPr>
        <p:txBody>
          <a:bodyPr/>
          <a:lstStyle/>
          <a:p>
            <a:r>
              <a:rPr lang="en-US" smtClean="0"/>
              <a:t>ICC 2011</a:t>
            </a:r>
            <a:endParaRPr lang="en-US" dirty="0" smtClean="0"/>
          </a:p>
        </p:txBody>
      </p:sp>
      <p:sp>
        <p:nvSpPr>
          <p:cNvPr id="26629" name="Segnaposto piè di pagina 5"/>
          <p:cNvSpPr>
            <a:spLocks noGrp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it-IT" smtClean="0"/>
              <a:t>Kyoto (Japan) 5-9 June 2011</a:t>
            </a:r>
            <a:endParaRPr lang="en-US" dirty="0" smtClean="0"/>
          </a:p>
        </p:txBody>
      </p:sp>
      <p:sp>
        <p:nvSpPr>
          <p:cNvPr id="55" name="Segnaposto testo 5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Assumptions*</a:t>
            </a:r>
            <a:endParaRPr lang="en-US" sz="2800" dirty="0"/>
          </a:p>
        </p:txBody>
      </p:sp>
      <p:sp>
        <p:nvSpPr>
          <p:cNvPr id="57" name="Segnaposto testo 5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Decoding model</a:t>
            </a:r>
            <a:endParaRPr lang="en-US" sz="2800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1122262" y="6129867"/>
            <a:ext cx="386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*“Gray” assumptions can be relaxed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Notation: reception set and vector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46" name="Segnaposto contenuto 45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8153400" cy="44958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n</a:t>
            </a:r>
            <a:r>
              <a:rPr lang="en-US" sz="2000" dirty="0" smtClean="0"/>
              <a:t> : number of overlapping signals</a:t>
            </a:r>
          </a:p>
          <a:p>
            <a:r>
              <a:rPr lang="en-US" sz="2000" dirty="0" err="1" smtClean="0"/>
              <a:t>r</a:t>
            </a:r>
            <a:r>
              <a:rPr lang="en-US" sz="2000" dirty="0" smtClean="0"/>
              <a:t> : overall number of decoded signals</a:t>
            </a:r>
          </a:p>
          <a:p>
            <a:r>
              <a:rPr lang="en-US" sz="2000" dirty="0" err="1" smtClean="0"/>
              <a:t>h</a:t>
            </a:r>
            <a:r>
              <a:rPr lang="en-US" sz="2000" dirty="0" smtClean="0"/>
              <a:t> ={0,1,…,K}: SIC iteration </a:t>
            </a:r>
          </a:p>
          <a:p>
            <a:r>
              <a:rPr lang="en-US" sz="2000" dirty="0" smtClean="0"/>
              <a:t>U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: set of signals decoded at the </a:t>
            </a:r>
            <a:r>
              <a:rPr lang="en-US" sz="2000" i="1" dirty="0" err="1" smtClean="0"/>
              <a:t>h</a:t>
            </a:r>
            <a:r>
              <a:rPr lang="en-US" sz="2000" dirty="0" err="1" smtClean="0"/>
              <a:t>th</a:t>
            </a:r>
            <a:r>
              <a:rPr lang="en-US" sz="2000" dirty="0" smtClean="0"/>
              <a:t> SIC iteration</a:t>
            </a:r>
          </a:p>
          <a:p>
            <a:pPr lvl="1"/>
            <a:r>
              <a:rPr lang="en-US" sz="1800" dirty="0" smtClean="0">
                <a:solidFill>
                  <a:srgbClr val="FF6600"/>
                </a:solidFill>
              </a:rPr>
              <a:t>U</a:t>
            </a:r>
            <a:r>
              <a:rPr lang="en-US" sz="1800" baseline="-25000" dirty="0" smtClean="0">
                <a:solidFill>
                  <a:srgbClr val="FF6600"/>
                </a:solidFill>
              </a:rPr>
              <a:t>k+1</a:t>
            </a:r>
            <a:r>
              <a:rPr lang="en-US" sz="1800" dirty="0" smtClean="0">
                <a:solidFill>
                  <a:srgbClr val="FF6600"/>
                </a:solidFill>
              </a:rPr>
              <a:t>: set of missed signals </a:t>
            </a:r>
            <a:r>
              <a:rPr lang="en-US" sz="1800" dirty="0" smtClean="0"/>
              <a:t>at the end of the reception process</a:t>
            </a:r>
          </a:p>
          <a:p>
            <a:r>
              <a:rPr lang="en-US" sz="2000" b="1" dirty="0" err="1" smtClean="0"/>
              <a:t>r</a:t>
            </a:r>
            <a:r>
              <a:rPr lang="en-US" sz="2000" dirty="0" smtClean="0"/>
              <a:t>=[r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,…,r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,r</a:t>
            </a:r>
            <a:r>
              <a:rPr lang="en-US" sz="2000" baseline="-25000" dirty="0" smtClean="0"/>
              <a:t>k+1</a:t>
            </a:r>
            <a:r>
              <a:rPr lang="en-US" sz="2000" dirty="0" smtClean="0"/>
              <a:t>]: reception vector</a:t>
            </a:r>
          </a:p>
          <a:p>
            <a:pPr lvl="1"/>
            <a:r>
              <a:rPr lang="en-US" sz="1600" dirty="0" err="1" smtClean="0"/>
              <a:t>r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=|U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|, </a:t>
            </a:r>
            <a:r>
              <a:rPr lang="en-US" sz="1400" dirty="0" smtClean="0">
                <a:solidFill>
                  <a:srgbClr val="FF6600"/>
                </a:solidFill>
              </a:rPr>
              <a:t>r</a:t>
            </a:r>
            <a:r>
              <a:rPr lang="en-US" sz="1400" baseline="-25000" dirty="0" smtClean="0">
                <a:solidFill>
                  <a:srgbClr val="FF6600"/>
                </a:solidFill>
              </a:rPr>
              <a:t>k+1</a:t>
            </a:r>
            <a:r>
              <a:rPr lang="en-US" sz="1400" dirty="0" smtClean="0">
                <a:solidFill>
                  <a:srgbClr val="FF6600"/>
                </a:solidFill>
              </a:rPr>
              <a:t>=|U</a:t>
            </a:r>
            <a:r>
              <a:rPr lang="en-US" sz="1400" baseline="-25000" dirty="0" smtClean="0">
                <a:solidFill>
                  <a:srgbClr val="FF6600"/>
                </a:solidFill>
              </a:rPr>
              <a:t>k+1</a:t>
            </a:r>
            <a:r>
              <a:rPr lang="en-US" sz="1400" dirty="0" smtClean="0">
                <a:solidFill>
                  <a:srgbClr val="FF6600"/>
                </a:solidFill>
              </a:rPr>
              <a:t>|= </a:t>
            </a:r>
            <a:r>
              <a:rPr lang="en-US" sz="1400" dirty="0" err="1" smtClean="0">
                <a:solidFill>
                  <a:srgbClr val="FF6600"/>
                </a:solidFill>
              </a:rPr>
              <a:t>n-r</a:t>
            </a:r>
            <a:endParaRPr lang="en-US" sz="1400" dirty="0" smtClean="0">
              <a:solidFill>
                <a:srgbClr val="FF6600"/>
              </a:solidFill>
            </a:endParaRPr>
          </a:p>
          <a:p>
            <a:endParaRPr lang="en-US" sz="2000" dirty="0" smtClean="0"/>
          </a:p>
        </p:txBody>
      </p:sp>
      <p:grpSp>
        <p:nvGrpSpPr>
          <p:cNvPr id="121" name="Gruppo 120"/>
          <p:cNvGrpSpPr/>
          <p:nvPr/>
        </p:nvGrpSpPr>
        <p:grpSpPr>
          <a:xfrm>
            <a:off x="24134" y="4635797"/>
            <a:ext cx="9119866" cy="1536403"/>
            <a:chOff x="24134" y="1363662"/>
            <a:chExt cx="9119866" cy="1536403"/>
          </a:xfrm>
        </p:grpSpPr>
        <p:sp>
          <p:nvSpPr>
            <p:cNvPr id="84" name="CasellaDiTesto 83"/>
            <p:cNvSpPr txBox="1"/>
            <p:nvPr/>
          </p:nvSpPr>
          <p:spPr>
            <a:xfrm>
              <a:off x="24135" y="2438400"/>
              <a:ext cx="9119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err="1" smtClean="0"/>
                <a:t>r</a:t>
              </a:r>
              <a:r>
                <a:rPr lang="en-US" b="1" dirty="0" smtClean="0"/>
                <a:t> </a:t>
              </a:r>
              <a:r>
                <a:rPr lang="en-US" dirty="0" smtClean="0"/>
                <a:t>={        r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                      …,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h</a:t>
              </a:r>
              <a:r>
                <a:rPr lang="en-US" dirty="0" smtClean="0"/>
                <a:t> , ….    </a:t>
              </a:r>
              <a:r>
                <a:rPr lang="en-US" baseline="-25000" dirty="0" smtClean="0"/>
                <a:t>                  </a:t>
              </a:r>
              <a:r>
                <a:rPr lang="en-US" dirty="0" smtClean="0"/>
                <a:t>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k</a:t>
              </a:r>
              <a:r>
                <a:rPr lang="en-US" dirty="0" smtClean="0"/>
                <a:t>,                  </a:t>
              </a:r>
              <a:r>
                <a:rPr lang="en-US" dirty="0" smtClean="0">
                  <a:solidFill>
                    <a:srgbClr val="FF6600"/>
                  </a:solidFill>
                </a:rPr>
                <a:t>r</a:t>
              </a:r>
              <a:r>
                <a:rPr lang="en-US" baseline="-25000" dirty="0" smtClean="0">
                  <a:solidFill>
                    <a:srgbClr val="FF6600"/>
                  </a:solidFill>
                </a:rPr>
                <a:t>k+1</a:t>
              </a:r>
              <a:r>
                <a:rPr lang="en-US" dirty="0" smtClean="0">
                  <a:solidFill>
                    <a:srgbClr val="FF6600"/>
                  </a:solidFill>
                </a:rPr>
                <a:t> </a:t>
              </a:r>
              <a:r>
                <a:rPr lang="en-US" baseline="-25000" dirty="0" smtClean="0">
                  <a:solidFill>
                    <a:srgbClr val="FF6600"/>
                  </a:solidFill>
                </a:rPr>
                <a:t> </a:t>
              </a:r>
              <a:r>
                <a:rPr lang="en-US" dirty="0" smtClean="0"/>
                <a:t>}</a:t>
              </a:r>
              <a:endParaRPr lang="en-US" dirty="0"/>
            </a:p>
          </p:txBody>
        </p:sp>
        <p:grpSp>
          <p:nvGrpSpPr>
            <p:cNvPr id="85" name="Gruppo 44"/>
            <p:cNvGrpSpPr/>
            <p:nvPr/>
          </p:nvGrpSpPr>
          <p:grpSpPr>
            <a:xfrm>
              <a:off x="266700" y="1363662"/>
              <a:ext cx="8458200" cy="507666"/>
              <a:chOff x="457200" y="1981200"/>
              <a:chExt cx="8458200" cy="507666"/>
            </a:xfrm>
          </p:grpSpPr>
          <p:grpSp>
            <p:nvGrpSpPr>
              <p:cNvPr id="86" name="Gruppo 18"/>
              <p:cNvGrpSpPr>
                <a:grpSpLocks/>
              </p:cNvGrpSpPr>
              <p:nvPr/>
            </p:nvGrpSpPr>
            <p:grpSpPr bwMode="auto">
              <a:xfrm>
                <a:off x="1053928" y="1981201"/>
                <a:ext cx="165272" cy="499720"/>
                <a:chOff x="1600200" y="3734594"/>
                <a:chExt cx="381000" cy="761206"/>
              </a:xfrm>
            </p:grpSpPr>
            <p:sp>
              <p:nvSpPr>
                <p:cNvPr id="113" name="Arrotonda angolo stesso lato rettangolo 10"/>
                <p:cNvSpPr/>
                <p:nvPr/>
              </p:nvSpPr>
              <p:spPr bwMode="auto">
                <a:xfrm>
                  <a:off x="1600200" y="3962956"/>
                  <a:ext cx="381000" cy="532844"/>
                </a:xfrm>
                <a:prstGeom prst="round2Same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600" b="1"/>
                </a:p>
              </p:txBody>
            </p:sp>
            <p:cxnSp>
              <p:nvCxnSpPr>
                <p:cNvPr id="114" name="Connettore 1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89906" y="3848100"/>
                  <a:ext cx="228600" cy="158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7" name="CasellaDiTesto 17"/>
              <p:cNvSpPr txBox="1">
                <a:spLocks noChangeArrowheads="1"/>
              </p:cNvSpPr>
              <p:nvPr/>
            </p:nvSpPr>
            <p:spPr bwMode="auto">
              <a:xfrm>
                <a:off x="457200" y="2181089"/>
                <a:ext cx="58975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dirty="0"/>
                  <a:t>TX</a:t>
                </a:r>
                <a:r>
                  <a:rPr lang="en-GB" sz="1400" baseline="-25000" dirty="0"/>
                  <a:t>1</a:t>
                </a:r>
              </a:p>
            </p:txBody>
          </p:sp>
          <p:grpSp>
            <p:nvGrpSpPr>
              <p:cNvPr id="88" name="Gruppo 18"/>
              <p:cNvGrpSpPr>
                <a:grpSpLocks/>
              </p:cNvGrpSpPr>
              <p:nvPr/>
            </p:nvGrpSpPr>
            <p:grpSpPr bwMode="auto">
              <a:xfrm>
                <a:off x="1739728" y="1981201"/>
                <a:ext cx="165272" cy="499720"/>
                <a:chOff x="1600200" y="3734594"/>
                <a:chExt cx="381000" cy="761206"/>
              </a:xfrm>
            </p:grpSpPr>
            <p:sp>
              <p:nvSpPr>
                <p:cNvPr id="111" name="Arrotonda angolo stesso lato rettangolo 110"/>
                <p:cNvSpPr/>
                <p:nvPr/>
              </p:nvSpPr>
              <p:spPr bwMode="auto">
                <a:xfrm>
                  <a:off x="1600200" y="3962956"/>
                  <a:ext cx="381000" cy="532844"/>
                </a:xfrm>
                <a:prstGeom prst="round2Same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600" b="1"/>
                </a:p>
              </p:txBody>
            </p:sp>
            <p:cxnSp>
              <p:nvCxnSpPr>
                <p:cNvPr id="112" name="Connettore 1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89906" y="3848100"/>
                  <a:ext cx="228600" cy="158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9" name="CasellaDiTesto 17"/>
              <p:cNvSpPr txBox="1">
                <a:spLocks noChangeArrowheads="1"/>
              </p:cNvSpPr>
              <p:nvPr/>
            </p:nvSpPr>
            <p:spPr bwMode="auto">
              <a:xfrm>
                <a:off x="1143000" y="2181089"/>
                <a:ext cx="58975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dirty="0" smtClean="0"/>
                  <a:t>TX</a:t>
                </a:r>
                <a:r>
                  <a:rPr lang="en-GB" sz="1400" baseline="-25000" dirty="0" smtClean="0"/>
                  <a:t>2</a:t>
                </a:r>
                <a:endParaRPr lang="en-GB" sz="1400" baseline="-25000" dirty="0"/>
              </a:p>
            </p:txBody>
          </p:sp>
          <p:grpSp>
            <p:nvGrpSpPr>
              <p:cNvPr id="90" name="Gruppo 18"/>
              <p:cNvGrpSpPr>
                <a:grpSpLocks/>
              </p:cNvGrpSpPr>
              <p:nvPr/>
            </p:nvGrpSpPr>
            <p:grpSpPr bwMode="auto">
              <a:xfrm>
                <a:off x="4107566" y="1981201"/>
                <a:ext cx="165272" cy="499720"/>
                <a:chOff x="1600200" y="3734594"/>
                <a:chExt cx="381000" cy="761206"/>
              </a:xfrm>
            </p:grpSpPr>
            <p:sp>
              <p:nvSpPr>
                <p:cNvPr id="109" name="Arrotonda angolo stesso lato rettangolo 20"/>
                <p:cNvSpPr/>
                <p:nvPr/>
              </p:nvSpPr>
              <p:spPr bwMode="auto">
                <a:xfrm>
                  <a:off x="1600200" y="3962956"/>
                  <a:ext cx="381000" cy="532844"/>
                </a:xfrm>
                <a:prstGeom prst="round2Same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600" b="1"/>
                </a:p>
              </p:txBody>
            </p:sp>
            <p:cxnSp>
              <p:nvCxnSpPr>
                <p:cNvPr id="110" name="Connettore 1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89906" y="3848100"/>
                  <a:ext cx="228600" cy="158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91" name="CasellaDiTesto 17"/>
              <p:cNvSpPr txBox="1">
                <a:spLocks noChangeArrowheads="1"/>
              </p:cNvSpPr>
              <p:nvPr/>
            </p:nvSpPr>
            <p:spPr bwMode="auto">
              <a:xfrm>
                <a:off x="3545536" y="2181089"/>
                <a:ext cx="54071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dirty="0" err="1" smtClean="0"/>
                  <a:t>TX</a:t>
                </a:r>
                <a:r>
                  <a:rPr lang="en-GB" sz="1400" baseline="-25000" dirty="0" err="1" smtClean="0"/>
                  <a:t>j</a:t>
                </a:r>
                <a:endParaRPr lang="en-GB" sz="1400" baseline="-25000" dirty="0"/>
              </a:p>
            </p:txBody>
          </p:sp>
          <p:grpSp>
            <p:nvGrpSpPr>
              <p:cNvPr id="92" name="Gruppo 18"/>
              <p:cNvGrpSpPr>
                <a:grpSpLocks/>
              </p:cNvGrpSpPr>
              <p:nvPr/>
            </p:nvGrpSpPr>
            <p:grpSpPr bwMode="auto">
              <a:xfrm>
                <a:off x="6086890" y="1981201"/>
                <a:ext cx="165272" cy="499720"/>
                <a:chOff x="1600200" y="3734594"/>
                <a:chExt cx="381000" cy="761206"/>
              </a:xfrm>
            </p:grpSpPr>
            <p:sp>
              <p:nvSpPr>
                <p:cNvPr id="107" name="Arrotonda angolo stesso lato rettangolo 106"/>
                <p:cNvSpPr/>
                <p:nvPr/>
              </p:nvSpPr>
              <p:spPr bwMode="auto">
                <a:xfrm>
                  <a:off x="1600200" y="3962956"/>
                  <a:ext cx="381000" cy="532844"/>
                </a:xfrm>
                <a:prstGeom prst="round2Same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600" b="1"/>
                </a:p>
              </p:txBody>
            </p:sp>
            <p:cxnSp>
              <p:nvCxnSpPr>
                <p:cNvPr id="108" name="Connettore 1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89906" y="3848100"/>
                  <a:ext cx="228600" cy="158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93" name="CasellaDiTesto 17"/>
              <p:cNvSpPr txBox="1">
                <a:spLocks noChangeArrowheads="1"/>
              </p:cNvSpPr>
              <p:nvPr/>
            </p:nvSpPr>
            <p:spPr bwMode="auto">
              <a:xfrm>
                <a:off x="5513320" y="2181089"/>
                <a:ext cx="55702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dirty="0" err="1" smtClean="0"/>
                  <a:t>TX</a:t>
                </a:r>
                <a:r>
                  <a:rPr lang="en-GB" sz="1400" baseline="-25000" dirty="0" err="1" smtClean="0"/>
                  <a:t>r</a:t>
                </a:r>
                <a:endParaRPr lang="en-GB" sz="1400" baseline="-25000" dirty="0"/>
              </a:p>
            </p:txBody>
          </p:sp>
          <p:grpSp>
            <p:nvGrpSpPr>
              <p:cNvPr id="94" name="Gruppo 38"/>
              <p:cNvGrpSpPr/>
              <p:nvPr/>
            </p:nvGrpSpPr>
            <p:grpSpPr>
              <a:xfrm>
                <a:off x="6172200" y="1981200"/>
                <a:ext cx="876393" cy="507665"/>
                <a:chOff x="6568221" y="1981200"/>
                <a:chExt cx="876393" cy="507665"/>
              </a:xfrm>
            </p:grpSpPr>
            <p:grpSp>
              <p:nvGrpSpPr>
                <p:cNvPr id="103" name="Gruppo 18"/>
                <p:cNvGrpSpPr>
                  <a:grpSpLocks/>
                </p:cNvGrpSpPr>
                <p:nvPr/>
              </p:nvGrpSpPr>
              <p:grpSpPr bwMode="auto">
                <a:xfrm>
                  <a:off x="7279342" y="1981200"/>
                  <a:ext cx="165272" cy="499720"/>
                  <a:chOff x="1600200" y="3734594"/>
                  <a:chExt cx="381000" cy="761206"/>
                </a:xfrm>
              </p:grpSpPr>
              <p:sp>
                <p:nvSpPr>
                  <p:cNvPr id="105" name="Arrotonda angolo stesso lato rettangolo 104"/>
                  <p:cNvSpPr/>
                  <p:nvPr/>
                </p:nvSpPr>
                <p:spPr bwMode="auto">
                  <a:xfrm>
                    <a:off x="1600200" y="3962956"/>
                    <a:ext cx="381000" cy="532844"/>
                  </a:xfrm>
                  <a:prstGeom prst="round2SameRect">
                    <a:avLst/>
                  </a:prstGeom>
                  <a:solidFill>
                    <a:srgbClr val="0000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GB" sz="1600" b="1"/>
                  </a:p>
                </p:txBody>
              </p:sp>
              <p:cxnSp>
                <p:nvCxnSpPr>
                  <p:cNvPr id="106" name="Connettore 1 33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789906" y="3848100"/>
                    <a:ext cx="228600" cy="1588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04" name="CasellaDiTesto 17"/>
                <p:cNvSpPr txBox="1">
                  <a:spLocks noChangeArrowheads="1"/>
                </p:cNvSpPr>
                <p:nvPr/>
              </p:nvSpPr>
              <p:spPr bwMode="auto">
                <a:xfrm>
                  <a:off x="6568221" y="2181088"/>
                  <a:ext cx="72442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dirty="0" smtClean="0"/>
                    <a:t>TX</a:t>
                  </a:r>
                  <a:r>
                    <a:rPr lang="en-GB" sz="1400" baseline="-25000" dirty="0" smtClean="0"/>
                    <a:t>r+1</a:t>
                  </a:r>
                  <a:endParaRPr lang="en-GB" sz="1400" baseline="-25000" dirty="0"/>
                </a:p>
              </p:txBody>
            </p:sp>
          </p:grpSp>
          <p:grpSp>
            <p:nvGrpSpPr>
              <p:cNvPr id="95" name="Gruppo 43"/>
              <p:cNvGrpSpPr/>
              <p:nvPr/>
            </p:nvGrpSpPr>
            <p:grpSpPr>
              <a:xfrm>
                <a:off x="8153400" y="1981201"/>
                <a:ext cx="762000" cy="507665"/>
                <a:chOff x="7772400" y="1981201"/>
                <a:chExt cx="762000" cy="507665"/>
              </a:xfrm>
            </p:grpSpPr>
            <p:grpSp>
              <p:nvGrpSpPr>
                <p:cNvPr id="99" name="Gruppo 18"/>
                <p:cNvGrpSpPr>
                  <a:grpSpLocks/>
                </p:cNvGrpSpPr>
                <p:nvPr/>
              </p:nvGrpSpPr>
              <p:grpSpPr bwMode="auto">
                <a:xfrm>
                  <a:off x="8369128" y="1981201"/>
                  <a:ext cx="165272" cy="499720"/>
                  <a:chOff x="1600200" y="3734594"/>
                  <a:chExt cx="381000" cy="761206"/>
                </a:xfrm>
              </p:grpSpPr>
              <p:sp>
                <p:nvSpPr>
                  <p:cNvPr id="101" name="Arrotonda angolo stesso lato rettangolo 100"/>
                  <p:cNvSpPr/>
                  <p:nvPr/>
                </p:nvSpPr>
                <p:spPr bwMode="auto">
                  <a:xfrm>
                    <a:off x="1600200" y="3962956"/>
                    <a:ext cx="381000" cy="532844"/>
                  </a:xfrm>
                  <a:prstGeom prst="round2SameRect">
                    <a:avLst/>
                  </a:prstGeom>
                  <a:solidFill>
                    <a:srgbClr val="FF66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GB" sz="1600" b="1"/>
                  </a:p>
                </p:txBody>
              </p:sp>
              <p:cxnSp>
                <p:nvCxnSpPr>
                  <p:cNvPr id="102" name="Connettore 1 33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789906" y="3848100"/>
                    <a:ext cx="228600" cy="1588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00" name="CasellaDiTesto 17"/>
                <p:cNvSpPr txBox="1">
                  <a:spLocks noChangeArrowheads="1"/>
                </p:cNvSpPr>
                <p:nvPr/>
              </p:nvSpPr>
              <p:spPr bwMode="auto">
                <a:xfrm>
                  <a:off x="7772400" y="2181089"/>
                  <a:ext cx="58975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dirty="0" err="1" smtClean="0"/>
                    <a:t>TX</a:t>
                  </a:r>
                  <a:r>
                    <a:rPr lang="en-GB" sz="1400" baseline="-25000" dirty="0" err="1" smtClean="0"/>
                    <a:t>n</a:t>
                  </a:r>
                  <a:endParaRPr lang="en-GB" sz="1400" baseline="-25000" dirty="0"/>
                </a:p>
              </p:txBody>
            </p:sp>
          </p:grpSp>
          <p:cxnSp>
            <p:nvCxnSpPr>
              <p:cNvPr id="96" name="Connettore 1 95"/>
              <p:cNvCxnSpPr/>
              <p:nvPr/>
            </p:nvCxnSpPr>
            <p:spPr>
              <a:xfrm>
                <a:off x="2362200" y="2286000"/>
                <a:ext cx="914400" cy="1588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ttore 1 96"/>
              <p:cNvCxnSpPr/>
              <p:nvPr/>
            </p:nvCxnSpPr>
            <p:spPr>
              <a:xfrm>
                <a:off x="4495800" y="2286000"/>
                <a:ext cx="914400" cy="1588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ttore 1 97"/>
              <p:cNvCxnSpPr/>
              <p:nvPr/>
            </p:nvCxnSpPr>
            <p:spPr>
              <a:xfrm>
                <a:off x="7315200" y="2286000"/>
                <a:ext cx="914400" cy="1588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CasellaDiTesto 114"/>
            <p:cNvSpPr txBox="1"/>
            <p:nvPr/>
          </p:nvSpPr>
          <p:spPr>
            <a:xfrm>
              <a:off x="24134" y="2057400"/>
              <a:ext cx="9119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/>
                <a:t>U</a:t>
              </a:r>
              <a:r>
                <a:rPr lang="en-US" dirty="0" smtClean="0"/>
                <a:t>={       U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                     …, U</a:t>
              </a:r>
              <a:r>
                <a:rPr lang="en-US" baseline="-25000" dirty="0" smtClean="0"/>
                <a:t>h</a:t>
              </a:r>
              <a:r>
                <a:rPr lang="en-US" dirty="0" smtClean="0"/>
                <a:t>, ….    </a:t>
              </a:r>
              <a:r>
                <a:rPr lang="en-US" baseline="-25000" dirty="0" smtClean="0"/>
                <a:t>                </a:t>
              </a:r>
              <a:r>
                <a:rPr lang="en-US" dirty="0" smtClean="0"/>
                <a:t> </a:t>
              </a:r>
              <a:r>
                <a:rPr lang="en-US" dirty="0" err="1" smtClean="0"/>
                <a:t>U</a:t>
              </a:r>
              <a:r>
                <a:rPr lang="en-US" baseline="-25000" dirty="0" err="1" smtClean="0"/>
                <a:t>k</a:t>
              </a:r>
              <a:r>
                <a:rPr lang="en-US" dirty="0" smtClean="0"/>
                <a:t>,                 </a:t>
              </a:r>
              <a:r>
                <a:rPr lang="en-US" dirty="0" smtClean="0">
                  <a:solidFill>
                    <a:srgbClr val="FF6600"/>
                  </a:solidFill>
                </a:rPr>
                <a:t>U</a:t>
              </a:r>
              <a:r>
                <a:rPr lang="en-US" baseline="-25000" dirty="0" smtClean="0">
                  <a:solidFill>
                    <a:srgbClr val="FF6600"/>
                  </a:solidFill>
                </a:rPr>
                <a:t>k+1</a:t>
              </a:r>
              <a:r>
                <a:rPr lang="en-US" baseline="-25000" dirty="0" smtClean="0"/>
                <a:t> </a:t>
              </a:r>
              <a:r>
                <a:rPr lang="en-US" dirty="0" smtClean="0"/>
                <a:t> }</a:t>
              </a:r>
              <a:endParaRPr lang="en-US" dirty="0"/>
            </a:p>
          </p:txBody>
        </p:sp>
        <p:grpSp>
          <p:nvGrpSpPr>
            <p:cNvPr id="116" name="Gruppo 115"/>
            <p:cNvGrpSpPr/>
            <p:nvPr/>
          </p:nvGrpSpPr>
          <p:grpSpPr>
            <a:xfrm>
              <a:off x="381000" y="1824335"/>
              <a:ext cx="8534400" cy="381000"/>
              <a:chOff x="381000" y="2438400"/>
              <a:chExt cx="8534400" cy="381000"/>
            </a:xfrm>
          </p:grpSpPr>
          <p:sp>
            <p:nvSpPr>
              <p:cNvPr id="117" name="Parentesi graffa aperta 116"/>
              <p:cNvSpPr/>
              <p:nvPr/>
            </p:nvSpPr>
            <p:spPr>
              <a:xfrm rot="16200000">
                <a:off x="1219200" y="1600200"/>
                <a:ext cx="304800" cy="19812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Parentesi graffa aperta 117"/>
              <p:cNvSpPr/>
              <p:nvPr/>
            </p:nvSpPr>
            <p:spPr>
              <a:xfrm rot="16200000">
                <a:off x="3810000" y="1600200"/>
                <a:ext cx="304800" cy="19812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arentesi graffa aperta 118"/>
              <p:cNvSpPr/>
              <p:nvPr/>
            </p:nvSpPr>
            <p:spPr>
              <a:xfrm rot="16200000">
                <a:off x="6019800" y="1600201"/>
                <a:ext cx="304800" cy="19812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Parentesi graffa aperta 119"/>
              <p:cNvSpPr/>
              <p:nvPr/>
            </p:nvSpPr>
            <p:spPr>
              <a:xfrm rot="16200000">
                <a:off x="7848600" y="1752600"/>
                <a:ext cx="381000" cy="1752600"/>
              </a:xfrm>
              <a:prstGeom prst="leftBrac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2" name="Parentesi graffa aperta 121"/>
          <p:cNvSpPr/>
          <p:nvPr/>
        </p:nvSpPr>
        <p:spPr>
          <a:xfrm rot="16200000" flipH="1">
            <a:off x="3505084" y="1244066"/>
            <a:ext cx="430660" cy="6612528"/>
          </a:xfrm>
          <a:prstGeom prst="leftBrace">
            <a:avLst>
              <a:gd name="adj1" fmla="val 8333"/>
              <a:gd name="adj2" fmla="val 48951"/>
            </a:avLst>
          </a:prstGeom>
          <a:ln>
            <a:solidFill>
              <a:srgbClr val="33CC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3" name="Parentesi graffa aperta 122"/>
          <p:cNvSpPr/>
          <p:nvPr/>
        </p:nvSpPr>
        <p:spPr>
          <a:xfrm rot="16200000" flipH="1">
            <a:off x="7764804" y="3597960"/>
            <a:ext cx="430660" cy="1878202"/>
          </a:xfrm>
          <a:prstGeom prst="leftBrace">
            <a:avLst>
              <a:gd name="adj1" fmla="val 8333"/>
              <a:gd name="adj2" fmla="val 48951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CasellaDiTesto 123"/>
          <p:cNvSpPr txBox="1"/>
          <p:nvPr/>
        </p:nvSpPr>
        <p:spPr>
          <a:xfrm>
            <a:off x="2874568" y="3976046"/>
            <a:ext cx="1365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decoded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5" name="CasellaDiTesto 124"/>
          <p:cNvSpPr txBox="1"/>
          <p:nvPr/>
        </p:nvSpPr>
        <p:spPr>
          <a:xfrm>
            <a:off x="7340473" y="3976582"/>
            <a:ext cx="115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missed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Notation: aggregate power</a:t>
            </a:r>
            <a:endParaRPr lang="en-US" dirty="0"/>
          </a:p>
        </p:txBody>
      </p:sp>
      <p:sp>
        <p:nvSpPr>
          <p:cNvPr id="46" name="Segnaposto contenuto 4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Set of signal powers for users in U</a:t>
            </a:r>
            <a:r>
              <a:rPr lang="en-US" baseline="-25000" dirty="0" smtClean="0"/>
              <a:t>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Aggregate power of users in Uh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Overall sign. power at the </a:t>
            </a:r>
            <a:r>
              <a:rPr lang="en-US" dirty="0" err="1" smtClean="0"/>
              <a:t>h-th</a:t>
            </a:r>
            <a:r>
              <a:rPr lang="en-US" dirty="0" smtClean="0"/>
              <a:t> decoding cycle</a:t>
            </a:r>
          </a:p>
          <a:p>
            <a:endParaRPr lang="en-US" dirty="0" smtClean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031998" y="2269067"/>
          <a:ext cx="4859867" cy="734056"/>
        </p:xfrm>
        <a:graphic>
          <a:graphicData uri="http://schemas.openxmlformats.org/presentationml/2006/ole">
            <p:oleObj spid="_x0000_s109570" name="Equation" r:id="rId3" imgW="1968500" imgH="254000" progId="Equation.3">
              <p:embed/>
            </p:oleObj>
          </a:graphicData>
        </a:graphic>
      </p:graphicFrame>
      <p:graphicFrame>
        <p:nvGraphicFramePr>
          <p:cNvPr id="45" name="Object 10"/>
          <p:cNvGraphicFramePr>
            <a:graphicFrameLocks noChangeAspect="1"/>
          </p:cNvGraphicFramePr>
          <p:nvPr/>
        </p:nvGraphicFramePr>
        <p:xfrm>
          <a:off x="3579367" y="3776131"/>
          <a:ext cx="1796434" cy="1041367"/>
        </p:xfrm>
        <a:graphic>
          <a:graphicData uri="http://schemas.openxmlformats.org/presentationml/2006/ole">
            <p:oleObj spid="_x0000_s109571" name="Equation" r:id="rId4" imgW="685800" imgH="368300" progId="Equation.3">
              <p:embed/>
            </p:oleObj>
          </a:graphicData>
        </a:graphic>
      </p:graphicFrame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3165742" y="5443034"/>
          <a:ext cx="2777826" cy="1160966"/>
        </p:xfrm>
        <a:graphic>
          <a:graphicData uri="http://schemas.openxmlformats.org/presentationml/2006/ole">
            <p:oleObj spid="_x0000_s109576" name="Equation" r:id="rId5" imgW="11811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Visually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grpSp>
        <p:nvGrpSpPr>
          <p:cNvPr id="2" name="Gruppo 44"/>
          <p:cNvGrpSpPr/>
          <p:nvPr/>
        </p:nvGrpSpPr>
        <p:grpSpPr>
          <a:xfrm>
            <a:off x="266700" y="1363662"/>
            <a:ext cx="8458200" cy="507666"/>
            <a:chOff x="457200" y="1981200"/>
            <a:chExt cx="8458200" cy="507666"/>
          </a:xfrm>
        </p:grpSpPr>
        <p:grpSp>
          <p:nvGrpSpPr>
            <p:cNvPr id="3" name="Gruppo 18"/>
            <p:cNvGrpSpPr>
              <a:grpSpLocks/>
            </p:cNvGrpSpPr>
            <p:nvPr/>
          </p:nvGrpSpPr>
          <p:grpSpPr bwMode="auto">
            <a:xfrm>
              <a:off x="1053928" y="1981201"/>
              <a:ext cx="165272" cy="499720"/>
              <a:chOff x="1600200" y="3734594"/>
              <a:chExt cx="381000" cy="761206"/>
            </a:xfrm>
          </p:grpSpPr>
          <p:sp>
            <p:nvSpPr>
              <p:cNvPr id="11" name="Arrotonda angolo stesso lato rettangolo 10"/>
              <p:cNvSpPr/>
              <p:nvPr/>
            </p:nvSpPr>
            <p:spPr bwMode="auto">
              <a:xfrm>
                <a:off x="1600200" y="3962956"/>
                <a:ext cx="381000" cy="532844"/>
              </a:xfrm>
              <a:prstGeom prst="round2SameRect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600" b="1"/>
              </a:p>
            </p:txBody>
          </p:sp>
          <p:cxnSp>
            <p:nvCxnSpPr>
              <p:cNvPr id="12" name="Connettore 1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89906" y="3848100"/>
                <a:ext cx="228600" cy="15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0" name="CasellaDiTesto 17"/>
            <p:cNvSpPr txBox="1">
              <a:spLocks noChangeArrowheads="1"/>
            </p:cNvSpPr>
            <p:nvPr/>
          </p:nvSpPr>
          <p:spPr bwMode="auto">
            <a:xfrm>
              <a:off x="457200" y="2181089"/>
              <a:ext cx="5897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1400" dirty="0"/>
                <a:t>TX</a:t>
              </a:r>
              <a:r>
                <a:rPr lang="en-GB" sz="1400" baseline="-25000" dirty="0"/>
                <a:t>1</a:t>
              </a:r>
            </a:p>
          </p:txBody>
        </p:sp>
        <p:grpSp>
          <p:nvGrpSpPr>
            <p:cNvPr id="4" name="Gruppo 18"/>
            <p:cNvGrpSpPr>
              <a:grpSpLocks/>
            </p:cNvGrpSpPr>
            <p:nvPr/>
          </p:nvGrpSpPr>
          <p:grpSpPr bwMode="auto">
            <a:xfrm>
              <a:off x="1739728" y="1981201"/>
              <a:ext cx="165272" cy="499720"/>
              <a:chOff x="1600200" y="3734594"/>
              <a:chExt cx="381000" cy="761206"/>
            </a:xfrm>
          </p:grpSpPr>
          <p:sp>
            <p:nvSpPr>
              <p:cNvPr id="16" name="Arrotonda angolo stesso lato rettangolo 15"/>
              <p:cNvSpPr/>
              <p:nvPr/>
            </p:nvSpPr>
            <p:spPr bwMode="auto">
              <a:xfrm>
                <a:off x="1600200" y="3962956"/>
                <a:ext cx="381000" cy="532844"/>
              </a:xfrm>
              <a:prstGeom prst="round2SameRect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600" b="1"/>
              </a:p>
            </p:txBody>
          </p:sp>
          <p:cxnSp>
            <p:nvCxnSpPr>
              <p:cNvPr id="17" name="Connettore 1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89906" y="3848100"/>
                <a:ext cx="228600" cy="15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5" name="CasellaDiTesto 17"/>
            <p:cNvSpPr txBox="1">
              <a:spLocks noChangeArrowheads="1"/>
            </p:cNvSpPr>
            <p:nvPr/>
          </p:nvSpPr>
          <p:spPr bwMode="auto">
            <a:xfrm>
              <a:off x="1143000" y="2181089"/>
              <a:ext cx="5897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1400" dirty="0" smtClean="0"/>
                <a:t>TX</a:t>
              </a:r>
              <a:r>
                <a:rPr lang="en-GB" sz="1400" baseline="-25000" dirty="0" smtClean="0"/>
                <a:t>2</a:t>
              </a:r>
              <a:endParaRPr lang="en-GB" sz="1400" baseline="-25000" dirty="0"/>
            </a:p>
          </p:txBody>
        </p:sp>
        <p:grpSp>
          <p:nvGrpSpPr>
            <p:cNvPr id="8" name="Gruppo 18"/>
            <p:cNvGrpSpPr>
              <a:grpSpLocks/>
            </p:cNvGrpSpPr>
            <p:nvPr/>
          </p:nvGrpSpPr>
          <p:grpSpPr bwMode="auto">
            <a:xfrm>
              <a:off x="4107566" y="1981201"/>
              <a:ext cx="165272" cy="499720"/>
              <a:chOff x="1600200" y="3734594"/>
              <a:chExt cx="381000" cy="761206"/>
            </a:xfrm>
          </p:grpSpPr>
          <p:sp>
            <p:nvSpPr>
              <p:cNvPr id="21" name="Arrotonda angolo stesso lato rettangolo 20"/>
              <p:cNvSpPr/>
              <p:nvPr/>
            </p:nvSpPr>
            <p:spPr bwMode="auto">
              <a:xfrm>
                <a:off x="1600200" y="3962956"/>
                <a:ext cx="381000" cy="532844"/>
              </a:xfrm>
              <a:prstGeom prst="round2SameRect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600" b="1"/>
              </a:p>
            </p:txBody>
          </p:sp>
          <p:cxnSp>
            <p:nvCxnSpPr>
              <p:cNvPr id="22" name="Connettore 1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89906" y="3848100"/>
                <a:ext cx="228600" cy="15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" name="CasellaDiTesto 17"/>
            <p:cNvSpPr txBox="1">
              <a:spLocks noChangeArrowheads="1"/>
            </p:cNvSpPr>
            <p:nvPr/>
          </p:nvSpPr>
          <p:spPr bwMode="auto">
            <a:xfrm>
              <a:off x="3545536" y="2181089"/>
              <a:ext cx="5407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1400" dirty="0" err="1" smtClean="0"/>
                <a:t>TX</a:t>
              </a:r>
              <a:r>
                <a:rPr lang="en-GB" sz="1400" baseline="-25000" dirty="0" err="1" smtClean="0"/>
                <a:t>j</a:t>
              </a:r>
              <a:endParaRPr lang="en-GB" sz="1400" baseline="-25000" dirty="0"/>
            </a:p>
          </p:txBody>
        </p:sp>
        <p:grpSp>
          <p:nvGrpSpPr>
            <p:cNvPr id="9" name="Gruppo 18"/>
            <p:cNvGrpSpPr>
              <a:grpSpLocks/>
            </p:cNvGrpSpPr>
            <p:nvPr/>
          </p:nvGrpSpPr>
          <p:grpSpPr bwMode="auto">
            <a:xfrm>
              <a:off x="6086890" y="1981201"/>
              <a:ext cx="165272" cy="499720"/>
              <a:chOff x="1600200" y="3734594"/>
              <a:chExt cx="381000" cy="761206"/>
            </a:xfrm>
          </p:grpSpPr>
          <p:sp>
            <p:nvSpPr>
              <p:cNvPr id="26" name="Arrotonda angolo stesso lato rettangolo 25"/>
              <p:cNvSpPr/>
              <p:nvPr/>
            </p:nvSpPr>
            <p:spPr bwMode="auto">
              <a:xfrm>
                <a:off x="1600200" y="3962956"/>
                <a:ext cx="381000" cy="532844"/>
              </a:xfrm>
              <a:prstGeom prst="round2SameRect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600" b="1"/>
              </a:p>
            </p:txBody>
          </p:sp>
          <p:cxnSp>
            <p:nvCxnSpPr>
              <p:cNvPr id="27" name="Connettore 1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89906" y="3848100"/>
                <a:ext cx="228600" cy="15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5" name="CasellaDiTesto 17"/>
            <p:cNvSpPr txBox="1">
              <a:spLocks noChangeArrowheads="1"/>
            </p:cNvSpPr>
            <p:nvPr/>
          </p:nvSpPr>
          <p:spPr bwMode="auto">
            <a:xfrm>
              <a:off x="5513320" y="2181089"/>
              <a:ext cx="5570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1400" dirty="0" err="1" smtClean="0"/>
                <a:t>TX</a:t>
              </a:r>
              <a:r>
                <a:rPr lang="en-GB" sz="1400" baseline="-25000" dirty="0" err="1" smtClean="0"/>
                <a:t>r</a:t>
              </a:r>
              <a:endParaRPr lang="en-GB" sz="1400" baseline="-25000" dirty="0"/>
            </a:p>
          </p:txBody>
        </p:sp>
        <p:grpSp>
          <p:nvGrpSpPr>
            <p:cNvPr id="13" name="Gruppo 38"/>
            <p:cNvGrpSpPr/>
            <p:nvPr/>
          </p:nvGrpSpPr>
          <p:grpSpPr>
            <a:xfrm>
              <a:off x="6172200" y="1981200"/>
              <a:ext cx="876393" cy="507665"/>
              <a:chOff x="6568221" y="1981200"/>
              <a:chExt cx="876393" cy="507665"/>
            </a:xfrm>
          </p:grpSpPr>
          <p:grpSp>
            <p:nvGrpSpPr>
              <p:cNvPr id="14" name="Gruppo 18"/>
              <p:cNvGrpSpPr>
                <a:grpSpLocks/>
              </p:cNvGrpSpPr>
              <p:nvPr/>
            </p:nvGrpSpPr>
            <p:grpSpPr bwMode="auto">
              <a:xfrm>
                <a:off x="7279342" y="1981200"/>
                <a:ext cx="165272" cy="499720"/>
                <a:chOff x="1600200" y="3734594"/>
                <a:chExt cx="381000" cy="761206"/>
              </a:xfrm>
            </p:grpSpPr>
            <p:sp>
              <p:nvSpPr>
                <p:cNvPr id="31" name="Arrotonda angolo stesso lato rettangolo 30"/>
                <p:cNvSpPr/>
                <p:nvPr/>
              </p:nvSpPr>
              <p:spPr bwMode="auto">
                <a:xfrm>
                  <a:off x="1600200" y="3962956"/>
                  <a:ext cx="381000" cy="532844"/>
                </a:xfrm>
                <a:prstGeom prst="round2Same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600" b="1"/>
                </a:p>
              </p:txBody>
            </p:sp>
            <p:cxnSp>
              <p:nvCxnSpPr>
                <p:cNvPr id="32" name="Connettore 1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89906" y="3848100"/>
                  <a:ext cx="228600" cy="158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0" name="CasellaDiTesto 17"/>
              <p:cNvSpPr txBox="1">
                <a:spLocks noChangeArrowheads="1"/>
              </p:cNvSpPr>
              <p:nvPr/>
            </p:nvSpPr>
            <p:spPr bwMode="auto">
              <a:xfrm>
                <a:off x="6568221" y="2181088"/>
                <a:ext cx="72442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dirty="0" smtClean="0"/>
                  <a:t>TX</a:t>
                </a:r>
                <a:r>
                  <a:rPr lang="en-GB" sz="1400" baseline="-25000" dirty="0" smtClean="0"/>
                  <a:t>r+1</a:t>
                </a:r>
                <a:endParaRPr lang="en-GB" sz="1400" baseline="-25000" dirty="0"/>
              </a:p>
            </p:txBody>
          </p:sp>
        </p:grpSp>
        <p:grpSp>
          <p:nvGrpSpPr>
            <p:cNvPr id="18" name="Gruppo 43"/>
            <p:cNvGrpSpPr/>
            <p:nvPr/>
          </p:nvGrpSpPr>
          <p:grpSpPr>
            <a:xfrm>
              <a:off x="8153400" y="1981201"/>
              <a:ext cx="762000" cy="507665"/>
              <a:chOff x="7772400" y="1981201"/>
              <a:chExt cx="762000" cy="507665"/>
            </a:xfrm>
          </p:grpSpPr>
          <p:grpSp>
            <p:nvGrpSpPr>
              <p:cNvPr id="19" name="Gruppo 18"/>
              <p:cNvGrpSpPr>
                <a:grpSpLocks/>
              </p:cNvGrpSpPr>
              <p:nvPr/>
            </p:nvGrpSpPr>
            <p:grpSpPr bwMode="auto">
              <a:xfrm>
                <a:off x="8369128" y="1981201"/>
                <a:ext cx="165272" cy="499720"/>
                <a:chOff x="1600200" y="3734594"/>
                <a:chExt cx="381000" cy="761206"/>
              </a:xfrm>
            </p:grpSpPr>
            <p:sp>
              <p:nvSpPr>
                <p:cNvPr id="36" name="Arrotonda angolo stesso lato rettangolo 35"/>
                <p:cNvSpPr/>
                <p:nvPr/>
              </p:nvSpPr>
              <p:spPr bwMode="auto">
                <a:xfrm>
                  <a:off x="1600200" y="3962956"/>
                  <a:ext cx="381000" cy="532844"/>
                </a:xfrm>
                <a:prstGeom prst="round2Same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600" b="1"/>
                </a:p>
              </p:txBody>
            </p:sp>
            <p:cxnSp>
              <p:nvCxnSpPr>
                <p:cNvPr id="37" name="Connettore 1 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789906" y="3848100"/>
                  <a:ext cx="228600" cy="158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5" name="CasellaDiTesto 17"/>
              <p:cNvSpPr txBox="1">
                <a:spLocks noChangeArrowheads="1"/>
              </p:cNvSpPr>
              <p:nvPr/>
            </p:nvSpPr>
            <p:spPr bwMode="auto">
              <a:xfrm>
                <a:off x="7772400" y="2181089"/>
                <a:ext cx="58975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dirty="0" err="1" smtClean="0"/>
                  <a:t>TX</a:t>
                </a:r>
                <a:r>
                  <a:rPr lang="en-GB" sz="1400" baseline="-25000" dirty="0" err="1" smtClean="0"/>
                  <a:t>n</a:t>
                </a:r>
                <a:endParaRPr lang="en-GB" sz="1400" baseline="-25000" dirty="0"/>
              </a:p>
            </p:txBody>
          </p:sp>
        </p:grpSp>
        <p:cxnSp>
          <p:nvCxnSpPr>
            <p:cNvPr id="41" name="Connettore 1 40"/>
            <p:cNvCxnSpPr/>
            <p:nvPr/>
          </p:nvCxnSpPr>
          <p:spPr>
            <a:xfrm>
              <a:off x="2362200" y="2286000"/>
              <a:ext cx="91440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>
              <a:off x="4495800" y="2286000"/>
              <a:ext cx="91440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>
              <a:off x="7315200" y="2286000"/>
              <a:ext cx="914400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o 64"/>
          <p:cNvGrpSpPr/>
          <p:nvPr/>
        </p:nvGrpSpPr>
        <p:grpSpPr>
          <a:xfrm>
            <a:off x="381000" y="1752601"/>
            <a:ext cx="8534400" cy="381000"/>
            <a:chOff x="381000" y="2366666"/>
            <a:chExt cx="8534400" cy="381000"/>
          </a:xfrm>
        </p:grpSpPr>
        <p:sp>
          <p:nvSpPr>
            <p:cNvPr id="40" name="Parentesi graffa aperta 39"/>
            <p:cNvSpPr/>
            <p:nvPr/>
          </p:nvSpPr>
          <p:spPr>
            <a:xfrm rot="16200000">
              <a:off x="1219200" y="1600200"/>
              <a:ext cx="304800" cy="1981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entesi graffa aperta 43"/>
            <p:cNvSpPr/>
            <p:nvPr/>
          </p:nvSpPr>
          <p:spPr>
            <a:xfrm rot="16200000">
              <a:off x="3810000" y="1600200"/>
              <a:ext cx="304800" cy="1981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arentesi graffa aperta 44"/>
            <p:cNvSpPr/>
            <p:nvPr/>
          </p:nvSpPr>
          <p:spPr>
            <a:xfrm rot="16200000">
              <a:off x="6019800" y="1600201"/>
              <a:ext cx="304800" cy="1981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arentesi graffa aperta 46"/>
            <p:cNvSpPr/>
            <p:nvPr/>
          </p:nvSpPr>
          <p:spPr>
            <a:xfrm rot="16200000">
              <a:off x="7848600" y="1680866"/>
              <a:ext cx="381000" cy="1752600"/>
            </a:xfrm>
            <a:prstGeom prst="leftBrac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CasellaDiTesto 57"/>
          <p:cNvSpPr txBox="1"/>
          <p:nvPr/>
        </p:nvSpPr>
        <p:spPr>
          <a:xfrm>
            <a:off x="24135" y="2049462"/>
            <a:ext cx="911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</a:t>
            </a:r>
            <a:r>
              <a:rPr lang="en-US" dirty="0" smtClean="0"/>
              <a:t>={       </a:t>
            </a:r>
            <a:r>
              <a:rPr lang="en-US" b="1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,                      …, </a:t>
            </a:r>
            <a:r>
              <a:rPr lang="en-US" b="1" dirty="0" smtClean="0"/>
              <a:t>P</a:t>
            </a:r>
            <a:r>
              <a:rPr lang="en-US" baseline="-25000" dirty="0" smtClean="0"/>
              <a:t>h</a:t>
            </a:r>
            <a:r>
              <a:rPr lang="en-US" dirty="0" smtClean="0"/>
              <a:t> , ….    </a:t>
            </a:r>
            <a:r>
              <a:rPr lang="en-US" baseline="-25000" dirty="0" smtClean="0"/>
              <a:t>                </a:t>
            </a:r>
            <a:r>
              <a:rPr lang="en-US" b="1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dirty="0" smtClean="0"/>
              <a:t>,                 </a:t>
            </a:r>
            <a:r>
              <a:rPr lang="en-US" b="1" dirty="0" smtClean="0">
                <a:solidFill>
                  <a:srgbClr val="FF6600"/>
                </a:solidFill>
              </a:rPr>
              <a:t>P</a:t>
            </a:r>
            <a:r>
              <a:rPr lang="en-US" baseline="-25000" dirty="0" smtClean="0">
                <a:solidFill>
                  <a:srgbClr val="FF6600"/>
                </a:solidFill>
              </a:rPr>
              <a:t>k+1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baseline="-25000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}</a:t>
            </a:r>
            <a:endParaRPr lang="en-US" dirty="0"/>
          </a:p>
        </p:txBody>
      </p:sp>
      <p:grpSp>
        <p:nvGrpSpPr>
          <p:cNvPr id="24" name="Gruppo 65"/>
          <p:cNvGrpSpPr/>
          <p:nvPr/>
        </p:nvGrpSpPr>
        <p:grpSpPr>
          <a:xfrm>
            <a:off x="533400" y="2887662"/>
            <a:ext cx="8534400" cy="381000"/>
            <a:chOff x="381000" y="2438400"/>
            <a:chExt cx="8534400" cy="381000"/>
          </a:xfrm>
        </p:grpSpPr>
        <p:sp>
          <p:nvSpPr>
            <p:cNvPr id="67" name="Parentesi graffa aperta 66"/>
            <p:cNvSpPr/>
            <p:nvPr/>
          </p:nvSpPr>
          <p:spPr>
            <a:xfrm rot="16200000">
              <a:off x="1219200" y="1600200"/>
              <a:ext cx="304800" cy="1981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arentesi graffa aperta 67"/>
            <p:cNvSpPr/>
            <p:nvPr/>
          </p:nvSpPr>
          <p:spPr>
            <a:xfrm rot="16200000">
              <a:off x="3733800" y="1447800"/>
              <a:ext cx="228600" cy="2209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entesi graffa aperta 68"/>
            <p:cNvSpPr/>
            <p:nvPr/>
          </p:nvSpPr>
          <p:spPr>
            <a:xfrm rot="16200000">
              <a:off x="6019800" y="1600201"/>
              <a:ext cx="304800" cy="1981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entesi graffa aperta 69"/>
            <p:cNvSpPr/>
            <p:nvPr/>
          </p:nvSpPr>
          <p:spPr>
            <a:xfrm rot="16200000">
              <a:off x="7848600" y="1752600"/>
              <a:ext cx="381000" cy="1752600"/>
            </a:xfrm>
            <a:prstGeom prst="leftBrac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uppo 76"/>
          <p:cNvGrpSpPr/>
          <p:nvPr/>
        </p:nvGrpSpPr>
        <p:grpSpPr>
          <a:xfrm>
            <a:off x="1073150" y="2506662"/>
            <a:ext cx="6318250" cy="533401"/>
            <a:chOff x="1073150" y="3810000"/>
            <a:chExt cx="6318250" cy="533401"/>
          </a:xfrm>
        </p:grpSpPr>
        <p:graphicFrame>
          <p:nvGraphicFramePr>
            <p:cNvPr id="104452" name="Object 4"/>
            <p:cNvGraphicFramePr>
              <a:graphicFrameLocks noChangeAspect="1"/>
            </p:cNvGraphicFramePr>
            <p:nvPr/>
          </p:nvGraphicFramePr>
          <p:xfrm>
            <a:off x="1073150" y="3810000"/>
            <a:ext cx="931863" cy="508000"/>
          </p:xfrm>
          <a:graphic>
            <a:graphicData uri="http://schemas.openxmlformats.org/presentationml/2006/ole">
              <p:oleObj spid="_x0000_s106498" name="Equation" r:id="rId3" imgW="571500" imgH="203200" progId="Equation.3">
                <p:embed/>
              </p:oleObj>
            </a:graphicData>
          </a:graphic>
        </p:graphicFrame>
        <p:graphicFrame>
          <p:nvGraphicFramePr>
            <p:cNvPr id="104453" name="Object 5"/>
            <p:cNvGraphicFramePr>
              <a:graphicFrameLocks noChangeAspect="1"/>
            </p:cNvGraphicFramePr>
            <p:nvPr/>
          </p:nvGraphicFramePr>
          <p:xfrm>
            <a:off x="2895600" y="3835400"/>
            <a:ext cx="2279650" cy="508000"/>
          </p:xfrm>
          <a:graphic>
            <a:graphicData uri="http://schemas.openxmlformats.org/presentationml/2006/ole">
              <p:oleObj spid="_x0000_s106499" name="Equation" r:id="rId4" imgW="1536700" imgH="203200" progId="Equation.3">
                <p:embed/>
              </p:oleObj>
            </a:graphicData>
          </a:graphic>
        </p:graphicFrame>
        <p:graphicFrame>
          <p:nvGraphicFramePr>
            <p:cNvPr id="104454" name="Object 6"/>
            <p:cNvGraphicFramePr>
              <a:graphicFrameLocks noChangeAspect="1"/>
            </p:cNvGraphicFramePr>
            <p:nvPr/>
          </p:nvGraphicFramePr>
          <p:xfrm>
            <a:off x="5272087" y="3835401"/>
            <a:ext cx="2119313" cy="508000"/>
          </p:xfrm>
          <a:graphic>
            <a:graphicData uri="http://schemas.openxmlformats.org/presentationml/2006/ole">
              <p:oleObj spid="_x0000_s106500" name="Equation" r:id="rId5" imgW="1498600" imgH="203200" progId="Equation.3">
                <p:embed/>
              </p:oleObj>
            </a:graphicData>
          </a:graphic>
        </p:graphicFrame>
      </p:grpSp>
      <p:grpSp>
        <p:nvGrpSpPr>
          <p:cNvPr id="29" name="Gruppo 82"/>
          <p:cNvGrpSpPr/>
          <p:nvPr/>
        </p:nvGrpSpPr>
        <p:grpSpPr>
          <a:xfrm>
            <a:off x="1371600" y="3192462"/>
            <a:ext cx="7010400" cy="381000"/>
            <a:chOff x="1371600" y="4343400"/>
            <a:chExt cx="7010400" cy="381000"/>
          </a:xfrm>
        </p:grpSpPr>
        <p:sp>
          <p:nvSpPr>
            <p:cNvPr id="72" name="Più 71"/>
            <p:cNvSpPr/>
            <p:nvPr/>
          </p:nvSpPr>
          <p:spPr>
            <a:xfrm>
              <a:off x="1371600" y="4343400"/>
              <a:ext cx="304800" cy="3048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iù 72"/>
            <p:cNvSpPr/>
            <p:nvPr/>
          </p:nvSpPr>
          <p:spPr>
            <a:xfrm>
              <a:off x="3886200" y="4343400"/>
              <a:ext cx="304800" cy="3048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iù 73"/>
            <p:cNvSpPr/>
            <p:nvPr/>
          </p:nvSpPr>
          <p:spPr>
            <a:xfrm>
              <a:off x="6172200" y="4343400"/>
              <a:ext cx="304800" cy="3048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iù 74"/>
            <p:cNvSpPr/>
            <p:nvPr/>
          </p:nvSpPr>
          <p:spPr>
            <a:xfrm>
              <a:off x="8077200" y="4419600"/>
              <a:ext cx="304800" cy="304800"/>
            </a:xfrm>
            <a:prstGeom prst="mathPlus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uppo 78"/>
          <p:cNvGrpSpPr/>
          <p:nvPr/>
        </p:nvGrpSpPr>
        <p:grpSpPr>
          <a:xfrm>
            <a:off x="0" y="3492797"/>
            <a:ext cx="9119865" cy="808765"/>
            <a:chOff x="0" y="4643735"/>
            <a:chExt cx="9119865" cy="808765"/>
          </a:xfrm>
        </p:grpSpPr>
        <p:sp>
          <p:nvSpPr>
            <p:cNvPr id="76" name="CasellaDiTesto 75"/>
            <p:cNvSpPr txBox="1"/>
            <p:nvPr/>
          </p:nvSpPr>
          <p:spPr>
            <a:xfrm>
              <a:off x="0" y="4643735"/>
              <a:ext cx="9119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latin typeface="Symbol" charset="2"/>
                  <a:cs typeface="Symbol" charset="2"/>
                </a:rPr>
                <a:t>G</a:t>
              </a:r>
              <a:r>
                <a:rPr lang="en-US" dirty="0" smtClean="0">
                  <a:latin typeface="Symbol" charset="2"/>
                  <a:cs typeface="Symbol" charset="2"/>
                </a:rPr>
                <a:t>={          </a:t>
              </a:r>
              <a:r>
                <a:rPr lang="en-US" b="1" dirty="0" smtClean="0">
                  <a:latin typeface="Symbol" charset="2"/>
                  <a:cs typeface="Symbol" charset="2"/>
                </a:rPr>
                <a:t>G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0</a:t>
              </a:r>
              <a:r>
                <a:rPr lang="en-US" dirty="0" smtClean="0">
                  <a:latin typeface="Symbol" charset="2"/>
                  <a:cs typeface="Symbol" charset="2"/>
                </a:rPr>
                <a:t>,              …,                     , ….    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             </a:t>
              </a:r>
              <a:r>
                <a:rPr lang="en-US" b="1" dirty="0" smtClean="0">
                  <a:latin typeface="Symbol" charset="2"/>
                  <a:cs typeface="Symbol" charset="2"/>
                </a:rPr>
                <a:t>G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k</a:t>
              </a:r>
              <a:r>
                <a:rPr lang="en-US" dirty="0" smtClean="0">
                  <a:latin typeface="Symbol" charset="2"/>
                  <a:cs typeface="Symbol" charset="2"/>
                </a:rPr>
                <a:t>,                    </a:t>
              </a:r>
              <a:r>
                <a:rPr lang="en-US" b="1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baseline="-25000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k+1</a:t>
              </a:r>
              <a:r>
                <a:rPr lang="en-US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baseline="-25000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dirty="0" smtClean="0">
                  <a:latin typeface="Symbol" charset="2"/>
                  <a:cs typeface="Symbol" charset="2"/>
                </a:rPr>
                <a:t>}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graphicFrame>
          <p:nvGraphicFramePr>
            <p:cNvPr id="104458" name="Object 10"/>
            <p:cNvGraphicFramePr>
              <a:graphicFrameLocks noChangeAspect="1"/>
            </p:cNvGraphicFramePr>
            <p:nvPr/>
          </p:nvGraphicFramePr>
          <p:xfrm>
            <a:off x="3276600" y="4648200"/>
            <a:ext cx="1387476" cy="804300"/>
          </p:xfrm>
          <a:graphic>
            <a:graphicData uri="http://schemas.openxmlformats.org/presentationml/2006/ole">
              <p:oleObj spid="_x0000_s106501" name="Equation" r:id="rId6" imgW="685800" imgH="368300" progId="Equation.3">
                <p:embed/>
              </p:oleObj>
            </a:graphicData>
          </a:graphic>
        </p:graphicFrame>
      </p:grpSp>
      <p:grpSp>
        <p:nvGrpSpPr>
          <p:cNvPr id="136" name="Gruppo 135"/>
          <p:cNvGrpSpPr/>
          <p:nvPr/>
        </p:nvGrpSpPr>
        <p:grpSpPr>
          <a:xfrm>
            <a:off x="-76200" y="5484564"/>
            <a:ext cx="9119865" cy="998538"/>
            <a:chOff x="-76200" y="5249862"/>
            <a:chExt cx="9119865" cy="998538"/>
          </a:xfrm>
        </p:grpSpPr>
        <p:sp>
          <p:nvSpPr>
            <p:cNvPr id="81" name="CasellaDiTesto 80"/>
            <p:cNvSpPr txBox="1"/>
            <p:nvPr/>
          </p:nvSpPr>
          <p:spPr>
            <a:xfrm>
              <a:off x="-76200" y="5431697"/>
              <a:ext cx="9119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Symbol" charset="2"/>
                  <a:cs typeface="Symbol" charset="2"/>
                </a:rPr>
                <a:t>={          </a:t>
              </a:r>
              <a:r>
                <a:rPr lang="en-US" b="1" dirty="0" smtClean="0">
                  <a:latin typeface="Symbol" charset="2"/>
                  <a:cs typeface="Symbol" charset="2"/>
                </a:rPr>
                <a:t>L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0</a:t>
              </a:r>
              <a:r>
                <a:rPr lang="en-US" dirty="0" smtClean="0">
                  <a:latin typeface="Symbol" charset="2"/>
                  <a:cs typeface="Symbol" charset="2"/>
                </a:rPr>
                <a:t>,        …,                                 , ….   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      </a:t>
              </a:r>
              <a:r>
                <a:rPr lang="en-US" b="1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baseline="-25000" dirty="0" err="1" smtClean="0">
                  <a:latin typeface="Symbol" charset="2"/>
                  <a:cs typeface="Symbol" charset="2"/>
                </a:rPr>
                <a:t>k</a:t>
              </a:r>
              <a:r>
                <a:rPr lang="en-US" dirty="0" smtClean="0">
                  <a:latin typeface="Symbol" charset="2"/>
                  <a:cs typeface="Symbol" charset="2"/>
                </a:rPr>
                <a:t>,                 </a:t>
              </a:r>
              <a:r>
                <a:rPr lang="en-US" b="1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L</a:t>
              </a:r>
              <a:r>
                <a:rPr lang="en-US" baseline="-25000" dirty="0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k+1</a:t>
              </a:r>
              <a:r>
                <a:rPr lang="en-US" dirty="0" smtClean="0">
                  <a:latin typeface="Symbol" charset="2"/>
                  <a:cs typeface="Symbol" charset="2"/>
                </a:rPr>
                <a:t> 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 </a:t>
              </a:r>
              <a:r>
                <a:rPr lang="en-US" dirty="0" smtClean="0">
                  <a:latin typeface="Symbol" charset="2"/>
                  <a:cs typeface="Symbol" charset="2"/>
                </a:rPr>
                <a:t>}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graphicFrame>
          <p:nvGraphicFramePr>
            <p:cNvPr id="82" name="Object 10"/>
            <p:cNvGraphicFramePr>
              <a:graphicFrameLocks noChangeAspect="1"/>
            </p:cNvGraphicFramePr>
            <p:nvPr/>
          </p:nvGraphicFramePr>
          <p:xfrm>
            <a:off x="2700338" y="5249862"/>
            <a:ext cx="2389187" cy="998538"/>
          </p:xfrm>
          <a:graphic>
            <a:graphicData uri="http://schemas.openxmlformats.org/presentationml/2006/ole">
              <p:oleObj spid="_x0000_s106502" name="Equation" r:id="rId7" imgW="1181100" imgH="457200" progId="Equation.3">
                <p:embed/>
              </p:oleObj>
            </a:graphicData>
          </a:graphic>
        </p:graphicFrame>
      </p:grpSp>
      <p:graphicFrame>
        <p:nvGraphicFramePr>
          <p:cNvPr id="94" name="Object 6"/>
          <p:cNvGraphicFramePr>
            <a:graphicFrameLocks noChangeAspect="1"/>
          </p:cNvGraphicFramePr>
          <p:nvPr/>
        </p:nvGraphicFramePr>
        <p:xfrm>
          <a:off x="7500937" y="2540000"/>
          <a:ext cx="1490663" cy="508000"/>
        </p:xfrm>
        <a:graphic>
          <a:graphicData uri="http://schemas.openxmlformats.org/presentationml/2006/ole">
            <p:oleObj spid="_x0000_s106503" name="Equation" r:id="rId8" imgW="1054100" imgH="203200" progId="Equation.3">
              <p:embed/>
            </p:oleObj>
          </a:graphicData>
        </a:graphic>
      </p:graphicFrame>
      <p:grpSp>
        <p:nvGrpSpPr>
          <p:cNvPr id="66" name="Gruppo 65"/>
          <p:cNvGrpSpPr/>
          <p:nvPr/>
        </p:nvGrpSpPr>
        <p:grpSpPr>
          <a:xfrm>
            <a:off x="1340229" y="4305161"/>
            <a:ext cx="7001935" cy="1282767"/>
            <a:chOff x="1340229" y="4001429"/>
            <a:chExt cx="7001935" cy="1282767"/>
          </a:xfrm>
        </p:grpSpPr>
        <p:cxnSp>
          <p:nvCxnSpPr>
            <p:cNvPr id="71" name="Connettore 1 70"/>
            <p:cNvCxnSpPr>
              <a:stCxn id="124" idx="3"/>
            </p:cNvCxnSpPr>
            <p:nvPr/>
          </p:nvCxnSpPr>
          <p:spPr>
            <a:xfrm rot="5400000" flipH="1" flipV="1">
              <a:off x="7215900" y="3661422"/>
              <a:ext cx="14242" cy="1679482"/>
            </a:xfrm>
            <a:prstGeom prst="line">
              <a:avLst/>
            </a:prstGeom>
            <a:ln>
              <a:solidFill>
                <a:srgbClr val="33CC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Più 76"/>
            <p:cNvSpPr/>
            <p:nvPr/>
          </p:nvSpPr>
          <p:spPr>
            <a:xfrm>
              <a:off x="1435025" y="4958420"/>
              <a:ext cx="304800" cy="3048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iù 77"/>
            <p:cNvSpPr/>
            <p:nvPr/>
          </p:nvSpPr>
          <p:spPr>
            <a:xfrm>
              <a:off x="3949625" y="4958420"/>
              <a:ext cx="304800" cy="3048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Più 78"/>
            <p:cNvSpPr/>
            <p:nvPr/>
          </p:nvSpPr>
          <p:spPr>
            <a:xfrm>
              <a:off x="6235625" y="4958420"/>
              <a:ext cx="304800" cy="3048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iù 79"/>
            <p:cNvSpPr/>
            <p:nvPr/>
          </p:nvSpPr>
          <p:spPr>
            <a:xfrm>
              <a:off x="7864525" y="4979396"/>
              <a:ext cx="304800" cy="304800"/>
            </a:xfrm>
            <a:prstGeom prst="mathPlus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Connettore 2 82"/>
            <p:cNvCxnSpPr/>
            <p:nvPr/>
          </p:nvCxnSpPr>
          <p:spPr>
            <a:xfrm rot="5400000">
              <a:off x="3533096" y="4494042"/>
              <a:ext cx="922867" cy="84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2 83"/>
            <p:cNvCxnSpPr/>
            <p:nvPr/>
          </p:nvCxnSpPr>
          <p:spPr>
            <a:xfrm rot="5400000">
              <a:off x="7779128" y="4515209"/>
              <a:ext cx="965200" cy="84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/>
          </p:nvCxnSpPr>
          <p:spPr>
            <a:xfrm>
              <a:off x="1407962" y="4189242"/>
              <a:ext cx="6350000" cy="1588"/>
            </a:xfrm>
            <a:prstGeom prst="line">
              <a:avLst/>
            </a:prstGeom>
            <a:ln>
              <a:solidFill>
                <a:srgbClr val="33CC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>
              <a:stCxn id="96" idx="2"/>
            </p:cNvCxnSpPr>
            <p:nvPr/>
          </p:nvCxnSpPr>
          <p:spPr>
            <a:xfrm rot="10800000" flipH="1">
              <a:off x="3922561" y="4333176"/>
              <a:ext cx="3945467" cy="4234"/>
            </a:xfrm>
            <a:prstGeom prst="line">
              <a:avLst/>
            </a:prstGeom>
            <a:ln>
              <a:solidFill>
                <a:srgbClr val="33CC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>
              <a:endCxn id="124" idx="6"/>
            </p:cNvCxnSpPr>
            <p:nvPr/>
          </p:nvCxnSpPr>
          <p:spPr>
            <a:xfrm flipV="1">
              <a:off x="1712762" y="4481343"/>
              <a:ext cx="4800600" cy="4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2 91"/>
            <p:cNvCxnSpPr/>
            <p:nvPr/>
          </p:nvCxnSpPr>
          <p:spPr>
            <a:xfrm rot="5400000">
              <a:off x="1026962" y="4417842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2 92"/>
            <p:cNvCxnSpPr/>
            <p:nvPr/>
          </p:nvCxnSpPr>
          <p:spPr>
            <a:xfrm rot="5400000">
              <a:off x="1331762" y="4570242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2 94"/>
            <p:cNvCxnSpPr/>
            <p:nvPr/>
          </p:nvCxnSpPr>
          <p:spPr>
            <a:xfrm rot="5400000">
              <a:off x="1577290" y="4646442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e 95"/>
            <p:cNvSpPr/>
            <p:nvPr/>
          </p:nvSpPr>
          <p:spPr>
            <a:xfrm>
              <a:off x="3922562" y="4299310"/>
              <a:ext cx="1524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e 96"/>
            <p:cNvSpPr/>
            <p:nvPr/>
          </p:nvSpPr>
          <p:spPr>
            <a:xfrm>
              <a:off x="1340229" y="4146910"/>
              <a:ext cx="1524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uppo 126"/>
            <p:cNvGrpSpPr/>
            <p:nvPr/>
          </p:nvGrpSpPr>
          <p:grpSpPr>
            <a:xfrm>
              <a:off x="1949032" y="4646618"/>
              <a:ext cx="6325394" cy="152412"/>
              <a:chOff x="1904206" y="4495800"/>
              <a:chExt cx="6325394" cy="305594"/>
            </a:xfrm>
          </p:grpSpPr>
          <p:cxnSp>
            <p:nvCxnSpPr>
              <p:cNvPr id="134" name="Connettore 1 133"/>
              <p:cNvCxnSpPr/>
              <p:nvPr/>
            </p:nvCxnSpPr>
            <p:spPr>
              <a:xfrm>
                <a:off x="1905000" y="4495800"/>
                <a:ext cx="6324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ttore 2 134"/>
              <p:cNvCxnSpPr/>
              <p:nvPr/>
            </p:nvCxnSpPr>
            <p:spPr>
              <a:xfrm rot="5400000">
                <a:off x="1752600" y="46482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Ovale 98"/>
            <p:cNvSpPr/>
            <p:nvPr/>
          </p:nvSpPr>
          <p:spPr>
            <a:xfrm>
              <a:off x="8189762" y="4621043"/>
              <a:ext cx="1524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uppo 149"/>
            <p:cNvGrpSpPr/>
            <p:nvPr/>
          </p:nvGrpSpPr>
          <p:grpSpPr>
            <a:xfrm>
              <a:off x="3879434" y="4181570"/>
              <a:ext cx="424920" cy="762000"/>
              <a:chOff x="3919272" y="4183328"/>
              <a:chExt cx="424920" cy="762000"/>
            </a:xfrm>
          </p:grpSpPr>
          <p:cxnSp>
            <p:nvCxnSpPr>
              <p:cNvPr id="131" name="Connettore 2 130"/>
              <p:cNvCxnSpPr/>
              <p:nvPr/>
            </p:nvCxnSpPr>
            <p:spPr>
              <a:xfrm rot="5400000">
                <a:off x="3539066" y="4563534"/>
                <a:ext cx="762000" cy="1588"/>
              </a:xfrm>
              <a:prstGeom prst="straightConnector1">
                <a:avLst/>
              </a:prstGeom>
              <a:ln>
                <a:solidFill>
                  <a:srgbClr val="33CC3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ttore 2 131"/>
              <p:cNvCxnSpPr/>
              <p:nvPr/>
            </p:nvCxnSpPr>
            <p:spPr>
              <a:xfrm rot="5400000">
                <a:off x="3945470" y="4715934"/>
                <a:ext cx="457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ttore 2 132"/>
              <p:cNvCxnSpPr/>
              <p:nvPr/>
            </p:nvCxnSpPr>
            <p:spPr>
              <a:xfrm rot="5400000">
                <a:off x="4190998" y="4792134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Ovale 100"/>
            <p:cNvSpPr/>
            <p:nvPr/>
          </p:nvSpPr>
          <p:spPr>
            <a:xfrm>
              <a:off x="3812495" y="4138443"/>
              <a:ext cx="152400" cy="7620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uppo 140"/>
            <p:cNvGrpSpPr/>
            <p:nvPr/>
          </p:nvGrpSpPr>
          <p:grpSpPr>
            <a:xfrm>
              <a:off x="1712762" y="4001429"/>
              <a:ext cx="318574" cy="276999"/>
              <a:chOff x="1752600" y="3825380"/>
              <a:chExt cx="318574" cy="276999"/>
            </a:xfrm>
          </p:grpSpPr>
          <p:sp>
            <p:nvSpPr>
              <p:cNvPr id="129" name="Rettangolo 128"/>
              <p:cNvSpPr/>
              <p:nvPr/>
            </p:nvSpPr>
            <p:spPr>
              <a:xfrm>
                <a:off x="1820333" y="3903126"/>
                <a:ext cx="177800" cy="18626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CasellaDiTesto 129"/>
              <p:cNvSpPr txBox="1"/>
              <p:nvPr/>
            </p:nvSpPr>
            <p:spPr>
              <a:xfrm>
                <a:off x="1752600" y="3825380"/>
                <a:ext cx="31857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1200" dirty="0" err="1" smtClean="0"/>
                  <a:t>z</a:t>
                </a:r>
                <a:endParaRPr lang="en-US" sz="1200" dirty="0"/>
              </a:p>
            </p:txBody>
          </p:sp>
        </p:grpSp>
        <p:grpSp>
          <p:nvGrpSpPr>
            <p:cNvPr id="103" name="Gruppo 141"/>
            <p:cNvGrpSpPr/>
            <p:nvPr/>
          </p:nvGrpSpPr>
          <p:grpSpPr>
            <a:xfrm>
              <a:off x="4086586" y="4162287"/>
              <a:ext cx="318574" cy="276999"/>
              <a:chOff x="1752600" y="3825380"/>
              <a:chExt cx="318574" cy="276999"/>
            </a:xfrm>
          </p:grpSpPr>
          <p:sp>
            <p:nvSpPr>
              <p:cNvPr id="127" name="Rettangolo 126"/>
              <p:cNvSpPr/>
              <p:nvPr/>
            </p:nvSpPr>
            <p:spPr>
              <a:xfrm>
                <a:off x="1820333" y="3903126"/>
                <a:ext cx="177800" cy="18626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CasellaDiTesto 127"/>
              <p:cNvSpPr txBox="1"/>
              <p:nvPr/>
            </p:nvSpPr>
            <p:spPr>
              <a:xfrm>
                <a:off x="1752600" y="3825380"/>
                <a:ext cx="31857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1200" dirty="0" err="1" smtClean="0"/>
                  <a:t>z</a:t>
                </a:r>
                <a:endParaRPr lang="en-US" sz="1200" dirty="0"/>
              </a:p>
            </p:txBody>
          </p:sp>
        </p:grpSp>
        <p:grpSp>
          <p:nvGrpSpPr>
            <p:cNvPr id="104" name="Gruppo 144"/>
            <p:cNvGrpSpPr/>
            <p:nvPr/>
          </p:nvGrpSpPr>
          <p:grpSpPr>
            <a:xfrm>
              <a:off x="6496432" y="4314688"/>
              <a:ext cx="318574" cy="276999"/>
              <a:chOff x="1752600" y="3825380"/>
              <a:chExt cx="318574" cy="276999"/>
            </a:xfrm>
          </p:grpSpPr>
          <p:sp>
            <p:nvSpPr>
              <p:cNvPr id="125" name="Rettangolo 124"/>
              <p:cNvSpPr/>
              <p:nvPr/>
            </p:nvSpPr>
            <p:spPr>
              <a:xfrm>
                <a:off x="1820333" y="3903126"/>
                <a:ext cx="177800" cy="18626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CasellaDiTesto 125"/>
              <p:cNvSpPr txBox="1"/>
              <p:nvPr/>
            </p:nvSpPr>
            <p:spPr>
              <a:xfrm>
                <a:off x="1752600" y="3825380"/>
                <a:ext cx="31857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1200" dirty="0" err="1" smtClean="0"/>
                  <a:t>z</a:t>
                </a:r>
                <a:endParaRPr lang="en-US" sz="1200" dirty="0"/>
              </a:p>
            </p:txBody>
          </p:sp>
        </p:grpSp>
        <p:sp>
          <p:nvSpPr>
            <p:cNvPr id="105" name="Ovale 104"/>
            <p:cNvSpPr/>
            <p:nvPr/>
          </p:nvSpPr>
          <p:spPr>
            <a:xfrm>
              <a:off x="4074962" y="4451710"/>
              <a:ext cx="1524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e 105"/>
            <p:cNvSpPr/>
            <p:nvPr/>
          </p:nvSpPr>
          <p:spPr>
            <a:xfrm>
              <a:off x="4227362" y="4604110"/>
              <a:ext cx="1524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uppo 165"/>
            <p:cNvGrpSpPr/>
            <p:nvPr/>
          </p:nvGrpSpPr>
          <p:grpSpPr>
            <a:xfrm>
              <a:off x="6047677" y="4036842"/>
              <a:ext cx="651953" cy="931333"/>
              <a:chOff x="6087515" y="4038600"/>
              <a:chExt cx="651953" cy="931333"/>
            </a:xfrm>
          </p:grpSpPr>
          <p:grpSp>
            <p:nvGrpSpPr>
              <p:cNvPr id="113" name="Gruppo 164"/>
              <p:cNvGrpSpPr/>
              <p:nvPr/>
            </p:nvGrpSpPr>
            <p:grpSpPr>
              <a:xfrm>
                <a:off x="6400800" y="4038600"/>
                <a:ext cx="152400" cy="931333"/>
                <a:chOff x="6400800" y="4038600"/>
                <a:chExt cx="152400" cy="931333"/>
              </a:xfrm>
            </p:grpSpPr>
            <p:cxnSp>
              <p:nvCxnSpPr>
                <p:cNvPr id="123" name="Connettore 2 122"/>
                <p:cNvCxnSpPr/>
                <p:nvPr/>
              </p:nvCxnSpPr>
              <p:spPr>
                <a:xfrm rot="5400000">
                  <a:off x="6002868" y="4495800"/>
                  <a:ext cx="931333" cy="169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e 123"/>
                <p:cNvSpPr/>
                <p:nvPr/>
              </p:nvSpPr>
              <p:spPr>
                <a:xfrm>
                  <a:off x="6400800" y="4445001"/>
                  <a:ext cx="1524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uppo 162"/>
              <p:cNvGrpSpPr/>
              <p:nvPr/>
            </p:nvGrpSpPr>
            <p:grpSpPr>
              <a:xfrm>
                <a:off x="6587068" y="4614335"/>
                <a:ext cx="152400" cy="330993"/>
                <a:chOff x="6680205" y="4614335"/>
                <a:chExt cx="152400" cy="330993"/>
              </a:xfrm>
            </p:grpSpPr>
            <p:cxnSp>
              <p:nvCxnSpPr>
                <p:cNvPr id="121" name="Connettore 2 120"/>
                <p:cNvCxnSpPr/>
                <p:nvPr/>
              </p:nvCxnSpPr>
              <p:spPr>
                <a:xfrm rot="5400000">
                  <a:off x="6604001" y="4792134"/>
                  <a:ext cx="3048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Ovale 121"/>
                <p:cNvSpPr/>
                <p:nvPr/>
              </p:nvSpPr>
              <p:spPr>
                <a:xfrm>
                  <a:off x="6680205" y="4614335"/>
                  <a:ext cx="152400" cy="76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uppo 161"/>
              <p:cNvGrpSpPr/>
              <p:nvPr/>
            </p:nvGrpSpPr>
            <p:grpSpPr>
              <a:xfrm>
                <a:off x="6222987" y="4301056"/>
                <a:ext cx="152400" cy="644271"/>
                <a:chOff x="6519332" y="4301056"/>
                <a:chExt cx="152400" cy="644271"/>
              </a:xfrm>
            </p:grpSpPr>
            <p:cxnSp>
              <p:nvCxnSpPr>
                <p:cNvPr id="119" name="Connettore 2 118"/>
                <p:cNvCxnSpPr/>
                <p:nvPr/>
              </p:nvCxnSpPr>
              <p:spPr>
                <a:xfrm rot="16200000" flipH="1">
                  <a:off x="6289942" y="4648990"/>
                  <a:ext cx="584995" cy="7679"/>
                </a:xfrm>
                <a:prstGeom prst="straightConnector1">
                  <a:avLst/>
                </a:prstGeom>
                <a:ln>
                  <a:solidFill>
                    <a:srgbClr val="33CC33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Ovale 119"/>
                <p:cNvSpPr/>
                <p:nvPr/>
              </p:nvSpPr>
              <p:spPr>
                <a:xfrm>
                  <a:off x="6519332" y="4301056"/>
                  <a:ext cx="152400" cy="7620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uppo 160"/>
              <p:cNvGrpSpPr/>
              <p:nvPr/>
            </p:nvGrpSpPr>
            <p:grpSpPr>
              <a:xfrm>
                <a:off x="6087515" y="4140183"/>
                <a:ext cx="152400" cy="805145"/>
                <a:chOff x="6265322" y="4140183"/>
                <a:chExt cx="152400" cy="805145"/>
              </a:xfrm>
            </p:grpSpPr>
            <p:cxnSp>
              <p:nvCxnSpPr>
                <p:cNvPr id="117" name="Connettore 2 116"/>
                <p:cNvCxnSpPr/>
                <p:nvPr/>
              </p:nvCxnSpPr>
              <p:spPr>
                <a:xfrm rot="5400000">
                  <a:off x="5952069" y="4563534"/>
                  <a:ext cx="762000" cy="1588"/>
                </a:xfrm>
                <a:prstGeom prst="straightConnector1">
                  <a:avLst/>
                </a:prstGeom>
                <a:ln>
                  <a:solidFill>
                    <a:srgbClr val="33CC33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vale 117"/>
                <p:cNvSpPr/>
                <p:nvPr/>
              </p:nvSpPr>
              <p:spPr>
                <a:xfrm>
                  <a:off x="6265322" y="4140183"/>
                  <a:ext cx="152400" cy="7620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8" name="Connettore 2 107"/>
            <p:cNvCxnSpPr/>
            <p:nvPr/>
          </p:nvCxnSpPr>
          <p:spPr>
            <a:xfrm rot="16200000" flipH="1">
              <a:off x="7808764" y="4731106"/>
              <a:ext cx="499533" cy="8470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e 108"/>
            <p:cNvSpPr/>
            <p:nvPr/>
          </p:nvSpPr>
          <p:spPr>
            <a:xfrm>
              <a:off x="8189764" y="4629510"/>
              <a:ext cx="1524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ttore 2 109"/>
            <p:cNvCxnSpPr/>
            <p:nvPr/>
          </p:nvCxnSpPr>
          <p:spPr>
            <a:xfrm rot="16200000" flipH="1">
              <a:off x="7570899" y="4638770"/>
              <a:ext cx="627327" cy="16135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2 110"/>
            <p:cNvCxnSpPr/>
            <p:nvPr/>
          </p:nvCxnSpPr>
          <p:spPr>
            <a:xfrm rot="5400000">
              <a:off x="7376958" y="4578709"/>
              <a:ext cx="762000" cy="1588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>
              <a:endCxn id="96" idx="6"/>
            </p:cNvCxnSpPr>
            <p:nvPr/>
          </p:nvCxnSpPr>
          <p:spPr>
            <a:xfrm flipV="1">
              <a:off x="1543429" y="4337410"/>
              <a:ext cx="2531533" cy="211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Derivation of the capture probability expression</a:t>
            </a:r>
            <a:endParaRPr lang="en-US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897470"/>
            <a:ext cx="2357966" cy="377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1: a bit of combinatorial analysis</a:t>
            </a:r>
          </a:p>
        </p:txBody>
      </p:sp>
      <p:sp>
        <p:nvSpPr>
          <p:cNvPr id="27650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 2011</a:t>
            </a:r>
          </a:p>
        </p:txBody>
      </p:sp>
      <p:sp>
        <p:nvSpPr>
          <p:cNvPr id="27651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Kyoto (Japan) 5-9 June 2011</a:t>
            </a:r>
            <a:endParaRPr lang="en-US" smtClean="0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880540" y="2188105"/>
          <a:ext cx="4257146" cy="1249362"/>
        </p:xfrm>
        <a:graphic>
          <a:graphicData uri="http://schemas.openxmlformats.org/presentationml/2006/ole">
            <p:oleObj spid="_x0000_s84994" name="Equation" r:id="rId3" imgW="1549400" imgH="431800" progId="Equation.3">
              <p:embed/>
            </p:oleObj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107272" y="3917950"/>
          <a:ext cx="5911850" cy="2706688"/>
        </p:xfrm>
        <a:graphic>
          <a:graphicData uri="http://schemas.openxmlformats.org/presentationml/2006/ole">
            <p:oleObj spid="_x0000_s84995" name="Equation" r:id="rId4" imgW="3098800" imgH="1346200" progId="Equation.3">
              <p:embed/>
            </p:oleObj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47772" y="1473202"/>
          <a:ext cx="6124422" cy="444500"/>
        </p:xfrm>
        <a:graphic>
          <a:graphicData uri="http://schemas.openxmlformats.org/presentationml/2006/ole">
            <p:oleObj spid="_x0000_s84996" name="Equation" r:id="rId5" imgW="2946400" imgH="203200" progId="Equation.3">
              <p:embed/>
            </p:oleObj>
          </a:graphicData>
        </a:graphic>
      </p:graphicFrame>
      <p:sp>
        <p:nvSpPr>
          <p:cNvPr id="18" name="Freccia curva 17"/>
          <p:cNvSpPr/>
          <p:nvPr/>
        </p:nvSpPr>
        <p:spPr>
          <a:xfrm rot="5400000">
            <a:off x="5469473" y="2506133"/>
            <a:ext cx="795866" cy="1151467"/>
          </a:xfrm>
          <a:prstGeom prst="ben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ccia curva 18"/>
          <p:cNvSpPr/>
          <p:nvPr/>
        </p:nvSpPr>
        <p:spPr>
          <a:xfrm rot="5400000" flipH="1" flipV="1">
            <a:off x="4229" y="2133600"/>
            <a:ext cx="986370" cy="58843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Parentesi quadra chiusa 19"/>
          <p:cNvSpPr/>
          <p:nvPr/>
        </p:nvSpPr>
        <p:spPr>
          <a:xfrm rot="5400000">
            <a:off x="4643963" y="2692402"/>
            <a:ext cx="283639" cy="791635"/>
          </a:xfrm>
          <a:prstGeom prst="rightBracket">
            <a:avLst/>
          </a:prstGeom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entesi quadra chiusa 20"/>
          <p:cNvSpPr/>
          <p:nvPr/>
        </p:nvSpPr>
        <p:spPr>
          <a:xfrm rot="5400000">
            <a:off x="1534583" y="2465917"/>
            <a:ext cx="220133" cy="1350433"/>
          </a:xfrm>
          <a:prstGeom prst="rightBracket">
            <a:avLst/>
          </a:prstGeom>
          <a:ln w="38100" cap="flat" cmpd="sng" algn="ctr">
            <a:solidFill>
              <a:srgbClr val="87B6D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/>
          <p:cNvSpPr txBox="1"/>
          <p:nvPr/>
        </p:nvSpPr>
        <p:spPr>
          <a:xfrm>
            <a:off x="6249722" y="2489191"/>
            <a:ext cx="2698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8000"/>
                </a:solidFill>
              </a:rPr>
              <a:t>Ordered </a:t>
            </a:r>
          </a:p>
          <a:p>
            <a:pPr algn="l"/>
            <a:r>
              <a:rPr lang="en-US" sz="1800" b="1" dirty="0" smtClean="0">
                <a:solidFill>
                  <a:srgbClr val="008000"/>
                </a:solidFill>
              </a:rPr>
              <a:t>probability distribution</a:t>
            </a:r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205292" y="2032001"/>
            <a:ext cx="270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Combinatorial coefficient</a:t>
            </a:r>
            <a:endParaRPr lang="en-US" sz="1800" dirty="0"/>
          </a:p>
        </p:txBody>
      </p:sp>
      <p:cxnSp>
        <p:nvCxnSpPr>
          <p:cNvPr id="26" name="Connettore 2 25"/>
          <p:cNvCxnSpPr>
            <a:stCxn id="24" idx="1"/>
          </p:cNvCxnSpPr>
          <p:nvPr/>
        </p:nvCxnSpPr>
        <p:spPr>
          <a:xfrm rot="10800000" flipV="1">
            <a:off x="4097868" y="2216667"/>
            <a:ext cx="1107425" cy="3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2: express decoding probability in terms of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j</a:t>
            </a:r>
            <a:endParaRPr lang="en-US" baseline="-25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 in U</a:t>
            </a:r>
            <a:r>
              <a:rPr lang="en-US" baseline="-25000" dirty="0" smtClean="0"/>
              <a:t>h</a:t>
            </a:r>
            <a:r>
              <a:rPr lang="en-US" dirty="0" smtClean="0"/>
              <a:t> are decoded at the </a:t>
            </a:r>
            <a:r>
              <a:rPr lang="en-US" i="1" dirty="0" err="1" smtClean="0"/>
              <a:t>h</a:t>
            </a:r>
            <a:r>
              <a:rPr lang="en-US" dirty="0" err="1" smtClean="0"/>
              <a:t>-th</a:t>
            </a:r>
            <a:r>
              <a:rPr lang="en-US" dirty="0" smtClean="0"/>
              <a:t> SIC iteration if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were not decoded at previous iterations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verify capture condition after </a:t>
            </a:r>
            <a:r>
              <a:rPr lang="en-US" i="1" dirty="0" err="1" smtClean="0"/>
              <a:t>h</a:t>
            </a:r>
            <a:r>
              <a:rPr lang="en-US" dirty="0" smtClean="0"/>
              <a:t> SIC iterations</a:t>
            </a:r>
          </a:p>
          <a:p>
            <a:pPr marL="560070" indent="-514350"/>
            <a:r>
              <a:rPr lang="en-US" dirty="0" smtClean="0"/>
              <a:t>Mathematically</a:t>
            </a:r>
          </a:p>
          <a:p>
            <a:pPr marL="560070" indent="-514350"/>
            <a:endParaRPr lang="en-US" dirty="0" smtClean="0"/>
          </a:p>
          <a:p>
            <a:pPr marL="560070" indent="-514350"/>
            <a:endParaRPr lang="en-US" dirty="0" smtClean="0"/>
          </a:p>
          <a:p>
            <a:pPr marL="560070" indent="-514350"/>
            <a:endParaRPr lang="en-US" dirty="0" smtClean="0"/>
          </a:p>
          <a:p>
            <a:pPr marL="560070" indent="-514350"/>
            <a:r>
              <a:rPr lang="en-US" dirty="0" smtClean="0"/>
              <a:t>Considering all </a:t>
            </a:r>
            <a:r>
              <a:rPr lang="en-US" dirty="0" err="1" smtClean="0"/>
              <a:t>k</a:t>
            </a:r>
            <a:r>
              <a:rPr lang="en-US" dirty="0" smtClean="0"/>
              <a:t> SIC iterations…</a:t>
            </a:r>
          </a:p>
          <a:p>
            <a:endParaRPr lang="en-US" dirty="0"/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1126062" y="3657600"/>
          <a:ext cx="3657604" cy="1584390"/>
        </p:xfrm>
        <a:graphic>
          <a:graphicData uri="http://schemas.openxmlformats.org/presentationml/2006/ole">
            <p:oleObj spid="_x0000_s112643" name="Equation" r:id="rId3" imgW="2222500" imgH="914400" progId="Equation.3">
              <p:embed/>
            </p:oleObj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3710782" y="3177116"/>
          <a:ext cx="1233752" cy="404182"/>
        </p:xfrm>
        <a:graphic>
          <a:graphicData uri="http://schemas.openxmlformats.org/presentationml/2006/ole">
            <p:oleObj spid="_x0000_s112644" name="Equation" r:id="rId4" imgW="571500" imgH="177800" progId="Equation.3">
              <p:embed/>
            </p:oleObj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6925733" y="4121730"/>
          <a:ext cx="1002768" cy="680994"/>
        </p:xfrm>
        <a:graphic>
          <a:graphicData uri="http://schemas.openxmlformats.org/presentationml/2006/ole">
            <p:oleObj spid="_x0000_s112645" name="Equation" r:id="rId5" imgW="571500" imgH="368300" progId="Equation.3">
              <p:embed/>
            </p:oleObj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534984" y="4250273"/>
            <a:ext cx="103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792950" y="5863167"/>
          <a:ext cx="8015287" cy="430213"/>
        </p:xfrm>
        <a:graphic>
          <a:graphicData uri="http://schemas.openxmlformats.org/presentationml/2006/ole">
            <p:oleObj spid="_x0000_s112646" name="Equation" r:id="rId6" imgW="39878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let’s start conditioning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0" y="1409700"/>
            <a:ext cx="91440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capture threshold at each SIC iteration are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3"/>
            <a:endParaRPr lang="en-US" sz="1500" dirty="0" smtClean="0"/>
          </a:p>
          <a:p>
            <a:r>
              <a:rPr lang="en-US" sz="2400" dirty="0" smtClean="0"/>
              <a:t>Conditioning on {</a:t>
            </a:r>
            <a:r>
              <a:rPr lang="en-US" sz="2400" dirty="0" err="1" smtClean="0">
                <a:latin typeface="Symbol" charset="2"/>
                <a:cs typeface="Symbol" charset="2"/>
              </a:rPr>
              <a:t>G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=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} the capture thresholds becomes deterministic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Then, we can write (we omit </a:t>
            </a:r>
            <a:r>
              <a:rPr lang="en-US" sz="2400" b="1" dirty="0" err="1" smtClean="0"/>
              <a:t>g</a:t>
            </a:r>
            <a:r>
              <a:rPr lang="en-US" sz="2400" dirty="0" smtClean="0"/>
              <a:t> in the  argument of </a:t>
            </a:r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2564345" y="1976443"/>
          <a:ext cx="3016518" cy="1102842"/>
        </p:xfrm>
        <a:graphic>
          <a:graphicData uri="http://schemas.openxmlformats.org/presentationml/2006/ole">
            <p:oleObj spid="_x0000_s117762" name="Equation" r:id="rId3" imgW="1498600" imgH="508000" progId="Equation.3">
              <p:embed/>
            </p:oleObj>
          </a:graphicData>
        </a:graphic>
      </p:graphicFrame>
      <p:sp>
        <p:nvSpPr>
          <p:cNvPr id="7" name="Callout 6 6"/>
          <p:cNvSpPr/>
          <p:nvPr/>
        </p:nvSpPr>
        <p:spPr>
          <a:xfrm>
            <a:off x="6773325" y="1964275"/>
            <a:ext cx="2167466" cy="474133"/>
          </a:xfrm>
          <a:prstGeom prst="accentCallout2">
            <a:avLst>
              <a:gd name="adj1" fmla="val 18750"/>
              <a:gd name="adj2" fmla="val -8333"/>
              <a:gd name="adj3" fmla="val 36608"/>
              <a:gd name="adj4" fmla="val -36199"/>
              <a:gd name="adj5" fmla="val 80357"/>
              <a:gd name="adj6" fmla="val -4354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Aggregate power of signals in </a:t>
            </a:r>
            <a:r>
              <a:rPr lang="en-US" sz="1800" dirty="0" err="1" smtClean="0">
                <a:solidFill>
                  <a:schemeClr val="tx1"/>
                </a:solidFill>
              </a:rPr>
              <a:t>Ui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2486552" y="3551243"/>
          <a:ext cx="3118381" cy="1102842"/>
        </p:xfrm>
        <a:graphic>
          <a:graphicData uri="http://schemas.openxmlformats.org/presentationml/2006/ole">
            <p:oleObj spid="_x0000_s117763" name="Equation" r:id="rId4" imgW="1549400" imgH="508000" progId="Equation.3">
              <p:embed/>
            </p:oleObj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123825" y="5249863"/>
          <a:ext cx="8810625" cy="508000"/>
        </p:xfrm>
        <a:graphic>
          <a:graphicData uri="http://schemas.openxmlformats.org/presentationml/2006/ole">
            <p:oleObj spid="_x0000_s117764" name="Equation" r:id="rId5" imgW="4648200" imgH="254000" progId="Equation.3">
              <p:embed/>
            </p:oleObj>
          </a:graphicData>
        </a:graphic>
      </p:graphicFrame>
      <p:cxnSp>
        <p:nvCxnSpPr>
          <p:cNvPr id="12" name="Connettore 2 11"/>
          <p:cNvCxnSpPr/>
          <p:nvPr/>
        </p:nvCxnSpPr>
        <p:spPr>
          <a:xfrm flipV="1">
            <a:off x="7162799" y="5909734"/>
            <a:ext cx="406400" cy="372533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249558" y="5943612"/>
            <a:ext cx="30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PDF of the random vector </a:t>
            </a:r>
            <a:r>
              <a:rPr lang="en-US" sz="1800" b="1" dirty="0" smtClean="0">
                <a:latin typeface="Symbol" charset="2"/>
                <a:cs typeface="Symbol" charset="2"/>
              </a:rPr>
              <a:t>G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evaluated in </a:t>
            </a:r>
            <a:r>
              <a:rPr lang="en-US" sz="1800" b="1" dirty="0" err="1" smtClean="0"/>
              <a:t>g</a:t>
            </a:r>
            <a:r>
              <a:rPr lang="en-US" sz="1800" dirty="0" smtClean="0"/>
              <a:t>=[g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,...,g</a:t>
            </a:r>
            <a:r>
              <a:rPr lang="en-US" sz="1800" baseline="-25000" dirty="0" smtClean="0"/>
              <a:t>k+1</a:t>
            </a:r>
            <a:r>
              <a:rPr lang="en-US" sz="1800" dirty="0" smtClean="0"/>
              <a:t>]</a:t>
            </a:r>
            <a:endParaRPr lang="en-US" sz="1800" dirty="0"/>
          </a:p>
        </p:txBody>
      </p:sp>
      <p:sp>
        <p:nvSpPr>
          <p:cNvPr id="15" name="Parentesi quadra chiusa 14"/>
          <p:cNvSpPr/>
          <p:nvPr/>
        </p:nvSpPr>
        <p:spPr>
          <a:xfrm rot="5400000">
            <a:off x="8064496" y="5249335"/>
            <a:ext cx="165106" cy="1045635"/>
          </a:xfrm>
          <a:prstGeom prst="rightBracket">
            <a:avLst/>
          </a:prstGeom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entesi quadra chiusa 16"/>
          <p:cNvSpPr/>
          <p:nvPr/>
        </p:nvSpPr>
        <p:spPr>
          <a:xfrm rot="5400000">
            <a:off x="1058332" y="5444066"/>
            <a:ext cx="101601" cy="626534"/>
          </a:xfrm>
          <a:prstGeom prst="rightBracket">
            <a:avLst/>
          </a:prstGeom>
          <a:ln w="38100" cap="flat" cmpd="sng" algn="ctr">
            <a:solidFill>
              <a:srgbClr val="87B6D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1416766" y="6062139"/>
            <a:ext cx="229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k+2 nested integrals</a:t>
            </a:r>
            <a:endParaRPr lang="en-US" sz="1800" dirty="0"/>
          </a:p>
        </p:txBody>
      </p:sp>
      <p:cxnSp>
        <p:nvCxnSpPr>
          <p:cNvPr id="20" name="Connettore 2 19"/>
          <p:cNvCxnSpPr/>
          <p:nvPr/>
        </p:nvCxnSpPr>
        <p:spPr>
          <a:xfrm rot="10800000">
            <a:off x="1109134" y="5842000"/>
            <a:ext cx="307633" cy="320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swap terms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ICC 2011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Applying </a:t>
            </a:r>
            <a:r>
              <a:rPr lang="en-US" sz="2800" dirty="0" err="1" smtClean="0"/>
              <a:t>Bayes</a:t>
            </a:r>
            <a:r>
              <a:rPr lang="en-US" sz="2800" dirty="0" smtClean="0"/>
              <a:t> rule we get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2"/>
            <a:endParaRPr lang="en-US" sz="2200" dirty="0" smtClean="0"/>
          </a:p>
          <a:p>
            <a:r>
              <a:rPr lang="en-US" sz="2800" dirty="0" smtClean="0"/>
              <a:t>The issue now is to compute this conditional probability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776288" y="2286017"/>
          <a:ext cx="7439025" cy="1016000"/>
        </p:xfrm>
        <a:graphic>
          <a:graphicData uri="http://schemas.openxmlformats.org/presentationml/2006/ole">
            <p:oleObj spid="_x0000_s118786" name="Equation" r:id="rId3" imgW="3924300" imgH="508000" progId="Equation.3">
              <p:embed/>
            </p:oleObj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6000751" y="3564415"/>
          <a:ext cx="2816225" cy="863600"/>
        </p:xfrm>
        <a:graphic>
          <a:graphicData uri="http://schemas.openxmlformats.org/presentationml/2006/ole">
            <p:oleObj spid="_x0000_s118787" name="Equation" r:id="rId4" imgW="1485900" imgH="431800" progId="Equation.3">
              <p:embed/>
            </p:oleObj>
          </a:graphicData>
        </a:graphic>
      </p:graphicFrame>
      <p:sp>
        <p:nvSpPr>
          <p:cNvPr id="8" name="Parentesi graffa aperta 7"/>
          <p:cNvSpPr>
            <a:spLocks/>
          </p:cNvSpPr>
          <p:nvPr/>
        </p:nvSpPr>
        <p:spPr bwMode="auto">
          <a:xfrm rot="16200000">
            <a:off x="5075766" y="622302"/>
            <a:ext cx="152402" cy="5579533"/>
          </a:xfrm>
          <a:prstGeom prst="leftBrace">
            <a:avLst>
              <a:gd name="adj1" fmla="val 111772"/>
              <a:gd name="adj2" fmla="val 50343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5655736" y="3572935"/>
            <a:ext cx="41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3333CC"/>
                </a:solidFill>
                <a:latin typeface="+mn-lt"/>
                <a:ea typeface="ＭＳ Ｐゴシック" charset="-128"/>
                <a:cs typeface="ＭＳ Ｐゴシック" charset="-128"/>
              </a:rPr>
              <a:t>iid</a:t>
            </a:r>
            <a:endParaRPr lang="it-IT" sz="1800" dirty="0" smtClean="0">
              <a:solidFill>
                <a:srgbClr val="3333CC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Parentesi quadra aperta 13"/>
          <p:cNvSpPr/>
          <p:nvPr/>
        </p:nvSpPr>
        <p:spPr>
          <a:xfrm rot="16200000">
            <a:off x="5113867" y="-406399"/>
            <a:ext cx="169333" cy="6197599"/>
          </a:xfrm>
          <a:prstGeom prst="leftBracket">
            <a:avLst/>
          </a:prstGeom>
          <a:ln>
            <a:solidFill>
              <a:srgbClr val="33CC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curva 15"/>
          <p:cNvSpPr/>
          <p:nvPr/>
        </p:nvSpPr>
        <p:spPr>
          <a:xfrm flipV="1">
            <a:off x="5097886" y="3481190"/>
            <a:ext cx="723227" cy="664482"/>
          </a:xfrm>
          <a:prstGeom prst="bentArrow">
            <a:avLst/>
          </a:prstGeom>
          <a:noFill/>
          <a:ln>
            <a:solidFill>
              <a:srgbClr val="0034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2320374" y="5011738"/>
          <a:ext cx="6619875" cy="1625600"/>
        </p:xfrm>
        <a:graphic>
          <a:graphicData uri="http://schemas.openxmlformats.org/presentationml/2006/ole">
            <p:oleObj spid="_x0000_s118790" name="Equation" r:id="rId5" imgW="3492500" imgH="812800" progId="Equation.3">
              <p:embed/>
            </p:oleObj>
          </a:graphicData>
        </a:graphic>
      </p:graphicFrame>
      <p:sp>
        <p:nvSpPr>
          <p:cNvPr id="20" name="Freccia circolare a destra 19"/>
          <p:cNvSpPr/>
          <p:nvPr/>
        </p:nvSpPr>
        <p:spPr>
          <a:xfrm>
            <a:off x="220133" y="2675468"/>
            <a:ext cx="1930399" cy="3352799"/>
          </a:xfrm>
          <a:prstGeom prst="curvedRightArrow">
            <a:avLst>
              <a:gd name="adj1" fmla="val 10484"/>
              <a:gd name="adj2" fmla="val 26000"/>
              <a:gd name="adj3" fmla="val 25000"/>
            </a:avLst>
          </a:prstGeom>
          <a:noFill/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94121" y="5956067"/>
            <a:ext cx="87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Symbol" charset="2"/>
                <a:cs typeface="Symbol" charset="2"/>
              </a:rPr>
              <a:t>l</a:t>
            </a:r>
            <a:r>
              <a:rPr lang="en-US" sz="1800" baseline="-25000" dirty="0" smtClean="0">
                <a:latin typeface="Symbol" charset="2"/>
                <a:cs typeface="Symbol" charset="2"/>
              </a:rPr>
              <a:t>-1</a:t>
            </a:r>
            <a:r>
              <a:rPr lang="en-US" sz="1800" dirty="0" smtClean="0">
                <a:latin typeface="Symbol" charset="2"/>
                <a:cs typeface="Symbol" charset="2"/>
              </a:rPr>
              <a:t>=-∞</a:t>
            </a:r>
            <a:endParaRPr lang="en-US" sz="1800" dirty="0">
              <a:latin typeface="Symbol" charset="2"/>
              <a:cs typeface="Symbol" charset="2"/>
            </a:endParaRPr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1930400" y="5588000"/>
            <a:ext cx="2929469" cy="474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845759" y="5249336"/>
            <a:ext cx="41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8000"/>
                </a:solidFill>
                <a:latin typeface="+mn-lt"/>
                <a:ea typeface="ＭＳ Ｐゴシック" charset="-128"/>
                <a:cs typeface="ＭＳ Ｐゴシック" charset="-128"/>
              </a:rPr>
              <a:t>iid</a:t>
            </a:r>
            <a:endParaRPr lang="it-IT" sz="1800" dirty="0" smtClean="0">
              <a:solidFill>
                <a:srgbClr val="00800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aux variables help decoupling terms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Each </a:t>
            </a:r>
            <a:r>
              <a:rPr lang="en-US" sz="2400" dirty="0" err="1" smtClean="0">
                <a:latin typeface="Symbol" charset="2"/>
                <a:cs typeface="Symbol" charset="2"/>
              </a:rPr>
              <a:t>G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is the aggregate power of the signals in U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</a:t>
            </a:r>
            <a:r>
              <a:rPr lang="en-US" sz="2400" b="1" dirty="0" smtClean="0"/>
              <a:t>given that</a:t>
            </a:r>
            <a:r>
              <a:rPr lang="en-US" sz="2400" dirty="0" smtClean="0"/>
              <a:t> they are in the interval (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smtClean="0"/>
              <a:t>h-1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]  </a:t>
            </a:r>
          </a:p>
          <a:p>
            <a:r>
              <a:rPr lang="en-US" sz="2400" dirty="0" smtClean="0"/>
              <a:t>We then define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where </a:t>
            </a:r>
            <a:r>
              <a:rPr lang="en-US" sz="2400" dirty="0" err="1" smtClean="0">
                <a:latin typeface="Symbol" charset="2"/>
                <a:cs typeface="Symbol" charset="2"/>
              </a:rPr>
              <a:t>a</a:t>
            </a:r>
            <a:r>
              <a:rPr lang="en-US" sz="2400" baseline="-25000" dirty="0" err="1" smtClean="0"/>
              <a:t>h,i</a:t>
            </a:r>
            <a:r>
              <a:rPr lang="en-US" sz="2400" dirty="0" err="1" smtClean="0"/>
              <a:t>(u,v</a:t>
            </a:r>
            <a:r>
              <a:rPr lang="en-US" sz="2400" dirty="0" smtClean="0"/>
              <a:t>) are </a:t>
            </a:r>
            <a:r>
              <a:rPr lang="en-US" sz="2400" dirty="0" err="1" smtClean="0"/>
              <a:t>iid</a:t>
            </a:r>
            <a:r>
              <a:rPr lang="en-US" sz="2400" dirty="0" smtClean="0"/>
              <a:t> with PDF</a:t>
            </a:r>
          </a:p>
          <a:p>
            <a:r>
              <a:rPr lang="en-US" sz="2400" dirty="0" smtClean="0"/>
              <a:t>Hence, for any given </a:t>
            </a:r>
            <a:r>
              <a:rPr lang="en-US" sz="2400" b="1" dirty="0" err="1" smtClean="0"/>
              <a:t>g</a:t>
            </a:r>
            <a:r>
              <a:rPr lang="en-US" sz="2400" dirty="0" smtClean="0"/>
              <a:t>, we have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4973121" y="3806296"/>
          <a:ext cx="3046413" cy="473075"/>
        </p:xfrm>
        <a:graphic>
          <a:graphicData uri="http://schemas.openxmlformats.org/presentationml/2006/ole">
            <p:oleObj spid="_x0000_s119812" name="Equation" r:id="rId3" imgW="1638300" imgH="241300" progId="Equation.3">
              <p:embed/>
            </p:oleObj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2942696" y="2925234"/>
          <a:ext cx="2455862" cy="889000"/>
        </p:xfrm>
        <a:graphic>
          <a:graphicData uri="http://schemas.openxmlformats.org/presentationml/2006/ole">
            <p:oleObj spid="_x0000_s119813" name="Equation" r:id="rId4" imgW="1295400" imgH="444500" progId="Equation.3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1011238" y="4808538"/>
          <a:ext cx="7748587" cy="1524000"/>
        </p:xfrm>
        <a:graphic>
          <a:graphicData uri="http://schemas.openxmlformats.org/presentationml/2006/ole">
            <p:oleObj spid="_x0000_s119815" name="Equation" r:id="rId5" imgW="4089400" imgH="762000" progId="Equation.3">
              <p:embed/>
            </p:oleObj>
          </a:graphicData>
        </a:graphic>
      </p:graphicFrame>
      <p:sp>
        <p:nvSpPr>
          <p:cNvPr id="18" name="Figura a mano libera 17"/>
          <p:cNvSpPr/>
          <p:nvPr/>
        </p:nvSpPr>
        <p:spPr>
          <a:xfrm>
            <a:off x="4588931" y="5046139"/>
            <a:ext cx="2048934" cy="694266"/>
          </a:xfrm>
          <a:custGeom>
            <a:avLst/>
            <a:gdLst>
              <a:gd name="connsiteX0" fmla="*/ 0 w 2319867"/>
              <a:gd name="connsiteY0" fmla="*/ 491066 h 592666"/>
              <a:gd name="connsiteX1" fmla="*/ 1591733 w 2319867"/>
              <a:gd name="connsiteY1" fmla="*/ 16933 h 592666"/>
              <a:gd name="connsiteX2" fmla="*/ 2319867 w 2319867"/>
              <a:gd name="connsiteY2" fmla="*/ 592666 h 592666"/>
              <a:gd name="connsiteX0" fmla="*/ 0 w 2319867"/>
              <a:gd name="connsiteY0" fmla="*/ 491066 h 592666"/>
              <a:gd name="connsiteX1" fmla="*/ 1270000 w 2319867"/>
              <a:gd name="connsiteY1" fmla="*/ 16933 h 592666"/>
              <a:gd name="connsiteX2" fmla="*/ 2319867 w 2319867"/>
              <a:gd name="connsiteY2" fmla="*/ 592666 h 5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9867" h="592666">
                <a:moveTo>
                  <a:pt x="0" y="491066"/>
                </a:moveTo>
                <a:cubicBezTo>
                  <a:pt x="602544" y="245533"/>
                  <a:pt x="883356" y="0"/>
                  <a:pt x="1270000" y="16933"/>
                </a:cubicBezTo>
                <a:cubicBezTo>
                  <a:pt x="1656644" y="33866"/>
                  <a:pt x="2319867" y="592666"/>
                  <a:pt x="2319867" y="592666"/>
                </a:cubicBezTo>
              </a:path>
            </a:pathLst>
          </a:custGeom>
          <a:ln>
            <a:solidFill>
              <a:srgbClr val="33CC33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4665132" y="5173139"/>
            <a:ext cx="186017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rgbClr val="008000"/>
                </a:solidFill>
              </a:rPr>
              <a:t>Fourier Transform</a:t>
            </a:r>
            <a:endParaRPr lang="en-GB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</a:t>
            </a:r>
          </a:p>
        </p:txBody>
      </p:sp>
      <p:sp>
        <p:nvSpPr>
          <p:cNvPr id="26628" name="Segnaposto data 4"/>
          <p:cNvSpPr>
            <a:spLocks noGrp="1"/>
          </p:cNvSpPr>
          <p:nvPr>
            <p:ph type="dt" sz="half" idx="10"/>
          </p:nvPr>
        </p:nvSpPr>
        <p:spPr>
          <a:xfrm>
            <a:off x="6248400" y="6610350"/>
            <a:ext cx="2578100" cy="244475"/>
          </a:xfrm>
          <a:noFill/>
        </p:spPr>
        <p:txBody>
          <a:bodyPr/>
          <a:lstStyle/>
          <a:p>
            <a:r>
              <a:rPr lang="en-US" smtClean="0"/>
              <a:t>ICC 2011</a:t>
            </a:r>
            <a:endParaRPr lang="en-US" dirty="0" smtClean="0"/>
          </a:p>
        </p:txBody>
      </p:sp>
      <p:sp>
        <p:nvSpPr>
          <p:cNvPr id="2662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43000" y="6610350"/>
            <a:ext cx="2895600" cy="247650"/>
          </a:xfrm>
          <a:noFill/>
        </p:spPr>
        <p:txBody>
          <a:bodyPr/>
          <a:lstStyle/>
          <a:p>
            <a:r>
              <a:rPr lang="it-IT" dirty="0" smtClean="0"/>
              <a:t>Kyoto (</a:t>
            </a:r>
            <a:r>
              <a:rPr lang="it-IT" dirty="0" err="1" smtClean="0"/>
              <a:t>Japan</a:t>
            </a:r>
            <a:r>
              <a:rPr lang="it-IT" dirty="0" smtClean="0"/>
              <a:t>) 5-9 </a:t>
            </a:r>
            <a:r>
              <a:rPr lang="it-IT" dirty="0" err="1" smtClean="0"/>
              <a:t>June</a:t>
            </a:r>
            <a:r>
              <a:rPr lang="it-IT" dirty="0" smtClean="0"/>
              <a:t> 2011</a:t>
            </a:r>
            <a:endParaRPr lang="en-US" dirty="0" smtClean="0"/>
          </a:p>
        </p:txBody>
      </p:sp>
      <p:graphicFrame>
        <p:nvGraphicFramePr>
          <p:cNvPr id="8" name="Diagramma 7"/>
          <p:cNvGraphicFramePr/>
          <p:nvPr/>
        </p:nvGraphicFramePr>
        <p:xfrm>
          <a:off x="228600" y="1600201"/>
          <a:ext cx="4267200" cy="38861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po 8"/>
          <p:cNvGrpSpPr>
            <a:grpSpLocks/>
          </p:cNvGrpSpPr>
          <p:nvPr/>
        </p:nvGrpSpPr>
        <p:grpSpPr bwMode="auto">
          <a:xfrm>
            <a:off x="4495800" y="3735388"/>
            <a:ext cx="230188" cy="762000"/>
            <a:chOff x="1600200" y="3734594"/>
            <a:chExt cx="381000" cy="761206"/>
          </a:xfrm>
        </p:grpSpPr>
        <p:sp>
          <p:nvSpPr>
            <p:cNvPr id="41" name="Arrotonda angolo stesso lato rettangolo 5"/>
            <p:cNvSpPr/>
            <p:nvPr/>
          </p:nvSpPr>
          <p:spPr bwMode="auto">
            <a:xfrm>
              <a:off x="1600200" y="3962956"/>
              <a:ext cx="381000" cy="532844"/>
            </a:xfrm>
            <a:prstGeom prst="round2SameRect">
              <a:avLst/>
            </a:prstGeom>
            <a:solidFill>
              <a:srgbClr val="00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26665" name="Connettore 1 41"/>
            <p:cNvCxnSpPr>
              <a:cxnSpLocks noChangeShapeType="1"/>
            </p:cNvCxnSpPr>
            <p:nvPr/>
          </p:nvCxnSpPr>
          <p:spPr bwMode="auto">
            <a:xfrm rot="5400000" flipH="1" flipV="1">
              <a:off x="1789906" y="3848100"/>
              <a:ext cx="228600" cy="15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uppo 9"/>
          <p:cNvGrpSpPr>
            <a:grpSpLocks/>
          </p:cNvGrpSpPr>
          <p:nvPr/>
        </p:nvGrpSpPr>
        <p:grpSpPr bwMode="auto">
          <a:xfrm>
            <a:off x="7575550" y="4192588"/>
            <a:ext cx="230188" cy="762000"/>
            <a:chOff x="1600200" y="3734594"/>
            <a:chExt cx="381000" cy="761206"/>
          </a:xfrm>
        </p:grpSpPr>
        <p:sp>
          <p:nvSpPr>
            <p:cNvPr id="39" name="Arrotonda angolo stesso lato rettangolo 38"/>
            <p:cNvSpPr/>
            <p:nvPr/>
          </p:nvSpPr>
          <p:spPr bwMode="auto">
            <a:xfrm>
              <a:off x="1600200" y="3962956"/>
              <a:ext cx="381000" cy="532844"/>
            </a:xfrm>
            <a:prstGeom prst="round2SameRect">
              <a:avLst/>
            </a:prstGeom>
            <a:solidFill>
              <a:srgbClr val="00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b="1"/>
            </a:p>
          </p:txBody>
        </p:sp>
        <p:cxnSp>
          <p:nvCxnSpPr>
            <p:cNvPr id="26663" name="Connettore 1 39"/>
            <p:cNvCxnSpPr>
              <a:cxnSpLocks noChangeShapeType="1"/>
            </p:cNvCxnSpPr>
            <p:nvPr/>
          </p:nvCxnSpPr>
          <p:spPr bwMode="auto">
            <a:xfrm rot="5400000" flipH="1" flipV="1">
              <a:off x="1789906" y="3848100"/>
              <a:ext cx="228600" cy="15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" name="Gruppo 12"/>
          <p:cNvGrpSpPr>
            <a:grpSpLocks/>
          </p:cNvGrpSpPr>
          <p:nvPr/>
        </p:nvGrpSpPr>
        <p:grpSpPr bwMode="auto">
          <a:xfrm>
            <a:off x="5414963" y="4421188"/>
            <a:ext cx="230187" cy="762000"/>
            <a:chOff x="1600200" y="3734594"/>
            <a:chExt cx="381000" cy="761206"/>
          </a:xfrm>
        </p:grpSpPr>
        <p:sp>
          <p:nvSpPr>
            <p:cNvPr id="37" name="Arrotonda angolo stesso lato rettangolo 36"/>
            <p:cNvSpPr/>
            <p:nvPr/>
          </p:nvSpPr>
          <p:spPr bwMode="auto">
            <a:xfrm>
              <a:off x="1600200" y="3962956"/>
              <a:ext cx="381000" cy="532844"/>
            </a:xfrm>
            <a:prstGeom prst="round2SameRect">
              <a:avLst/>
            </a:prstGeom>
            <a:solidFill>
              <a:srgbClr val="00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b="1"/>
            </a:p>
          </p:txBody>
        </p:sp>
        <p:cxnSp>
          <p:nvCxnSpPr>
            <p:cNvPr id="26661" name="Connettore 1 37"/>
            <p:cNvCxnSpPr>
              <a:cxnSpLocks noChangeShapeType="1"/>
            </p:cNvCxnSpPr>
            <p:nvPr/>
          </p:nvCxnSpPr>
          <p:spPr bwMode="auto">
            <a:xfrm rot="5400000" flipH="1" flipV="1">
              <a:off x="1789906" y="3848100"/>
              <a:ext cx="228600" cy="15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uppo 15"/>
          <p:cNvGrpSpPr>
            <a:grpSpLocks/>
          </p:cNvGrpSpPr>
          <p:nvPr/>
        </p:nvGrpSpPr>
        <p:grpSpPr bwMode="auto">
          <a:xfrm>
            <a:off x="7851775" y="1828800"/>
            <a:ext cx="230188" cy="762000"/>
            <a:chOff x="1600200" y="3734594"/>
            <a:chExt cx="381000" cy="761206"/>
          </a:xfrm>
        </p:grpSpPr>
        <p:sp>
          <p:nvSpPr>
            <p:cNvPr id="35" name="Arrotonda angolo stesso lato rettangolo 34"/>
            <p:cNvSpPr/>
            <p:nvPr/>
          </p:nvSpPr>
          <p:spPr bwMode="auto">
            <a:xfrm>
              <a:off x="1600200" y="3962956"/>
              <a:ext cx="381000" cy="532844"/>
            </a:xfrm>
            <a:prstGeom prst="round2SameRect">
              <a:avLst/>
            </a:prstGeom>
            <a:solidFill>
              <a:srgbClr val="00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b="1"/>
            </a:p>
          </p:txBody>
        </p:sp>
        <p:cxnSp>
          <p:nvCxnSpPr>
            <p:cNvPr id="26659" name="Connettore 1 35"/>
            <p:cNvCxnSpPr>
              <a:cxnSpLocks noChangeShapeType="1"/>
            </p:cNvCxnSpPr>
            <p:nvPr/>
          </p:nvCxnSpPr>
          <p:spPr bwMode="auto">
            <a:xfrm rot="5400000" flipH="1" flipV="1">
              <a:off x="1789906" y="3848100"/>
              <a:ext cx="228600" cy="15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" name="Gruppo 18"/>
          <p:cNvGrpSpPr>
            <a:grpSpLocks/>
          </p:cNvGrpSpPr>
          <p:nvPr/>
        </p:nvGrpSpPr>
        <p:grpSpPr bwMode="auto">
          <a:xfrm>
            <a:off x="5230813" y="1524000"/>
            <a:ext cx="230187" cy="762000"/>
            <a:chOff x="1600200" y="3734594"/>
            <a:chExt cx="381000" cy="761206"/>
          </a:xfrm>
        </p:grpSpPr>
        <p:sp>
          <p:nvSpPr>
            <p:cNvPr id="33" name="Arrotonda angolo stesso lato rettangolo 32"/>
            <p:cNvSpPr/>
            <p:nvPr/>
          </p:nvSpPr>
          <p:spPr bwMode="auto">
            <a:xfrm>
              <a:off x="1600200" y="3962956"/>
              <a:ext cx="381000" cy="532844"/>
            </a:xfrm>
            <a:prstGeom prst="round2SameRect">
              <a:avLst/>
            </a:prstGeom>
            <a:solidFill>
              <a:srgbClr val="00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b="1"/>
            </a:p>
          </p:txBody>
        </p:sp>
        <p:cxnSp>
          <p:nvCxnSpPr>
            <p:cNvPr id="26657" name="Connettore 1 33"/>
            <p:cNvCxnSpPr>
              <a:cxnSpLocks noChangeShapeType="1"/>
            </p:cNvCxnSpPr>
            <p:nvPr/>
          </p:nvCxnSpPr>
          <p:spPr bwMode="auto">
            <a:xfrm rot="5400000" flipH="1" flipV="1">
              <a:off x="1789906" y="3848100"/>
              <a:ext cx="228600" cy="15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6" name="Trapezio 15"/>
          <p:cNvSpPr/>
          <p:nvPr/>
        </p:nvSpPr>
        <p:spPr bwMode="auto">
          <a:xfrm>
            <a:off x="6151563" y="2973388"/>
            <a:ext cx="458787" cy="685800"/>
          </a:xfrm>
          <a:prstGeom prst="trapezoid">
            <a:avLst>
              <a:gd name="adj" fmla="val 38889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26636" name="Connettore 1 16"/>
          <p:cNvCxnSpPr>
            <a:cxnSpLocks noChangeShapeType="1"/>
            <a:endCxn id="16" idx="0"/>
          </p:cNvCxnSpPr>
          <p:nvPr/>
        </p:nvCxnSpPr>
        <p:spPr bwMode="auto">
          <a:xfrm rot="5400000">
            <a:off x="6190457" y="2782094"/>
            <a:ext cx="381000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6637" name="CasellaDiTesto 17"/>
          <p:cNvSpPr txBox="1">
            <a:spLocks noChangeArrowheads="1"/>
          </p:cNvSpPr>
          <p:nvPr/>
        </p:nvSpPr>
        <p:spPr bwMode="auto">
          <a:xfrm>
            <a:off x="4724400" y="1828800"/>
            <a:ext cx="5127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TX</a:t>
            </a:r>
            <a:r>
              <a:rPr lang="en-GB" sz="2000" baseline="-25000"/>
              <a:t>1</a:t>
            </a:r>
          </a:p>
        </p:txBody>
      </p:sp>
      <p:sp>
        <p:nvSpPr>
          <p:cNvPr id="26638" name="CasellaDiTesto 18"/>
          <p:cNvSpPr txBox="1">
            <a:spLocks noChangeArrowheads="1"/>
          </p:cNvSpPr>
          <p:nvPr/>
        </p:nvSpPr>
        <p:spPr bwMode="auto">
          <a:xfrm>
            <a:off x="4727575" y="4040188"/>
            <a:ext cx="5127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TX</a:t>
            </a:r>
            <a:r>
              <a:rPr lang="en-GB" sz="2000" baseline="-25000"/>
              <a:t>2</a:t>
            </a:r>
          </a:p>
        </p:txBody>
      </p:sp>
      <p:sp>
        <p:nvSpPr>
          <p:cNvPr id="26639" name="CasellaDiTesto 19"/>
          <p:cNvSpPr txBox="1">
            <a:spLocks noChangeArrowheads="1"/>
          </p:cNvSpPr>
          <p:nvPr/>
        </p:nvSpPr>
        <p:spPr bwMode="auto">
          <a:xfrm>
            <a:off x="5738813" y="4803775"/>
            <a:ext cx="5127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TX</a:t>
            </a:r>
            <a:r>
              <a:rPr lang="en-GB" sz="2000" baseline="-25000"/>
              <a:t>3</a:t>
            </a:r>
          </a:p>
        </p:txBody>
      </p:sp>
      <p:sp>
        <p:nvSpPr>
          <p:cNvPr id="26640" name="CasellaDiTesto 20"/>
          <p:cNvSpPr txBox="1">
            <a:spLocks noChangeArrowheads="1"/>
          </p:cNvSpPr>
          <p:nvPr/>
        </p:nvSpPr>
        <p:spPr bwMode="auto">
          <a:xfrm>
            <a:off x="7897813" y="4498975"/>
            <a:ext cx="4651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TX</a:t>
            </a:r>
            <a:r>
              <a:rPr lang="en-GB" sz="2000" baseline="-25000"/>
              <a:t>j</a:t>
            </a:r>
          </a:p>
        </p:txBody>
      </p:sp>
      <p:sp>
        <p:nvSpPr>
          <p:cNvPr id="26641" name="CasellaDiTesto 21"/>
          <p:cNvSpPr txBox="1">
            <a:spLocks noChangeArrowheads="1"/>
          </p:cNvSpPr>
          <p:nvPr/>
        </p:nvSpPr>
        <p:spPr bwMode="auto">
          <a:xfrm>
            <a:off x="8153400" y="2133600"/>
            <a:ext cx="5127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TX</a:t>
            </a:r>
            <a:r>
              <a:rPr lang="en-GB" sz="2000" baseline="-25000"/>
              <a:t>n</a:t>
            </a:r>
          </a:p>
        </p:txBody>
      </p:sp>
      <p:grpSp>
        <p:nvGrpSpPr>
          <p:cNvPr id="74" name="Gruppo 73"/>
          <p:cNvGrpSpPr/>
          <p:nvPr/>
        </p:nvGrpSpPr>
        <p:grpSpPr>
          <a:xfrm>
            <a:off x="4725988" y="1524000"/>
            <a:ext cx="3217862" cy="2820988"/>
            <a:chOff x="4725988" y="1524000"/>
            <a:chExt cx="3217862" cy="2820988"/>
          </a:xfrm>
        </p:grpSpPr>
        <p:grpSp>
          <p:nvGrpSpPr>
            <p:cNvPr id="71" name="Gruppo 70"/>
            <p:cNvGrpSpPr/>
            <p:nvPr/>
          </p:nvGrpSpPr>
          <p:grpSpPr>
            <a:xfrm>
              <a:off x="6369050" y="2744788"/>
              <a:ext cx="1298575" cy="1447800"/>
              <a:chOff x="6369050" y="2744788"/>
              <a:chExt cx="1298575" cy="1447800"/>
            </a:xfrm>
          </p:grpSpPr>
          <p:cxnSp>
            <p:nvCxnSpPr>
              <p:cNvPr id="26646" name="Connettore 7 26"/>
              <p:cNvCxnSpPr>
                <a:cxnSpLocks noChangeShapeType="1"/>
              </p:cNvCxnSpPr>
              <p:nvPr/>
            </p:nvCxnSpPr>
            <p:spPr bwMode="auto">
              <a:xfrm rot="10800000">
                <a:off x="6472238" y="2744788"/>
                <a:ext cx="1195387" cy="144780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</p:spPr>
          </p:cxnSp>
          <p:sp>
            <p:nvSpPr>
              <p:cNvPr id="26647" name="CasellaDiTesto 27"/>
              <p:cNvSpPr txBox="1">
                <a:spLocks noChangeArrowheads="1"/>
              </p:cNvSpPr>
              <p:nvPr/>
            </p:nvSpPr>
            <p:spPr bwMode="auto">
              <a:xfrm>
                <a:off x="6369050" y="2763838"/>
                <a:ext cx="674688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000"/>
                  <a:t>P</a:t>
                </a:r>
                <a:r>
                  <a:rPr lang="en-GB" sz="2000" baseline="-25000"/>
                  <a:t>j</a:t>
                </a:r>
              </a:p>
            </p:txBody>
          </p:sp>
        </p:grpSp>
        <p:grpSp>
          <p:nvGrpSpPr>
            <p:cNvPr id="72" name="Gruppo 71"/>
            <p:cNvGrpSpPr/>
            <p:nvPr/>
          </p:nvGrpSpPr>
          <p:grpSpPr>
            <a:xfrm>
              <a:off x="6146800" y="1752600"/>
              <a:ext cx="1797050" cy="839788"/>
              <a:chOff x="6146800" y="1752600"/>
              <a:chExt cx="1797050" cy="839788"/>
            </a:xfrm>
          </p:grpSpPr>
          <p:cxnSp>
            <p:nvCxnSpPr>
              <p:cNvPr id="26644" name="Connettore 7 24"/>
              <p:cNvCxnSpPr>
                <a:cxnSpLocks noChangeShapeType="1"/>
              </p:cNvCxnSpPr>
              <p:nvPr/>
            </p:nvCxnSpPr>
            <p:spPr bwMode="auto">
              <a:xfrm rot="10800000" flipV="1">
                <a:off x="6426200" y="1752600"/>
                <a:ext cx="1517650" cy="839788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</p:spPr>
          </p:cxnSp>
          <p:sp>
            <p:nvSpPr>
              <p:cNvPr id="26648" name="CasellaDiTesto 28"/>
              <p:cNvSpPr txBox="1">
                <a:spLocks noChangeArrowheads="1"/>
              </p:cNvSpPr>
              <p:nvPr/>
            </p:nvSpPr>
            <p:spPr bwMode="auto">
              <a:xfrm>
                <a:off x="6146800" y="2020888"/>
                <a:ext cx="1011238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000"/>
                  <a:t>P</a:t>
                </a:r>
                <a:r>
                  <a:rPr lang="en-GB" sz="2000" baseline="-25000"/>
                  <a:t>n</a:t>
                </a:r>
              </a:p>
            </p:txBody>
          </p:sp>
        </p:grpSp>
        <p:grpSp>
          <p:nvGrpSpPr>
            <p:cNvPr id="69" name="Gruppo 68"/>
            <p:cNvGrpSpPr/>
            <p:nvPr/>
          </p:nvGrpSpPr>
          <p:grpSpPr>
            <a:xfrm>
              <a:off x="5553075" y="1524000"/>
              <a:ext cx="1042988" cy="992188"/>
              <a:chOff x="5553075" y="1524000"/>
              <a:chExt cx="1042988" cy="992188"/>
            </a:xfrm>
          </p:grpSpPr>
          <p:cxnSp>
            <p:nvCxnSpPr>
              <p:cNvPr id="26642" name="Connettore 7 22"/>
              <p:cNvCxnSpPr>
                <a:cxnSpLocks noChangeShapeType="1"/>
              </p:cNvCxnSpPr>
              <p:nvPr/>
            </p:nvCxnSpPr>
            <p:spPr bwMode="auto">
              <a:xfrm>
                <a:off x="5553075" y="1524000"/>
                <a:ext cx="735013" cy="992188"/>
              </a:xfrm>
              <a:prstGeom prst="curvedConnector3">
                <a:avLst>
                  <a:gd name="adj1" fmla="val 47222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</p:spPr>
          </p:cxnSp>
          <p:sp>
            <p:nvSpPr>
              <p:cNvPr id="26649" name="CasellaDiTesto 29"/>
              <p:cNvSpPr txBox="1">
                <a:spLocks noChangeArrowheads="1"/>
              </p:cNvSpPr>
              <p:nvPr/>
            </p:nvSpPr>
            <p:spPr bwMode="auto">
              <a:xfrm>
                <a:off x="5922963" y="2020888"/>
                <a:ext cx="673100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000"/>
                  <a:t>P</a:t>
                </a:r>
                <a:r>
                  <a:rPr lang="en-GB" sz="2000" baseline="-25000"/>
                  <a:t>1</a:t>
                </a:r>
              </a:p>
            </p:txBody>
          </p:sp>
        </p:grpSp>
        <p:grpSp>
          <p:nvGrpSpPr>
            <p:cNvPr id="70" name="Gruppo 69"/>
            <p:cNvGrpSpPr/>
            <p:nvPr/>
          </p:nvGrpSpPr>
          <p:grpSpPr>
            <a:xfrm>
              <a:off x="4725988" y="2206625"/>
              <a:ext cx="1516062" cy="1528763"/>
              <a:chOff x="4725988" y="2206625"/>
              <a:chExt cx="1516062" cy="1528763"/>
            </a:xfrm>
          </p:grpSpPr>
          <p:cxnSp>
            <p:nvCxnSpPr>
              <p:cNvPr id="26643" name="Connettore 7 23"/>
              <p:cNvCxnSpPr>
                <a:cxnSpLocks noChangeShapeType="1"/>
              </p:cNvCxnSpPr>
              <p:nvPr/>
            </p:nvCxnSpPr>
            <p:spPr bwMode="auto">
              <a:xfrm flipV="1">
                <a:off x="4725988" y="2668588"/>
                <a:ext cx="1516062" cy="106680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</p:spPr>
          </p:cxnSp>
          <p:sp>
            <p:nvSpPr>
              <p:cNvPr id="26650" name="CasellaDiTesto 30"/>
              <p:cNvSpPr txBox="1">
                <a:spLocks noChangeArrowheads="1"/>
              </p:cNvSpPr>
              <p:nvPr/>
            </p:nvSpPr>
            <p:spPr bwMode="auto">
              <a:xfrm>
                <a:off x="5473700" y="2206625"/>
                <a:ext cx="674688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000"/>
                  <a:t>P</a:t>
                </a:r>
                <a:r>
                  <a:rPr lang="en-GB" sz="2000" baseline="-25000"/>
                  <a:t>2</a:t>
                </a:r>
              </a:p>
            </p:txBody>
          </p:sp>
        </p:grpSp>
        <p:grpSp>
          <p:nvGrpSpPr>
            <p:cNvPr id="73" name="Gruppo 72"/>
            <p:cNvGrpSpPr/>
            <p:nvPr/>
          </p:nvGrpSpPr>
          <p:grpSpPr>
            <a:xfrm>
              <a:off x="5599113" y="2743200"/>
              <a:ext cx="790575" cy="1601788"/>
              <a:chOff x="5599113" y="2743200"/>
              <a:chExt cx="790575" cy="1601788"/>
            </a:xfrm>
          </p:grpSpPr>
          <p:cxnSp>
            <p:nvCxnSpPr>
              <p:cNvPr id="26645" name="Connettore 7 2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43501" y="3200400"/>
                <a:ext cx="1600200" cy="688975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</p:spPr>
          </p:cxnSp>
          <p:sp>
            <p:nvSpPr>
              <p:cNvPr id="26651" name="CasellaDiTesto 31"/>
              <p:cNvSpPr txBox="1">
                <a:spLocks noChangeArrowheads="1"/>
              </p:cNvSpPr>
              <p:nvPr/>
            </p:nvSpPr>
            <p:spPr bwMode="auto">
              <a:xfrm>
                <a:off x="5715000" y="2743200"/>
                <a:ext cx="674688" cy="487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000" dirty="0"/>
                  <a:t>P</a:t>
                </a:r>
                <a:r>
                  <a:rPr lang="en-GB" sz="2000" baseline="-25000" dirty="0"/>
                  <a:t>3</a:t>
                </a:r>
              </a:p>
            </p:txBody>
          </p:sp>
        </p:grpSp>
      </p:grpSp>
      <p:sp>
        <p:nvSpPr>
          <p:cNvPr id="26652" name="CasellaDiTesto 42"/>
          <p:cNvSpPr txBox="1">
            <a:spLocks noChangeArrowheads="1"/>
          </p:cNvSpPr>
          <p:nvPr/>
        </p:nvSpPr>
        <p:spPr bwMode="auto">
          <a:xfrm>
            <a:off x="6400800" y="3581400"/>
            <a:ext cx="54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RX</a:t>
            </a:r>
            <a:endParaRPr lang="en-GB" sz="2000" baseline="-25000"/>
          </a:p>
        </p:txBody>
      </p:sp>
      <p:grpSp>
        <p:nvGrpSpPr>
          <p:cNvPr id="78" name="Gruppo 77"/>
          <p:cNvGrpSpPr/>
          <p:nvPr/>
        </p:nvGrpSpPr>
        <p:grpSpPr>
          <a:xfrm>
            <a:off x="1676400" y="5638800"/>
            <a:ext cx="1414895" cy="990600"/>
            <a:chOff x="1676400" y="5638800"/>
            <a:chExt cx="1414895" cy="990600"/>
          </a:xfrm>
        </p:grpSpPr>
        <p:sp>
          <p:nvSpPr>
            <p:cNvPr id="56" name="Per 55"/>
            <p:cNvSpPr/>
            <p:nvPr/>
          </p:nvSpPr>
          <p:spPr bwMode="auto">
            <a:xfrm>
              <a:off x="2514600" y="5943600"/>
              <a:ext cx="523346" cy="685800"/>
            </a:xfrm>
            <a:prstGeom prst="mathMultiply">
              <a:avLst>
                <a:gd name="adj1" fmla="val 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graphicFrame>
          <p:nvGraphicFramePr>
            <p:cNvPr id="45" name="Oggetto 44"/>
            <p:cNvGraphicFramePr>
              <a:graphicFrameLocks noChangeAspect="1"/>
            </p:cNvGraphicFramePr>
            <p:nvPr/>
          </p:nvGraphicFramePr>
          <p:xfrm>
            <a:off x="1676400" y="5638800"/>
            <a:ext cx="1414895" cy="819150"/>
          </p:xfrm>
          <a:graphic>
            <a:graphicData uri="http://schemas.openxmlformats.org/presentationml/2006/ole">
              <p:oleObj spid="_x0000_s76802" name="Equation" r:id="rId8" imgW="723900" imgH="419100" progId="Equation.3">
                <p:embed/>
              </p:oleObj>
            </a:graphicData>
          </a:graphic>
        </p:graphicFrame>
      </p:grpSp>
      <p:grpSp>
        <p:nvGrpSpPr>
          <p:cNvPr id="76" name="Gruppo 75"/>
          <p:cNvGrpSpPr/>
          <p:nvPr/>
        </p:nvGrpSpPr>
        <p:grpSpPr>
          <a:xfrm>
            <a:off x="3048000" y="5410200"/>
            <a:ext cx="5791200" cy="609600"/>
            <a:chOff x="3048000" y="5410200"/>
            <a:chExt cx="5791200" cy="609600"/>
          </a:xfrm>
        </p:grpSpPr>
        <p:cxnSp>
          <p:nvCxnSpPr>
            <p:cNvPr id="47" name="Connettore 2 46"/>
            <p:cNvCxnSpPr/>
            <p:nvPr/>
          </p:nvCxnSpPr>
          <p:spPr>
            <a:xfrm flipV="1">
              <a:off x="3048000" y="5638800"/>
              <a:ext cx="457200" cy="38100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ttangolo 47"/>
            <p:cNvSpPr/>
            <p:nvPr/>
          </p:nvSpPr>
          <p:spPr>
            <a:xfrm>
              <a:off x="3048000" y="5410200"/>
              <a:ext cx="579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l"/>
              <a:r>
                <a:rPr lang="it-IT" sz="1800" dirty="0" smtClean="0">
                  <a:solidFill>
                    <a:srgbClr val="008000"/>
                  </a:solidFill>
                  <a:latin typeface="Symbol" charset="2"/>
                  <a:ea typeface="Symbol" charset="2"/>
                  <a:cs typeface="Symbol" charset="2"/>
                </a:rPr>
                <a:t>g</a:t>
              </a:r>
              <a:r>
                <a:rPr lang="it-IT" sz="1800" baseline="-25000" dirty="0" smtClean="0">
                  <a:solidFill>
                    <a:srgbClr val="008000"/>
                  </a:solidFill>
                </a:rPr>
                <a:t>j   </a:t>
              </a:r>
              <a:r>
                <a:rPr lang="it-IT" sz="1800" dirty="0" smtClean="0">
                  <a:solidFill>
                    <a:srgbClr val="008000"/>
                  </a:solidFill>
                </a:rPr>
                <a:t>&gt; b</a:t>
              </a:r>
              <a:r>
                <a:rPr lang="it-IT" sz="1800" dirty="0" smtClean="0"/>
                <a:t> </a:t>
              </a:r>
              <a:r>
                <a:rPr lang="it-IT" sz="1800" dirty="0" smtClean="0">
                  <a:latin typeface="Wingdings" charset="2"/>
                  <a:ea typeface="Wingdings" charset="2"/>
                  <a:cs typeface="Wingdings" charset="2"/>
                </a:rPr>
                <a:t></a:t>
              </a:r>
              <a:r>
                <a:rPr lang="it-IT" sz="1800" i="1" dirty="0" smtClean="0">
                  <a:ea typeface="Wingdings" charset="2"/>
                  <a:cs typeface="Wingdings" charset="2"/>
                </a:rPr>
                <a:t>j-</a:t>
              </a:r>
              <a:r>
                <a:rPr lang="it-IT" sz="1800" dirty="0" smtClean="0">
                  <a:ea typeface="Wingdings" charset="2"/>
                  <a:cs typeface="Wingdings" charset="2"/>
                </a:rPr>
                <a:t>th signal is </a:t>
              </a:r>
              <a:r>
                <a:rPr lang="it-IT" sz="1800" dirty="0" smtClean="0">
                  <a:solidFill>
                    <a:srgbClr val="008000"/>
                  </a:solidFill>
                  <a:ea typeface="Wingdings" charset="2"/>
                  <a:cs typeface="Wingdings" charset="2"/>
                </a:rPr>
                <a:t>correctly decoded (capture)</a:t>
              </a:r>
              <a:endParaRPr lang="it-IT" sz="1800" dirty="0" smtClean="0">
                <a:latin typeface="Symbol" charset="2"/>
                <a:ea typeface="Symbol" charset="2"/>
                <a:cs typeface="Symbol" charset="2"/>
              </a:endParaRPr>
            </a:p>
          </p:txBody>
        </p:sp>
      </p:grpSp>
      <p:grpSp>
        <p:nvGrpSpPr>
          <p:cNvPr id="77" name="Gruppo 76"/>
          <p:cNvGrpSpPr/>
          <p:nvPr/>
        </p:nvGrpSpPr>
        <p:grpSpPr>
          <a:xfrm>
            <a:off x="3048000" y="6019800"/>
            <a:ext cx="5791200" cy="445532"/>
            <a:chOff x="3048000" y="6019800"/>
            <a:chExt cx="5791200" cy="445532"/>
          </a:xfrm>
        </p:grpSpPr>
        <p:sp>
          <p:nvSpPr>
            <p:cNvPr id="49" name="Rettangolo 48"/>
            <p:cNvSpPr/>
            <p:nvPr/>
          </p:nvSpPr>
          <p:spPr>
            <a:xfrm>
              <a:off x="3048000" y="6096000"/>
              <a:ext cx="579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l"/>
              <a:r>
                <a:rPr lang="it-IT" sz="1800" dirty="0" smtClean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g</a:t>
              </a:r>
              <a:r>
                <a:rPr lang="it-IT" sz="1800" baseline="-25000" dirty="0" smtClean="0">
                  <a:solidFill>
                    <a:srgbClr val="FF0000"/>
                  </a:solidFill>
                </a:rPr>
                <a:t>j   </a:t>
              </a:r>
              <a:r>
                <a:rPr lang="it-IT" sz="1800" dirty="0" smtClean="0">
                  <a:solidFill>
                    <a:srgbClr val="FF0000"/>
                  </a:solidFill>
                </a:rPr>
                <a:t>&lt; b </a:t>
              </a:r>
              <a:r>
                <a:rPr lang="it-IT" sz="1800" dirty="0" smtClean="0">
                  <a:latin typeface="Wingdings" charset="2"/>
                  <a:ea typeface="Wingdings" charset="2"/>
                  <a:cs typeface="Wingdings" charset="2"/>
                </a:rPr>
                <a:t></a:t>
              </a:r>
              <a:r>
                <a:rPr lang="it-IT" sz="1800" dirty="0" smtClean="0"/>
                <a:t> </a:t>
              </a:r>
              <a:r>
                <a:rPr lang="it-IT" sz="1800" i="1" dirty="0" smtClean="0">
                  <a:ea typeface="Wingdings" charset="2"/>
                  <a:cs typeface="Wingdings" charset="2"/>
                </a:rPr>
                <a:t>j-</a:t>
              </a:r>
              <a:r>
                <a:rPr lang="it-IT" sz="1800" dirty="0" smtClean="0">
                  <a:ea typeface="Wingdings" charset="2"/>
                  <a:cs typeface="Wingdings" charset="2"/>
                </a:rPr>
                <a:t>th signal is </a:t>
              </a:r>
              <a:r>
                <a:rPr lang="it-IT" sz="1800" dirty="0" smtClean="0">
                  <a:solidFill>
                    <a:srgbClr val="FF0000"/>
                  </a:solidFill>
                  <a:ea typeface="Wingdings" charset="2"/>
                  <a:cs typeface="Wingdings" charset="2"/>
                </a:rPr>
                <a:t>collided (missed)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3048000" y="6019800"/>
              <a:ext cx="4572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po 74"/>
          <p:cNvGrpSpPr/>
          <p:nvPr/>
        </p:nvGrpSpPr>
        <p:grpSpPr>
          <a:xfrm>
            <a:off x="0" y="5715000"/>
            <a:ext cx="3200400" cy="886772"/>
            <a:chOff x="0" y="5715000"/>
            <a:chExt cx="3200400" cy="886772"/>
          </a:xfrm>
        </p:grpSpPr>
        <p:sp>
          <p:nvSpPr>
            <p:cNvPr id="52" name="Ovale 51"/>
            <p:cNvSpPr/>
            <p:nvPr/>
          </p:nvSpPr>
          <p:spPr>
            <a:xfrm>
              <a:off x="2286000" y="6096000"/>
              <a:ext cx="152400" cy="304800"/>
            </a:xfrm>
            <a:prstGeom prst="ellipse">
              <a:avLst/>
            </a:prstGeom>
            <a:noFill/>
            <a:ln w="10000" cap="flat" cmpd="sng" algn="ctr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0" y="5715000"/>
              <a:ext cx="32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l"/>
              <a:r>
                <a:rPr lang="it-IT" sz="1400" dirty="0" smtClean="0">
                  <a:solidFill>
                    <a:srgbClr val="0000FF"/>
                  </a:solidFill>
                  <a:latin typeface="Arial"/>
                  <a:ea typeface="Symbol" charset="2"/>
                  <a:cs typeface="Arial"/>
                </a:rPr>
                <a:t>Aggregate </a:t>
              </a:r>
            </a:p>
            <a:p>
              <a:pPr lvl="1" algn="l"/>
              <a:r>
                <a:rPr lang="it-IT" sz="1400" dirty="0" err="1" smtClean="0">
                  <a:solidFill>
                    <a:srgbClr val="0000FF"/>
                  </a:solidFill>
                  <a:latin typeface="Arial"/>
                  <a:ea typeface="Symbol" charset="2"/>
                  <a:cs typeface="Arial"/>
                </a:rPr>
                <a:t>interference</a:t>
              </a:r>
              <a:endParaRPr lang="it-IT" sz="1400" dirty="0" smtClean="0">
                <a:solidFill>
                  <a:srgbClr val="0000FF"/>
                </a:solidFill>
                <a:latin typeface="Arial"/>
                <a:ea typeface="Wingdings" charset="2"/>
                <a:cs typeface="Arial"/>
              </a:endParaRPr>
            </a:p>
          </p:txBody>
        </p:sp>
        <p:sp>
          <p:nvSpPr>
            <p:cNvPr id="68" name="Figura a mano libera 67"/>
            <p:cNvSpPr/>
            <p:nvPr/>
          </p:nvSpPr>
          <p:spPr>
            <a:xfrm>
              <a:off x="1216526" y="6202947"/>
              <a:ext cx="1082842" cy="398825"/>
            </a:xfrm>
            <a:custGeom>
              <a:avLst/>
              <a:gdLst>
                <a:gd name="connsiteX0" fmla="*/ 0 w 1082842"/>
                <a:gd name="connsiteY0" fmla="*/ 0 h 398825"/>
                <a:gd name="connsiteX1" fmla="*/ 294106 w 1082842"/>
                <a:gd name="connsiteY1" fmla="*/ 374316 h 398825"/>
                <a:gd name="connsiteX2" fmla="*/ 1082842 w 1082842"/>
                <a:gd name="connsiteY2" fmla="*/ 147053 h 39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2" h="398825">
                  <a:moveTo>
                    <a:pt x="0" y="0"/>
                  </a:moveTo>
                  <a:cubicBezTo>
                    <a:pt x="56816" y="174903"/>
                    <a:pt x="113632" y="349807"/>
                    <a:pt x="294106" y="374316"/>
                  </a:cubicBezTo>
                  <a:cubicBezTo>
                    <a:pt x="474580" y="398825"/>
                    <a:pt x="1082842" y="147053"/>
                    <a:pt x="1082842" y="147053"/>
                  </a:cubicBezTo>
                </a:path>
              </a:pathLst>
            </a:custGeom>
            <a:ln>
              <a:solidFill>
                <a:srgbClr val="0000F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6: put all pieces together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612648" y="3522135"/>
            <a:ext cx="8153400" cy="248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Number of nested integrals grows linearly with number K of SIC iterations, not with </a:t>
            </a:r>
            <a:r>
              <a:rPr lang="en-US" sz="2400" i="1" dirty="0" err="1" smtClean="0"/>
              <a:t>n</a:t>
            </a:r>
            <a:endParaRPr lang="en-US" sz="2400" i="1" dirty="0" smtClean="0"/>
          </a:p>
          <a:p>
            <a:pPr lvl="1"/>
            <a:r>
              <a:rPr lang="en-US" sz="2000" dirty="0" smtClean="0"/>
              <a:t>Equation can be computed for large values of </a:t>
            </a:r>
            <a:r>
              <a:rPr lang="en-US" sz="2000" i="1" dirty="0" err="1" smtClean="0"/>
              <a:t>n</a:t>
            </a:r>
            <a:r>
              <a:rPr lang="en-US" sz="2000" dirty="0" smtClean="0"/>
              <a:t>, provided that the number of SIC iterations remains reasonable (5÷6)</a:t>
            </a:r>
          </a:p>
          <a:p>
            <a:r>
              <a:rPr lang="en-US" sz="2400" dirty="0" smtClean="0"/>
              <a:t>Central limit theorem can be invoked for sufficiently large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h</a:t>
            </a:r>
            <a:endParaRPr lang="en-US" sz="2400" baseline="-25000" dirty="0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1282694" y="1625071"/>
          <a:ext cx="6709833" cy="1849729"/>
        </p:xfrm>
        <a:graphic>
          <a:graphicData uri="http://schemas.openxmlformats.org/presentationml/2006/ole">
            <p:oleObj spid="_x0000_s120835" name="Equation" r:id="rId3" imgW="3695700" imgH="965200" progId="Equation.3">
              <p:embed/>
            </p:oleObj>
          </a:graphicData>
        </a:graphic>
      </p:graphicFrame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1591735" y="5462789"/>
          <a:ext cx="5754158" cy="1133266"/>
        </p:xfrm>
        <a:graphic>
          <a:graphicData uri="http://schemas.openxmlformats.org/presentationml/2006/ole">
            <p:oleObj spid="_x0000_s120836" name="Equation" r:id="rId4" imgW="3403600" imgH="63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Exact and approximate </a:t>
            </a:r>
            <a:r>
              <a:rPr lang="en-US" dirty="0" err="1" smtClean="0"/>
              <a:t>expresions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567" y="1337734"/>
            <a:ext cx="3022600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Throughput</a:t>
            </a:r>
          </a:p>
        </p:txBody>
      </p:sp>
      <p:sp>
        <p:nvSpPr>
          <p:cNvPr id="33796" name="Segnaposto data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ICC 2011</a:t>
            </a:r>
          </a:p>
        </p:txBody>
      </p:sp>
      <p:sp>
        <p:nvSpPr>
          <p:cNvPr id="33797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Kyoto (Japan) 5-9 June 2011</a:t>
            </a:r>
            <a:endParaRPr lang="en-US" smtClean="0"/>
          </a:p>
        </p:txBody>
      </p:sp>
      <p:sp>
        <p:nvSpPr>
          <p:cNvPr id="33795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err="1" smtClean="0"/>
              <a:t>S</a:t>
            </a:r>
            <a:r>
              <a:rPr lang="en-GB" sz="2400" baseline="-25000" dirty="0" err="1" smtClean="0"/>
              <a:t>n</a:t>
            </a:r>
            <a:r>
              <a:rPr lang="en-GB" sz="2400" dirty="0" err="1" smtClean="0"/>
              <a:t>(k</a:t>
            </a:r>
            <a:r>
              <a:rPr lang="en-GB" sz="2400" dirty="0" smtClean="0"/>
              <a:t>): average number of signals captured by a system wit collision size </a:t>
            </a:r>
            <a:r>
              <a:rPr lang="en-GB" sz="2400" dirty="0" err="1" smtClean="0"/>
              <a:t>n</a:t>
            </a:r>
            <a:r>
              <a:rPr lang="en-GB" sz="2400" dirty="0" smtClean="0"/>
              <a:t> and at most K SIC iterations</a:t>
            </a:r>
          </a:p>
          <a:p>
            <a:r>
              <a:rPr lang="en-GB" sz="2400" dirty="0" smtClean="0"/>
              <a:t>Exact expression: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Approximate (iterative) expression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Where       is the approximate mean number of signals decoded at the </a:t>
            </a:r>
            <a:r>
              <a:rPr lang="en-GB" sz="2400" i="1" dirty="0" err="1" smtClean="0"/>
              <a:t>h</a:t>
            </a:r>
            <a:r>
              <a:rPr lang="en-GB" sz="2400" dirty="0" err="1" smtClean="0"/>
              <a:t>-th</a:t>
            </a:r>
            <a:r>
              <a:rPr lang="en-GB" sz="2400" dirty="0" smtClean="0"/>
              <a:t> SIC iteration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GB" sz="2000" dirty="0" smtClean="0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3310467" y="2518835"/>
          <a:ext cx="2851274" cy="969433"/>
        </p:xfrm>
        <a:graphic>
          <a:graphicData uri="http://schemas.openxmlformats.org/presentationml/2006/ole">
            <p:oleObj spid="_x0000_s94210" name="Equation" r:id="rId3" imgW="1270000" imgH="431800" progId="Equation.3">
              <p:embed/>
            </p:oleObj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3571874" y="4194176"/>
          <a:ext cx="1852613" cy="969963"/>
        </p:xfrm>
        <a:graphic>
          <a:graphicData uri="http://schemas.openxmlformats.org/presentationml/2006/ole">
            <p:oleObj spid="_x0000_s94211" name="Equation" r:id="rId4" imgW="825500" imgH="431800" progId="Equation.3">
              <p:embed/>
            </p:oleObj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1984374" y="5276321"/>
          <a:ext cx="285750" cy="398462"/>
        </p:xfrm>
        <a:graphic>
          <a:graphicData uri="http://schemas.openxmlformats.org/presentationml/2006/ole">
            <p:oleObj spid="_x0000_s94212" name="Equation" r:id="rId5" imgW="1270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Approximate mean number of captures: first reception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53859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3600"/>
              </a:spcAft>
            </a:pPr>
            <a:r>
              <a:rPr lang="en-US" dirty="0" smtClean="0"/>
              <a:t>Iteration </a:t>
            </a:r>
            <a:r>
              <a:rPr lang="en-US" dirty="0" err="1" smtClean="0"/>
              <a:t>h</a:t>
            </a:r>
            <a:r>
              <a:rPr lang="en-US" dirty="0" smtClean="0"/>
              <a:t>=0: number of </a:t>
            </a:r>
            <a:r>
              <a:rPr lang="en-US" dirty="0" err="1" smtClean="0"/>
              <a:t>undecoded</a:t>
            </a:r>
            <a:r>
              <a:rPr lang="en-US" dirty="0" smtClean="0"/>
              <a:t> signals n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r>
              <a:rPr lang="en-US" dirty="0" err="1" smtClean="0"/>
              <a:t>n</a:t>
            </a:r>
            <a:endParaRPr lang="en-US" dirty="0" smtClean="0"/>
          </a:p>
          <a:p>
            <a:pPr lvl="1">
              <a:spcAft>
                <a:spcPts val="3600"/>
              </a:spcAft>
            </a:pPr>
            <a:r>
              <a:rPr lang="en-US" dirty="0" smtClean="0"/>
              <a:t>Compute capture threshold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Approximate capture condition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Mean number of decoded signals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Residual interference power</a:t>
            </a:r>
          </a:p>
          <a:p>
            <a:pPr lvl="1">
              <a:spcAft>
                <a:spcPts val="3600"/>
              </a:spcAft>
            </a:pPr>
            <a:endParaRPr lang="en-US" dirty="0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4421716" y="3824817"/>
          <a:ext cx="2825750" cy="423863"/>
        </p:xfrm>
        <a:graphic>
          <a:graphicData uri="http://schemas.openxmlformats.org/presentationml/2006/ole">
            <p:oleObj spid="_x0000_s121858" name="Equation" r:id="rId3" imgW="1358900" imgH="203200" progId="Equation.3">
              <p:embed/>
            </p:oleObj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4378324" y="2831040"/>
          <a:ext cx="3952875" cy="446088"/>
        </p:xfrm>
        <a:graphic>
          <a:graphicData uri="http://schemas.openxmlformats.org/presentationml/2006/ole">
            <p:oleObj spid="_x0000_s121859" name="Equation" r:id="rId4" imgW="2032000" imgH="228600" progId="Equation.3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4438121" y="4728635"/>
          <a:ext cx="2335213" cy="514350"/>
        </p:xfrm>
        <a:graphic>
          <a:graphicData uri="http://schemas.openxmlformats.org/presentationml/2006/ole">
            <p:oleObj spid="_x0000_s121860" name="Equation" r:id="rId5" imgW="1041400" imgH="228600" progId="Equation.3">
              <p:embed/>
            </p:oleObj>
          </a:graphicData>
        </a:graphic>
      </p:graphicFrame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4420128" y="5543018"/>
          <a:ext cx="4300538" cy="542925"/>
        </p:xfrm>
        <a:graphic>
          <a:graphicData uri="http://schemas.openxmlformats.org/presentationml/2006/ole">
            <p:oleObj spid="_x0000_s121862" name="Equation" r:id="rId6" imgW="19177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Approximate mean number of captures: first reception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53859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3600"/>
              </a:spcAft>
            </a:pPr>
            <a:r>
              <a:rPr lang="en-US" dirty="0" smtClean="0"/>
              <a:t>Iteration </a:t>
            </a:r>
            <a:r>
              <a:rPr lang="en-US" dirty="0" err="1" smtClean="0"/>
              <a:t>h</a:t>
            </a:r>
            <a:r>
              <a:rPr lang="en-US" dirty="0" smtClean="0"/>
              <a:t>&gt;0: number of </a:t>
            </a:r>
            <a:r>
              <a:rPr lang="en-US" dirty="0" err="1" smtClean="0"/>
              <a:t>undecoded</a:t>
            </a:r>
            <a:r>
              <a:rPr lang="en-US" dirty="0" smtClean="0"/>
              <a:t> signals: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Compute capture threshold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Approximate capture condition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Mean number of decoded signals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Residual interference power</a:t>
            </a:r>
          </a:p>
          <a:p>
            <a:pPr lvl="1">
              <a:spcAft>
                <a:spcPts val="3600"/>
              </a:spcAft>
            </a:pPr>
            <a:endParaRPr lang="en-US" dirty="0"/>
          </a:p>
        </p:txBody>
      </p:sp>
      <p:graphicFrame>
        <p:nvGraphicFramePr>
          <p:cNvPr id="121863" name="Object 7"/>
          <p:cNvGraphicFramePr>
            <a:graphicFrameLocks noChangeAspect="1"/>
          </p:cNvGraphicFramePr>
          <p:nvPr/>
        </p:nvGraphicFramePr>
        <p:xfrm>
          <a:off x="6602933" y="1346200"/>
          <a:ext cx="1581150" cy="841375"/>
        </p:xfrm>
        <a:graphic>
          <a:graphicData uri="http://schemas.openxmlformats.org/presentationml/2006/ole">
            <p:oleObj spid="_x0000_s123910" name="Equation" r:id="rId3" imgW="812800" imgH="431800" progId="Equation.3">
              <p:embed/>
            </p:oleObj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3861331" y="3835928"/>
          <a:ext cx="4435475" cy="503237"/>
        </p:xfrm>
        <a:graphic>
          <a:graphicData uri="http://schemas.openxmlformats.org/presentationml/2006/ole">
            <p:oleObj spid="_x0000_s123911" name="Equation" r:id="rId4" imgW="2133600" imgH="241300" progId="Equation.3">
              <p:embed/>
            </p:oleObj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835400" y="2557991"/>
          <a:ext cx="4248150" cy="892175"/>
        </p:xfrm>
        <a:graphic>
          <a:graphicData uri="http://schemas.openxmlformats.org/presentationml/2006/ole">
            <p:oleObj spid="_x0000_s123912" name="Equation" r:id="rId5" imgW="2184400" imgH="457200" progId="Equation.3">
              <p:embed/>
            </p:oleObj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3913717" y="4721754"/>
          <a:ext cx="3133725" cy="628650"/>
        </p:xfrm>
        <a:graphic>
          <a:graphicData uri="http://schemas.openxmlformats.org/presentationml/2006/ole">
            <p:oleObj spid="_x0000_s123913" name="Equation" r:id="rId6" imgW="1397000" imgH="279400" progId="Equation.3">
              <p:embed/>
            </p:oleObj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3799417" y="5712883"/>
          <a:ext cx="5354638" cy="542925"/>
        </p:xfrm>
        <a:graphic>
          <a:graphicData uri="http://schemas.openxmlformats.org/presentationml/2006/ole">
            <p:oleObj spid="_x0000_s123914" name="Equation" r:id="rId7" imgW="2387600" imgH="241300" progId="Equation.3">
              <p:embed/>
            </p:oleObj>
          </a:graphicData>
        </a:graphic>
      </p:graphicFrame>
      <p:sp>
        <p:nvSpPr>
          <p:cNvPr id="16" name="Callout 5 15"/>
          <p:cNvSpPr/>
          <p:nvPr/>
        </p:nvSpPr>
        <p:spPr>
          <a:xfrm>
            <a:off x="3149600" y="2150534"/>
            <a:ext cx="2099733" cy="304798"/>
          </a:xfrm>
          <a:prstGeom prst="accentCallout1">
            <a:avLst>
              <a:gd name="adj1" fmla="val 59329"/>
              <a:gd name="adj2" fmla="val 72312"/>
              <a:gd name="adj3" fmla="val 112500"/>
              <a:gd name="adj4" fmla="val 8344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rgbClr val="87B6D6"/>
                </a:solidFill>
              </a:rPr>
              <a:t>Residual </a:t>
            </a:r>
            <a:r>
              <a:rPr lang="en-US" sz="1800" dirty="0" err="1" smtClean="0">
                <a:solidFill>
                  <a:srgbClr val="87B6D6"/>
                </a:solidFill>
              </a:rPr>
              <a:t>interf</a:t>
            </a:r>
            <a:r>
              <a:rPr lang="en-US" sz="1800" dirty="0" smtClean="0">
                <a:solidFill>
                  <a:srgbClr val="87B6D6"/>
                </a:solidFill>
              </a:rPr>
              <a:t>.</a:t>
            </a:r>
          </a:p>
        </p:txBody>
      </p:sp>
      <p:sp>
        <p:nvSpPr>
          <p:cNvPr id="17" name="Callout 5 16"/>
          <p:cNvSpPr/>
          <p:nvPr/>
        </p:nvSpPr>
        <p:spPr>
          <a:xfrm>
            <a:off x="5977467" y="2099732"/>
            <a:ext cx="3386667" cy="372535"/>
          </a:xfrm>
          <a:prstGeom prst="accentCallout1">
            <a:avLst>
              <a:gd name="adj1" fmla="val 27445"/>
              <a:gd name="adj2" fmla="val -1736"/>
              <a:gd name="adj3" fmla="val 98864"/>
              <a:gd name="adj4" fmla="val -5672"/>
            </a:avLst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err="1" smtClean="0">
                <a:solidFill>
                  <a:srgbClr val="FF6600"/>
                </a:solidFill>
              </a:rPr>
              <a:t>Interf</a:t>
            </a:r>
            <a:r>
              <a:rPr lang="en-US" sz="1800" dirty="0" smtClean="0">
                <a:solidFill>
                  <a:srgbClr val="FF6600"/>
                </a:solidFill>
              </a:rPr>
              <a:t>. from </a:t>
            </a:r>
            <a:r>
              <a:rPr lang="en-US" sz="1800" dirty="0" err="1" smtClean="0">
                <a:solidFill>
                  <a:srgbClr val="FF6600"/>
                </a:solidFill>
              </a:rPr>
              <a:t>undecoded</a:t>
            </a:r>
            <a:r>
              <a:rPr lang="en-US" sz="1800" dirty="0" smtClean="0">
                <a:solidFill>
                  <a:srgbClr val="FF6600"/>
                </a:solidFill>
              </a:rPr>
              <a:t>  signals</a:t>
            </a:r>
          </a:p>
        </p:txBody>
      </p:sp>
      <p:sp>
        <p:nvSpPr>
          <p:cNvPr id="18" name="Parentesi quadra aperta 17"/>
          <p:cNvSpPr/>
          <p:nvPr/>
        </p:nvSpPr>
        <p:spPr>
          <a:xfrm rot="5400000">
            <a:off x="4933102" y="2297426"/>
            <a:ext cx="45719" cy="58674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entesi quadra aperta 18"/>
          <p:cNvSpPr/>
          <p:nvPr/>
        </p:nvSpPr>
        <p:spPr>
          <a:xfrm rot="5400000">
            <a:off x="6697132" y="1391075"/>
            <a:ext cx="90595" cy="2478192"/>
          </a:xfrm>
          <a:prstGeom prst="leftBracke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7" y="1266452"/>
            <a:ext cx="4639733" cy="30875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Rayleigh fading</a:t>
            </a:r>
          </a:p>
        </p:txBody>
      </p:sp>
      <p:sp>
        <p:nvSpPr>
          <p:cNvPr id="34821" name="Segnaposto piè di pagina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Kyoto (Japan) 5-9 June 2011</a:t>
            </a:r>
            <a:endParaRPr lang="en-US" smtClean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Exponential distribution of the received power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Fourier Transform of the auxiliary </a:t>
            </a:r>
            <a:r>
              <a:rPr lang="en-US" dirty="0" err="1" smtClean="0"/>
              <a:t>rv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err="1" smtClean="0"/>
              <a:t>(u,v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Mean value of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err="1" smtClean="0"/>
              <a:t>(u,v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547277" y="2391305"/>
          <a:ext cx="6151563" cy="477837"/>
        </p:xfrm>
        <a:graphic>
          <a:graphicData uri="http://schemas.openxmlformats.org/presentationml/2006/ole">
            <p:oleObj spid="_x0000_s95234" name="Equation" r:id="rId3" imgW="2959100" imgH="228600" progId="Equation.3">
              <p:embed/>
            </p:oleObj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2332038" y="3849688"/>
          <a:ext cx="4038600" cy="981075"/>
        </p:xfrm>
        <a:graphic>
          <a:graphicData uri="http://schemas.openxmlformats.org/presentationml/2006/ole">
            <p:oleObj spid="_x0000_s95235" name="Equation" r:id="rId4" imgW="1943100" imgH="469900" progId="Equation.3">
              <p:embed/>
            </p:oleObj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2497138" y="5435600"/>
          <a:ext cx="3773487" cy="822325"/>
        </p:xfrm>
        <a:graphic>
          <a:graphicData uri="http://schemas.openxmlformats.org/presentationml/2006/ole">
            <p:oleObj spid="_x0000_s95236" name="Equation" r:id="rId5" imgW="18161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Capture probability distribution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pic>
        <p:nvPicPr>
          <p:cNvPr id="6" name="Segnaposto contenuto 5" descr="PDFRFz0.1eta2b0.1.eps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-246" t="4516" r="-1140" b="-645"/>
              <a:stretch>
                <a:fillRect/>
              </a:stretch>
            </p:blipFill>
          </mc:Choice>
          <mc:Fallback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-246" t="4516" r="-1140" b="-645"/>
              <a:stretch>
                <a:fillRect/>
              </a:stretch>
            </p:blipFill>
          </mc:Fallback>
        </mc:AlternateContent>
        <p:spPr>
          <a:xfrm>
            <a:off x="2658531" y="1388534"/>
            <a:ext cx="6604000" cy="5046133"/>
          </a:xfrm>
        </p:spPr>
      </p:pic>
      <p:sp>
        <p:nvSpPr>
          <p:cNvPr id="7" name="Callout 6 6"/>
          <p:cNvSpPr/>
          <p:nvPr/>
        </p:nvSpPr>
        <p:spPr bwMode="auto">
          <a:xfrm>
            <a:off x="0" y="4182534"/>
            <a:ext cx="2624667" cy="1761066"/>
          </a:xfrm>
          <a:prstGeom prst="accentCallout2">
            <a:avLst>
              <a:gd name="adj1" fmla="val 25856"/>
              <a:gd name="adj2" fmla="val 108718"/>
              <a:gd name="adj3" fmla="val 25525"/>
              <a:gd name="adj4" fmla="val 130942"/>
              <a:gd name="adj5" fmla="val 79423"/>
              <a:gd name="adj6" fmla="val 243034"/>
            </a:avLst>
          </a:prstGeom>
          <a:noFill/>
          <a:ln w="9525" cap="flat" cmpd="sng" algn="ctr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Multiple SIC (K&gt;1): capture probability keeps improving,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but gai</a:t>
            </a:r>
            <a:r>
              <a:rPr lang="en-US" sz="2000" dirty="0" smtClean="0"/>
              <a:t>n reduces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llout 6 7"/>
          <p:cNvSpPr/>
          <p:nvPr/>
        </p:nvSpPr>
        <p:spPr bwMode="auto">
          <a:xfrm>
            <a:off x="0" y="2404532"/>
            <a:ext cx="2810933" cy="1490134"/>
          </a:xfrm>
          <a:prstGeom prst="accentCallout2">
            <a:avLst>
              <a:gd name="adj1" fmla="val 8010"/>
              <a:gd name="adj2" fmla="val 101621"/>
              <a:gd name="adj3" fmla="val 13915"/>
              <a:gd name="adj4" fmla="val 164290"/>
              <a:gd name="adj5" fmla="val 60603"/>
              <a:gd name="adj6" fmla="val 180813"/>
            </a:avLst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One SIC (K=1):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likely to </a:t>
            </a:r>
            <a:r>
              <a:rPr lang="en-US" sz="2000" dirty="0" smtClean="0"/>
              <a:t>decode 4÷10 signals, double capture capabilities!!!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allout 6 8"/>
          <p:cNvSpPr/>
          <p:nvPr/>
        </p:nvSpPr>
        <p:spPr bwMode="auto">
          <a:xfrm>
            <a:off x="1" y="1435100"/>
            <a:ext cx="2808816" cy="766233"/>
          </a:xfrm>
          <a:prstGeom prst="accentCallout2">
            <a:avLst>
              <a:gd name="adj1" fmla="val 25525"/>
              <a:gd name="adj2" fmla="val 102848"/>
              <a:gd name="adj3" fmla="val 29766"/>
              <a:gd name="adj4" fmla="val 128489"/>
              <a:gd name="adj5" fmla="val 94690"/>
              <a:gd name="adj6" fmla="val 142230"/>
            </a:avLst>
          </a:prstGeom>
          <a:noFill/>
          <a:ln w="9525" cap="flat" cmpd="sng" algn="ctr">
            <a:solidFill>
              <a:srgbClr val="66CC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 SIC (K=0): likely to decode 2÷5 signals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147676" y="1625601"/>
            <a:ext cx="276019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E121D"/>
                </a:solidFill>
              </a:rPr>
              <a:t>n</a:t>
            </a:r>
            <a:r>
              <a:rPr lang="en-US" dirty="0" smtClean="0">
                <a:solidFill>
                  <a:srgbClr val="9E121D"/>
                </a:solidFill>
              </a:rPr>
              <a:t>=20, </a:t>
            </a:r>
            <a:r>
              <a:rPr lang="en-US" dirty="0" err="1" smtClean="0">
                <a:solidFill>
                  <a:srgbClr val="9E121D"/>
                </a:solidFill>
              </a:rPr>
              <a:t>b</a:t>
            </a:r>
            <a:r>
              <a:rPr lang="en-US" dirty="0" smtClean="0">
                <a:solidFill>
                  <a:srgbClr val="9E121D"/>
                </a:solidFill>
              </a:rPr>
              <a:t>=0.1, </a:t>
            </a:r>
            <a:r>
              <a:rPr lang="en-US" dirty="0" err="1" smtClean="0">
                <a:solidFill>
                  <a:srgbClr val="9E121D"/>
                </a:solidFill>
              </a:rPr>
              <a:t>z</a:t>
            </a:r>
            <a:r>
              <a:rPr lang="en-US" dirty="0" smtClean="0">
                <a:solidFill>
                  <a:srgbClr val="9E121D"/>
                </a:solidFill>
              </a:rPr>
              <a:t>=0.1</a:t>
            </a:r>
            <a:endParaRPr lang="en-US" dirty="0">
              <a:solidFill>
                <a:srgbClr val="9E121D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3725333" y="3674534"/>
            <a:ext cx="4961452" cy="1967088"/>
            <a:chOff x="3454400" y="3657600"/>
            <a:chExt cx="4470400" cy="1967088"/>
          </a:xfrm>
        </p:grpSpPr>
        <p:sp>
          <p:nvSpPr>
            <p:cNvPr id="12" name="Figura a mano libera 11"/>
            <p:cNvSpPr/>
            <p:nvPr/>
          </p:nvSpPr>
          <p:spPr>
            <a:xfrm>
              <a:off x="3454400" y="3657600"/>
              <a:ext cx="4470400" cy="1967088"/>
            </a:xfrm>
            <a:custGeom>
              <a:avLst/>
              <a:gdLst>
                <a:gd name="connsiteX0" fmla="*/ 0 w 4470400"/>
                <a:gd name="connsiteY0" fmla="*/ 0 h 1967088"/>
                <a:gd name="connsiteX1" fmla="*/ 1049867 w 4470400"/>
                <a:gd name="connsiteY1" fmla="*/ 1202267 h 1967088"/>
                <a:gd name="connsiteX2" fmla="*/ 3420533 w 4470400"/>
                <a:gd name="connsiteY2" fmla="*/ 1845733 h 1967088"/>
                <a:gd name="connsiteX3" fmla="*/ 4470400 w 4470400"/>
                <a:gd name="connsiteY3" fmla="*/ 1930400 h 1967088"/>
                <a:gd name="connsiteX0" fmla="*/ 0 w 4470400"/>
                <a:gd name="connsiteY0" fmla="*/ 0 h 1967088"/>
                <a:gd name="connsiteX1" fmla="*/ 1049867 w 4470400"/>
                <a:gd name="connsiteY1" fmla="*/ 1202267 h 1967088"/>
                <a:gd name="connsiteX2" fmla="*/ 2370666 w 4470400"/>
                <a:gd name="connsiteY2" fmla="*/ 1845733 h 1967088"/>
                <a:gd name="connsiteX3" fmla="*/ 4470400 w 4470400"/>
                <a:gd name="connsiteY3" fmla="*/ 1930400 h 196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400" h="1967088">
                  <a:moveTo>
                    <a:pt x="0" y="0"/>
                  </a:moveTo>
                  <a:cubicBezTo>
                    <a:pt x="239889" y="447322"/>
                    <a:pt x="654756" y="894645"/>
                    <a:pt x="1049867" y="1202267"/>
                  </a:cubicBezTo>
                  <a:cubicBezTo>
                    <a:pt x="1444978" y="1509889"/>
                    <a:pt x="1800577" y="1724378"/>
                    <a:pt x="2370666" y="1845733"/>
                  </a:cubicBezTo>
                  <a:cubicBezTo>
                    <a:pt x="2940755" y="1967088"/>
                    <a:pt x="4470400" y="1930400"/>
                    <a:pt x="4470400" y="1930400"/>
                  </a:cubicBezTo>
                </a:path>
              </a:pathLst>
            </a:custGeom>
            <a:ln w="19050" cap="flat" cmpd="sng" algn="ctr">
              <a:solidFill>
                <a:srgbClr val="33CC33"/>
              </a:solidFill>
              <a:prstDash val="dash"/>
              <a:round/>
              <a:headEnd type="none" w="med" len="me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sellaDiTesto 13"/>
            <p:cNvSpPr txBox="1"/>
            <p:nvPr/>
          </p:nvSpPr>
          <p:spPr>
            <a:xfrm rot="1983333">
              <a:off x="4140537" y="4673606"/>
              <a:ext cx="1792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CC33"/>
                  </a:solidFill>
                </a:rPr>
                <a:t>K increases</a:t>
              </a:r>
              <a:endParaRPr lang="en-US" dirty="0">
                <a:solidFill>
                  <a:srgbClr val="33CC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SIC in highly congested scenario</a:t>
            </a:r>
            <a:endParaRPr lang="en-US" dirty="0"/>
          </a:p>
        </p:txBody>
      </p:sp>
      <p:pic>
        <p:nvPicPr>
          <p:cNvPr id="17" name="Segnaposto contenuto 16" descr="PDFRFz0.1eta2b0.1n60.eps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-668" t="507" r="1207" b="-39"/>
              <a:stretch>
                <a:fillRect/>
              </a:stretch>
            </p:blipFill>
          </mc:Choice>
          <mc:Fallback>
            <p:blipFill>
              <a:blip r:embed="rId3"/>
              <a:srcRect l="-668" t="507" r="1207" b="-39"/>
              <a:stretch>
                <a:fillRect/>
              </a:stretch>
            </p:blipFill>
          </mc:Fallback>
        </mc:AlternateContent>
        <p:spPr>
          <a:xfrm>
            <a:off x="3623732" y="1456267"/>
            <a:ext cx="5520268" cy="5063065"/>
          </a:xfrm>
        </p:spPr>
      </p:pic>
      <p:sp>
        <p:nvSpPr>
          <p:cNvPr id="3" name="Segnaposto data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5147676" y="1625601"/>
            <a:ext cx="276019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9E121D"/>
                </a:solidFill>
              </a:rPr>
              <a:t>n</a:t>
            </a:r>
            <a:r>
              <a:rPr lang="en-US" b="1" dirty="0" smtClean="0">
                <a:solidFill>
                  <a:srgbClr val="9E121D"/>
                </a:solidFill>
              </a:rPr>
              <a:t>=60</a:t>
            </a:r>
            <a:r>
              <a:rPr lang="en-US" dirty="0" smtClean="0">
                <a:solidFill>
                  <a:srgbClr val="9E121D"/>
                </a:solidFill>
              </a:rPr>
              <a:t>, </a:t>
            </a:r>
            <a:r>
              <a:rPr lang="en-US" dirty="0" err="1" smtClean="0">
                <a:solidFill>
                  <a:srgbClr val="9E121D"/>
                </a:solidFill>
              </a:rPr>
              <a:t>b</a:t>
            </a:r>
            <a:r>
              <a:rPr lang="en-US" dirty="0" smtClean="0">
                <a:solidFill>
                  <a:srgbClr val="9E121D"/>
                </a:solidFill>
              </a:rPr>
              <a:t>=0.1, </a:t>
            </a:r>
            <a:r>
              <a:rPr lang="en-US" dirty="0" err="1" smtClean="0">
                <a:solidFill>
                  <a:srgbClr val="9E121D"/>
                </a:solidFill>
              </a:rPr>
              <a:t>z</a:t>
            </a:r>
            <a:r>
              <a:rPr lang="en-US" dirty="0" smtClean="0">
                <a:solidFill>
                  <a:srgbClr val="9E121D"/>
                </a:solidFill>
              </a:rPr>
              <a:t>=0.1</a:t>
            </a:r>
            <a:endParaRPr lang="en-US" dirty="0">
              <a:solidFill>
                <a:srgbClr val="9E121D"/>
              </a:solidFill>
            </a:endParaRPr>
          </a:p>
        </p:txBody>
      </p:sp>
      <p:sp>
        <p:nvSpPr>
          <p:cNvPr id="16" name="Segnaposto contenuto 15"/>
          <p:cNvSpPr>
            <a:spLocks noGrp="1"/>
          </p:cNvSpPr>
          <p:nvPr>
            <p:ph sz="quarter" idx="1"/>
          </p:nvPr>
        </p:nvSpPr>
        <p:spPr>
          <a:xfrm>
            <a:off x="-33860" y="1572634"/>
            <a:ext cx="3886200" cy="45720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SIC </a:t>
            </a:r>
            <a:r>
              <a:rPr lang="it-IT" sz="3200" dirty="0" err="1" smtClean="0"/>
              <a:t>does</a:t>
            </a:r>
            <a:r>
              <a:rPr lang="it-IT" sz="3200" dirty="0" smtClean="0"/>
              <a:t> </a:t>
            </a:r>
            <a:r>
              <a:rPr lang="it-IT" sz="3200" dirty="0" err="1" smtClean="0"/>
              <a:t>not</a:t>
            </a:r>
            <a:r>
              <a:rPr lang="it-IT" sz="3200" dirty="0" smtClean="0"/>
              <a:t> </a:t>
            </a:r>
            <a:r>
              <a:rPr lang="it-IT" sz="3200" dirty="0" err="1" smtClean="0"/>
              <a:t>yield</a:t>
            </a:r>
            <a:r>
              <a:rPr lang="it-IT" sz="3200" dirty="0" smtClean="0"/>
              <a:t> </a:t>
            </a:r>
            <a:r>
              <a:rPr lang="it-IT" sz="3200" dirty="0" err="1" smtClean="0"/>
              <a:t>any</a:t>
            </a:r>
            <a:r>
              <a:rPr lang="it-IT" sz="3200" dirty="0" smtClean="0"/>
              <a:t> </a:t>
            </a:r>
            <a:r>
              <a:rPr lang="it-IT" sz="3200" dirty="0" err="1" smtClean="0"/>
              <a:t>significant</a:t>
            </a:r>
            <a:r>
              <a:rPr lang="it-IT" sz="3200" dirty="0" smtClean="0"/>
              <a:t> performance </a:t>
            </a:r>
            <a:r>
              <a:rPr lang="it-IT" sz="3200" dirty="0" err="1" smtClean="0"/>
              <a:t>gain</a:t>
            </a:r>
            <a:endParaRPr lang="en-US" sz="3200" dirty="0" smtClean="0"/>
          </a:p>
          <a:p>
            <a:pPr lvl="1"/>
            <a:r>
              <a:rPr lang="it-IT" dirty="0" smtClean="0"/>
              <a:t>High </a:t>
            </a:r>
            <a:r>
              <a:rPr lang="it-IT" dirty="0" err="1" smtClean="0"/>
              <a:t>probability</a:t>
            </a:r>
            <a:r>
              <a:rPr lang="it-IT" dirty="0" smtClean="0"/>
              <a:t> of </a:t>
            </a:r>
            <a:r>
              <a:rPr lang="it-IT" dirty="0" err="1" smtClean="0"/>
              <a:t>missing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signals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/>
              <a:t> SIC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at </a:t>
            </a:r>
            <a:r>
              <a:rPr lang="it-IT" dirty="0" err="1" smtClean="0"/>
              <a:t>all</a:t>
            </a:r>
            <a:r>
              <a:rPr lang="it-IT" dirty="0" smtClean="0"/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 vs n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Kyoto (Japan) 5-9 June 2011</a:t>
            </a:r>
            <a:endParaRPr lang="en-US"/>
          </a:p>
        </p:txBody>
      </p:sp>
      <p:pic>
        <p:nvPicPr>
          <p:cNvPr id="9" name="Segnaposto contenuto 5" descr="SRFz0.1eta2b0.1.eps"/>
          <p:cNvPicPr>
            <a:picLocks noGrp="1" noChangeAspect="1"/>
          </p:cNvPicPr>
          <p:nvPr>
            <p:ph sz="quarter" idx="4294967295"/>
          </p:nvPr>
        </p:nvPicPr>
        <mc:AlternateContent>
          <mc:Choice xmlns:ma="http://schemas.microsoft.com/office/mac/drawingml/2008/main" Requires="ma">
            <p:blipFill>
              <a:blip r:embed="rId2"/>
              <a:srcRect l="-922" t="3717" b="-61"/>
              <a:stretch>
                <a:fillRect/>
              </a:stretch>
            </p:blipFill>
          </mc:Choice>
          <mc:Fallback>
            <p:blipFill>
              <a:blip r:embed="rId3"/>
              <a:srcRect l="-922" t="3717" b="-61"/>
              <a:stretch>
                <a:fillRect/>
              </a:stretch>
            </p:blipFill>
          </mc:Fallback>
        </mc:AlternateContent>
        <p:spPr>
          <a:xfrm>
            <a:off x="1710266" y="1643059"/>
            <a:ext cx="5588000" cy="5011737"/>
          </a:xfrm>
        </p:spPr>
      </p:pic>
      <p:sp>
        <p:nvSpPr>
          <p:cNvPr id="10" name="CasellaDiTesto 9"/>
          <p:cNvSpPr txBox="1"/>
          <p:nvPr/>
        </p:nvSpPr>
        <p:spPr>
          <a:xfrm>
            <a:off x="2277810" y="3132663"/>
            <a:ext cx="18959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E121D"/>
                </a:solidFill>
              </a:rPr>
              <a:t>b</a:t>
            </a:r>
            <a:r>
              <a:rPr lang="en-US" dirty="0" smtClean="0">
                <a:solidFill>
                  <a:srgbClr val="9E121D"/>
                </a:solidFill>
              </a:rPr>
              <a:t>=0.1, </a:t>
            </a:r>
            <a:r>
              <a:rPr lang="en-US" dirty="0" err="1" smtClean="0">
                <a:solidFill>
                  <a:srgbClr val="9E121D"/>
                </a:solidFill>
              </a:rPr>
              <a:t>z</a:t>
            </a:r>
            <a:r>
              <a:rPr lang="en-US" dirty="0" smtClean="0">
                <a:solidFill>
                  <a:srgbClr val="9E121D"/>
                </a:solidFill>
              </a:rPr>
              <a:t>=0.1</a:t>
            </a:r>
            <a:endParaRPr lang="en-US" dirty="0">
              <a:solidFill>
                <a:srgbClr val="9E121D"/>
              </a:solidFill>
            </a:endParaRPr>
          </a:p>
        </p:txBody>
      </p:sp>
      <p:grpSp>
        <p:nvGrpSpPr>
          <p:cNvPr id="46" name="Gruppo 45"/>
          <p:cNvGrpSpPr/>
          <p:nvPr/>
        </p:nvGrpSpPr>
        <p:grpSpPr>
          <a:xfrm>
            <a:off x="0" y="1845731"/>
            <a:ext cx="2106725" cy="758793"/>
            <a:chOff x="0" y="1845731"/>
            <a:chExt cx="2106725" cy="758793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0" y="2048933"/>
              <a:ext cx="660398" cy="1585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>
              <a:off x="0" y="2455334"/>
              <a:ext cx="677333" cy="16933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723208" y="1845731"/>
              <a:ext cx="736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90"/>
                  </a:solidFill>
                </a:rPr>
                <a:t>exact</a:t>
              </a:r>
              <a:endParaRPr lang="en-US" sz="1800" dirty="0">
                <a:solidFill>
                  <a:srgbClr val="000090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51804" y="2235192"/>
              <a:ext cx="1454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approximate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5495458" y="2504051"/>
            <a:ext cx="974417" cy="3302210"/>
            <a:chOff x="5495458" y="2504051"/>
            <a:chExt cx="974417" cy="3302210"/>
          </a:xfrm>
        </p:grpSpPr>
        <p:sp>
          <p:nvSpPr>
            <p:cNvPr id="21" name="Figura a mano libera 20"/>
            <p:cNvSpPr/>
            <p:nvPr/>
          </p:nvSpPr>
          <p:spPr>
            <a:xfrm rot="17043282">
              <a:off x="4282762" y="4252671"/>
              <a:ext cx="2766286" cy="340893"/>
            </a:xfrm>
            <a:custGeom>
              <a:avLst/>
              <a:gdLst>
                <a:gd name="connsiteX0" fmla="*/ 0 w 4470400"/>
                <a:gd name="connsiteY0" fmla="*/ 0 h 1967088"/>
                <a:gd name="connsiteX1" fmla="*/ 1049867 w 4470400"/>
                <a:gd name="connsiteY1" fmla="*/ 1202267 h 1967088"/>
                <a:gd name="connsiteX2" fmla="*/ 3420533 w 4470400"/>
                <a:gd name="connsiteY2" fmla="*/ 1845733 h 1967088"/>
                <a:gd name="connsiteX3" fmla="*/ 4470400 w 4470400"/>
                <a:gd name="connsiteY3" fmla="*/ 1930400 h 1967088"/>
                <a:gd name="connsiteX0" fmla="*/ 0 w 4470400"/>
                <a:gd name="connsiteY0" fmla="*/ 0 h 1967088"/>
                <a:gd name="connsiteX1" fmla="*/ 1049867 w 4470400"/>
                <a:gd name="connsiteY1" fmla="*/ 1202267 h 1967088"/>
                <a:gd name="connsiteX2" fmla="*/ 2370666 w 4470400"/>
                <a:gd name="connsiteY2" fmla="*/ 1845733 h 1967088"/>
                <a:gd name="connsiteX3" fmla="*/ 4470400 w 4470400"/>
                <a:gd name="connsiteY3" fmla="*/ 1930400 h 196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400" h="1967088">
                  <a:moveTo>
                    <a:pt x="0" y="0"/>
                  </a:moveTo>
                  <a:cubicBezTo>
                    <a:pt x="239889" y="447322"/>
                    <a:pt x="654756" y="894645"/>
                    <a:pt x="1049867" y="1202267"/>
                  </a:cubicBezTo>
                  <a:cubicBezTo>
                    <a:pt x="1444978" y="1509889"/>
                    <a:pt x="1800577" y="1724378"/>
                    <a:pt x="2370666" y="1845733"/>
                  </a:cubicBezTo>
                  <a:cubicBezTo>
                    <a:pt x="2940755" y="1967088"/>
                    <a:pt x="4470400" y="1930400"/>
                    <a:pt x="4470400" y="1930400"/>
                  </a:cubicBezTo>
                </a:path>
              </a:pathLst>
            </a:custGeom>
            <a:ln w="19050" cap="flat" cmpd="sng" algn="ctr">
              <a:solidFill>
                <a:srgbClr val="33CC33"/>
              </a:solidFill>
              <a:prstDash val="dash"/>
              <a:round/>
              <a:headEnd type="none" w="med" len="me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sellaDiTesto 21"/>
            <p:cNvSpPr txBox="1"/>
            <p:nvPr/>
          </p:nvSpPr>
          <p:spPr>
            <a:xfrm rot="17146601">
              <a:off x="5412556" y="3192038"/>
              <a:ext cx="1745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33CC33"/>
                  </a:solidFill>
                </a:rPr>
                <a:t>K increases</a:t>
              </a:r>
              <a:endParaRPr lang="en-US" sz="1800" dirty="0">
                <a:solidFill>
                  <a:srgbClr val="33CC33"/>
                </a:solidFill>
              </a:endParaRPr>
            </a:p>
          </p:txBody>
        </p:sp>
      </p:grpSp>
      <p:sp>
        <p:nvSpPr>
          <p:cNvPr id="23" name="Figura a mano libera 22"/>
          <p:cNvSpPr/>
          <p:nvPr/>
        </p:nvSpPr>
        <p:spPr>
          <a:xfrm>
            <a:off x="4199467" y="1540929"/>
            <a:ext cx="1286934" cy="5147734"/>
          </a:xfrm>
          <a:custGeom>
            <a:avLst/>
            <a:gdLst>
              <a:gd name="connsiteX0" fmla="*/ 0 w 1422400"/>
              <a:gd name="connsiteY0" fmla="*/ 4707467 h 4707467"/>
              <a:gd name="connsiteX1" fmla="*/ 626533 w 1422400"/>
              <a:gd name="connsiteY1" fmla="*/ 3522134 h 4707467"/>
              <a:gd name="connsiteX2" fmla="*/ 914400 w 1422400"/>
              <a:gd name="connsiteY2" fmla="*/ 2370667 h 4707467"/>
              <a:gd name="connsiteX3" fmla="*/ 1083733 w 1422400"/>
              <a:gd name="connsiteY3" fmla="*/ 1540934 h 4707467"/>
              <a:gd name="connsiteX4" fmla="*/ 1219200 w 1422400"/>
              <a:gd name="connsiteY4" fmla="*/ 1016000 h 4707467"/>
              <a:gd name="connsiteX5" fmla="*/ 1422400 w 1422400"/>
              <a:gd name="connsiteY5" fmla="*/ 0 h 4707467"/>
              <a:gd name="connsiteX0" fmla="*/ 0 w 1422400"/>
              <a:gd name="connsiteY0" fmla="*/ 4707467 h 4707467"/>
              <a:gd name="connsiteX1" fmla="*/ 626533 w 1422400"/>
              <a:gd name="connsiteY1" fmla="*/ 3522134 h 4707467"/>
              <a:gd name="connsiteX2" fmla="*/ 914400 w 1422400"/>
              <a:gd name="connsiteY2" fmla="*/ 2370667 h 4707467"/>
              <a:gd name="connsiteX3" fmla="*/ 1219200 w 1422400"/>
              <a:gd name="connsiteY3" fmla="*/ 1016000 h 4707467"/>
              <a:gd name="connsiteX4" fmla="*/ 1422400 w 1422400"/>
              <a:gd name="connsiteY4" fmla="*/ 0 h 4707467"/>
              <a:gd name="connsiteX0" fmla="*/ 0 w 1422400"/>
              <a:gd name="connsiteY0" fmla="*/ 4707467 h 4707467"/>
              <a:gd name="connsiteX1" fmla="*/ 626533 w 1422400"/>
              <a:gd name="connsiteY1" fmla="*/ 3522134 h 4707467"/>
              <a:gd name="connsiteX2" fmla="*/ 914400 w 1422400"/>
              <a:gd name="connsiteY2" fmla="*/ 2370667 h 4707467"/>
              <a:gd name="connsiteX3" fmla="*/ 1219200 w 1422400"/>
              <a:gd name="connsiteY3" fmla="*/ 1016000 h 4707467"/>
              <a:gd name="connsiteX4" fmla="*/ 1422400 w 1422400"/>
              <a:gd name="connsiteY4" fmla="*/ 0 h 4707467"/>
              <a:gd name="connsiteX0" fmla="*/ 0 w 1032933"/>
              <a:gd name="connsiteY0" fmla="*/ 4165601 h 4165601"/>
              <a:gd name="connsiteX1" fmla="*/ 237066 w 1032933"/>
              <a:gd name="connsiteY1" fmla="*/ 3522134 h 4165601"/>
              <a:gd name="connsiteX2" fmla="*/ 524933 w 1032933"/>
              <a:gd name="connsiteY2" fmla="*/ 2370667 h 4165601"/>
              <a:gd name="connsiteX3" fmla="*/ 829733 w 1032933"/>
              <a:gd name="connsiteY3" fmla="*/ 1016000 h 4165601"/>
              <a:gd name="connsiteX4" fmla="*/ 1032933 w 1032933"/>
              <a:gd name="connsiteY4" fmla="*/ 0 h 4165601"/>
              <a:gd name="connsiteX0" fmla="*/ 0 w 1032933"/>
              <a:gd name="connsiteY0" fmla="*/ 4165601 h 4165601"/>
              <a:gd name="connsiteX1" fmla="*/ 237066 w 1032933"/>
              <a:gd name="connsiteY1" fmla="*/ 3522134 h 4165601"/>
              <a:gd name="connsiteX2" fmla="*/ 524933 w 1032933"/>
              <a:gd name="connsiteY2" fmla="*/ 2370667 h 4165601"/>
              <a:gd name="connsiteX3" fmla="*/ 829733 w 1032933"/>
              <a:gd name="connsiteY3" fmla="*/ 1016000 h 4165601"/>
              <a:gd name="connsiteX4" fmla="*/ 1032933 w 1032933"/>
              <a:gd name="connsiteY4" fmla="*/ 0 h 4165601"/>
              <a:gd name="connsiteX0" fmla="*/ 0 w 1032933"/>
              <a:gd name="connsiteY0" fmla="*/ 4165601 h 4165601"/>
              <a:gd name="connsiteX1" fmla="*/ 237066 w 1032933"/>
              <a:gd name="connsiteY1" fmla="*/ 3522134 h 4165601"/>
              <a:gd name="connsiteX2" fmla="*/ 524933 w 1032933"/>
              <a:gd name="connsiteY2" fmla="*/ 2370667 h 4165601"/>
              <a:gd name="connsiteX3" fmla="*/ 829733 w 1032933"/>
              <a:gd name="connsiteY3" fmla="*/ 1016000 h 4165601"/>
              <a:gd name="connsiteX4" fmla="*/ 1032933 w 1032933"/>
              <a:gd name="connsiteY4" fmla="*/ 0 h 416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933" h="4165601">
                <a:moveTo>
                  <a:pt x="0" y="4165601"/>
                </a:moveTo>
                <a:cubicBezTo>
                  <a:pt x="186265" y="3801536"/>
                  <a:pt x="84666" y="3911601"/>
                  <a:pt x="237066" y="3522134"/>
                </a:cubicBezTo>
                <a:cubicBezTo>
                  <a:pt x="372532" y="3132667"/>
                  <a:pt x="426155" y="2788356"/>
                  <a:pt x="524933" y="2370667"/>
                </a:cubicBezTo>
                <a:cubicBezTo>
                  <a:pt x="623711" y="1952978"/>
                  <a:pt x="745066" y="1411111"/>
                  <a:pt x="829733" y="1016000"/>
                </a:cubicBezTo>
                <a:cubicBezTo>
                  <a:pt x="886178" y="759178"/>
                  <a:pt x="1032933" y="0"/>
                  <a:pt x="1032933" y="0"/>
                </a:cubicBezTo>
              </a:path>
            </a:pathLst>
          </a:cu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ccia destra rientrata 28"/>
          <p:cNvSpPr/>
          <p:nvPr/>
        </p:nvSpPr>
        <p:spPr>
          <a:xfrm>
            <a:off x="5740400" y="1269999"/>
            <a:ext cx="2184400" cy="778933"/>
          </a:xfrm>
          <a:prstGeom prst="notched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High congestion</a:t>
            </a:r>
          </a:p>
        </p:txBody>
      </p:sp>
      <p:sp>
        <p:nvSpPr>
          <p:cNvPr id="32" name="Freccia destra rientrata 31"/>
          <p:cNvSpPr/>
          <p:nvPr/>
        </p:nvSpPr>
        <p:spPr>
          <a:xfrm flipH="1">
            <a:off x="3014136" y="1269999"/>
            <a:ext cx="2235199" cy="778933"/>
          </a:xfrm>
          <a:prstGeom prst="notched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Low congestion</a:t>
            </a:r>
          </a:p>
        </p:txBody>
      </p:sp>
      <p:grpSp>
        <p:nvGrpSpPr>
          <p:cNvPr id="62" name="Gruppo 61"/>
          <p:cNvGrpSpPr/>
          <p:nvPr/>
        </p:nvGrpSpPr>
        <p:grpSpPr>
          <a:xfrm>
            <a:off x="5147734" y="2015066"/>
            <a:ext cx="2743199" cy="3268134"/>
            <a:chOff x="5147734" y="2015066"/>
            <a:chExt cx="2743199" cy="3268134"/>
          </a:xfrm>
        </p:grpSpPr>
        <p:cxnSp>
          <p:nvCxnSpPr>
            <p:cNvPr id="34" name="Connettore 2 33"/>
            <p:cNvCxnSpPr/>
            <p:nvPr/>
          </p:nvCxnSpPr>
          <p:spPr>
            <a:xfrm rot="5400000">
              <a:off x="6095999" y="3657599"/>
              <a:ext cx="3217329" cy="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>
              <a:off x="5147734" y="5266264"/>
              <a:ext cx="2726266" cy="16936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>
              <a:off x="5181599" y="2015066"/>
              <a:ext cx="2709334" cy="1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sellaDiTesto 46"/>
            <p:cNvSpPr txBox="1"/>
            <p:nvPr/>
          </p:nvSpPr>
          <p:spPr>
            <a:xfrm rot="16200000">
              <a:off x="6208548" y="3451309"/>
              <a:ext cx="2601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Max SIC gain ~500%</a:t>
              </a:r>
              <a:endParaRPr lang="en-US" sz="2000" dirty="0"/>
            </a:p>
          </p:txBody>
        </p:sp>
      </p:grpSp>
      <p:sp>
        <p:nvSpPr>
          <p:cNvPr id="60" name="CasellaDiTesto 59"/>
          <p:cNvSpPr txBox="1"/>
          <p:nvPr/>
        </p:nvSpPr>
        <p:spPr>
          <a:xfrm>
            <a:off x="0" y="2810933"/>
            <a:ext cx="196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Approximation is quite good!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2" grpId="0" animBg="1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Multi Packet Reception</a:t>
            </a:r>
            <a:endParaRPr lang="en-GB" dirty="0"/>
          </a:p>
        </p:txBody>
      </p:sp>
      <p:sp>
        <p:nvSpPr>
          <p:cNvPr id="2048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 2011</a:t>
            </a:r>
          </a:p>
        </p:txBody>
      </p:sp>
      <p:sp>
        <p:nvSpPr>
          <p:cNvPr id="2048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Kyoto (Japan) 5-9 June 2011</a:t>
            </a:r>
            <a:endParaRPr lang="en-US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Enabling Multi Packet Reception (MPR) can bring in several benefits [1]</a:t>
            </a:r>
          </a:p>
          <a:p>
            <a:pPr lvl="1"/>
            <a:r>
              <a:rPr lang="en-US" dirty="0" smtClean="0"/>
              <a:t>higher transmission efficiency due to channel diversity</a:t>
            </a:r>
          </a:p>
          <a:p>
            <a:pPr lvl="1"/>
            <a:r>
              <a:rPr lang="en-US" dirty="0" smtClean="0"/>
              <a:t>larger system capacity thanks to multi-user detection</a:t>
            </a:r>
          </a:p>
          <a:p>
            <a:pPr lvl="1"/>
            <a:r>
              <a:rPr lang="en-US" dirty="0" smtClean="0"/>
              <a:t>simpler channel access schemes</a:t>
            </a:r>
          </a:p>
          <a:p>
            <a:r>
              <a:rPr lang="en-US" dirty="0" smtClean="0"/>
              <a:t>MPR can be enabled by means of</a:t>
            </a:r>
          </a:p>
          <a:p>
            <a:pPr lvl="1"/>
            <a:r>
              <a:rPr lang="en-US" dirty="0" smtClean="0"/>
              <a:t>Signal spreading (CDMA)</a:t>
            </a:r>
          </a:p>
          <a:p>
            <a:pPr lvl="2"/>
            <a:r>
              <a:rPr lang="it-IT" dirty="0" smtClean="0"/>
              <a:t>b&lt;1</a:t>
            </a:r>
            <a:r>
              <a:rPr lang="it-IT" sz="2500" dirty="0" smtClean="0">
                <a:solidFill>
                  <a:srgbClr val="0000FF"/>
                </a:solidFill>
                <a:ea typeface="Wingdings" charset="2"/>
                <a:cs typeface="Wingdings" charset="2"/>
              </a:rPr>
              <a:t>  </a:t>
            </a:r>
            <a:r>
              <a:rPr lang="it-IT" sz="2500" dirty="0" smtClean="0">
                <a:latin typeface="Wingdings" charset="2"/>
                <a:ea typeface="Wingdings" charset="2"/>
                <a:cs typeface="Wingdings" charset="2"/>
              </a:rPr>
              <a:t> </a:t>
            </a:r>
            <a:r>
              <a:rPr lang="it-IT" dirty="0" smtClean="0"/>
              <a:t>multiple signals (up to 1/b) can be captured at a time</a:t>
            </a:r>
            <a:endParaRPr lang="en-US" dirty="0" smtClean="0"/>
          </a:p>
          <a:p>
            <a:pPr lvl="1"/>
            <a:r>
              <a:rPr lang="en-US" dirty="0" smtClean="0"/>
              <a:t>Successive interference cancellation (SIC)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 smtClean="0"/>
              <a:t>Capture signal </a:t>
            </a:r>
            <a:r>
              <a:rPr lang="en-US" i="1" dirty="0" err="1" smtClean="0"/>
              <a:t>j</a:t>
            </a:r>
            <a:r>
              <a:rPr lang="en-US" dirty="0" smtClean="0"/>
              <a:t> with SINR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baseline="-25000" dirty="0" err="1" smtClean="0"/>
              <a:t>j</a:t>
            </a:r>
            <a:r>
              <a:rPr lang="en-US" dirty="0" smtClean="0"/>
              <a:t>&gt;</a:t>
            </a:r>
            <a:r>
              <a:rPr lang="en-US" dirty="0" err="1" smtClean="0"/>
              <a:t>b</a:t>
            </a:r>
            <a:endParaRPr lang="en-US" dirty="0" smtClean="0"/>
          </a:p>
          <a:p>
            <a:pPr marL="1143000" lvl="2" indent="-457200">
              <a:buFont typeface="+mj-lt"/>
              <a:buAutoNum type="arabicPeriod"/>
            </a:pPr>
            <a:r>
              <a:rPr lang="en-US" dirty="0" smtClean="0"/>
              <a:t>Reconstruct and cancel signal </a:t>
            </a:r>
            <a:r>
              <a:rPr lang="en-US" i="1" dirty="0" err="1" smtClean="0"/>
              <a:t>j</a:t>
            </a:r>
            <a:r>
              <a:rPr lang="en-US" dirty="0" smtClean="0"/>
              <a:t> from the overall received signal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295400" y="6172200"/>
            <a:ext cx="449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600" dirty="0" smtClean="0"/>
              <a:t>[</a:t>
            </a:r>
            <a:r>
              <a:rPr lang="it-IT" sz="1600" dirty="0" err="1" smtClean="0"/>
              <a:t>1</a:t>
            </a:r>
            <a:r>
              <a:rPr lang="it-IT" sz="1600" dirty="0" smtClean="0"/>
              <a:t>] Wang&amp;Garcia-Luna-Aceves,INFOCOM08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 SIC gain analysis</a:t>
            </a:r>
            <a:endParaRPr lang="en-US" dirty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10227733" y="159173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1"/>
          </p:nvPr>
        </p:nvSpPr>
        <p:spPr>
          <a:xfrm>
            <a:off x="101611" y="1589567"/>
            <a:ext cx="294639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Max SIC throughput grows almost linearly with 1/b</a:t>
            </a:r>
          </a:p>
          <a:p>
            <a:pPr lvl="1"/>
            <a:r>
              <a:rPr lang="en-US" sz="2100" dirty="0" err="1" smtClean="0">
                <a:latin typeface="Symbol" charset="2"/>
                <a:cs typeface="Symbol" charset="2"/>
              </a:rPr>
              <a:t>h</a:t>
            </a:r>
            <a:r>
              <a:rPr lang="en-US" sz="2100" dirty="0" err="1" smtClean="0"/>
              <a:t>(k</a:t>
            </a:r>
            <a:r>
              <a:rPr lang="en-US" sz="2100" dirty="0" smtClean="0"/>
              <a:t>) does not change much when varying </a:t>
            </a:r>
            <a:r>
              <a:rPr lang="en-US" sz="2100" dirty="0" err="1" smtClean="0"/>
              <a:t>b</a:t>
            </a:r>
            <a:endParaRPr lang="en-US" sz="2100" dirty="0" smtClean="0"/>
          </a:p>
          <a:p>
            <a:r>
              <a:rPr lang="en-US" sz="2400" dirty="0" smtClean="0"/>
              <a:t>SIC gain strongly depends on residual interference factor </a:t>
            </a:r>
            <a:r>
              <a:rPr lang="en-US" sz="2400" dirty="0" err="1" smtClean="0"/>
              <a:t>z</a:t>
            </a:r>
            <a:endParaRPr lang="en-US" sz="2400" dirty="0" smtClean="0"/>
          </a:p>
          <a:p>
            <a:pPr lvl="1"/>
            <a:r>
              <a:rPr lang="en-US" sz="2100" dirty="0" smtClean="0"/>
              <a:t>The less residual interference, the larger the SIC gain</a:t>
            </a:r>
          </a:p>
          <a:p>
            <a:r>
              <a:rPr lang="en-US" sz="2400" dirty="0" smtClean="0"/>
              <a:t>For K&gt;1/z, SIC gain is negligible  </a:t>
            </a:r>
          </a:p>
          <a:p>
            <a:pPr lvl="1"/>
            <a:r>
              <a:rPr lang="en-US" sz="2000" dirty="0" smtClean="0"/>
              <a:t>Empirical conjecture</a:t>
            </a:r>
          </a:p>
        </p:txBody>
      </p:sp>
      <p:pic>
        <p:nvPicPr>
          <p:cNvPr id="15" name="Segnaposto contenuto 5" descr="NMSRFz0.1eta2b0.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014" t="5461" r="-95" b="-1883"/>
              <a:stretch>
                <a:fillRect/>
              </a:stretch>
            </p:blipFill>
          </mc:Choice>
          <mc:Fallback>
            <p:blipFill>
              <a:blip r:embed="rId3"/>
              <a:srcRect l="5014" t="5461" r="-95" b="-1883"/>
              <a:stretch>
                <a:fillRect/>
              </a:stretch>
            </p:blipFill>
          </mc:Fallback>
        </mc:AlternateContent>
        <p:spPr>
          <a:xfrm>
            <a:off x="3200400" y="1443898"/>
            <a:ext cx="5943599" cy="504156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183" y="1631950"/>
            <a:ext cx="22987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We proposed a </a:t>
            </a:r>
            <a:r>
              <a:rPr lang="en-US" sz="2000" dirty="0" smtClean="0">
                <a:solidFill>
                  <a:srgbClr val="008000"/>
                </a:solidFill>
              </a:rPr>
              <a:t>novel approach </a:t>
            </a:r>
            <a:r>
              <a:rPr lang="en-US" sz="2000" dirty="0" smtClean="0"/>
              <a:t>for computing the probability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n</a:t>
            </a:r>
            <a:r>
              <a:rPr lang="it-IT" sz="2000" dirty="0" smtClean="0"/>
              <a:t>(</a:t>
            </a:r>
            <a:r>
              <a:rPr lang="it-IT" sz="2000" i="1" dirty="0" err="1" smtClean="0"/>
              <a:t>r</a:t>
            </a:r>
            <a:r>
              <a:rPr lang="it-IT" sz="2000" i="1" dirty="0" smtClean="0"/>
              <a:t>;</a:t>
            </a:r>
            <a:r>
              <a:rPr lang="it-IT" sz="2000" i="1" dirty="0" err="1" smtClean="0"/>
              <a:t>K</a:t>
            </a:r>
            <a:r>
              <a:rPr lang="it-IT" sz="2000" i="1" dirty="0" smtClean="0"/>
              <a:t>)</a:t>
            </a:r>
            <a:r>
              <a:rPr lang="it-IT" sz="2000" dirty="0" smtClean="0"/>
              <a:t> </a:t>
            </a:r>
            <a:r>
              <a:rPr lang="en-US" sz="2000" dirty="0" smtClean="0"/>
              <a:t>of capturing </a:t>
            </a:r>
            <a:r>
              <a:rPr lang="en-US" sz="2000" i="1" dirty="0" err="1" smtClean="0"/>
              <a:t>r</a:t>
            </a:r>
            <a:r>
              <a:rPr lang="en-US" sz="2000" dirty="0" smtClean="0"/>
              <a:t> out of </a:t>
            </a:r>
            <a:r>
              <a:rPr lang="en-US" sz="2000" i="1" dirty="0" err="1" smtClean="0"/>
              <a:t>n</a:t>
            </a:r>
            <a:r>
              <a:rPr lang="en-US" sz="2000" dirty="0" smtClean="0"/>
              <a:t> signals with at most K SIC iterations</a:t>
            </a:r>
          </a:p>
          <a:p>
            <a:pPr lvl="1"/>
            <a:r>
              <a:rPr lang="en-US" sz="1800" dirty="0" smtClean="0"/>
              <a:t>Exponential complexity in K</a:t>
            </a:r>
          </a:p>
          <a:p>
            <a:pPr lvl="1"/>
            <a:r>
              <a:rPr lang="en-US" sz="1800" dirty="0" smtClean="0"/>
              <a:t>but, nicely scalable with </a:t>
            </a:r>
            <a:r>
              <a:rPr lang="en-US" sz="1800" dirty="0" err="1" smtClean="0"/>
              <a:t>n</a:t>
            </a:r>
            <a:endParaRPr lang="en-US" sz="1800" dirty="0" smtClean="0"/>
          </a:p>
          <a:p>
            <a:r>
              <a:rPr lang="en-US" sz="2000" dirty="0" smtClean="0"/>
              <a:t>We provided a quite good </a:t>
            </a:r>
            <a:r>
              <a:rPr lang="en-US" sz="2000" dirty="0" smtClean="0">
                <a:solidFill>
                  <a:srgbClr val="008000"/>
                </a:solidFill>
              </a:rPr>
              <a:t>approximate expression</a:t>
            </a:r>
            <a:r>
              <a:rPr lang="en-US" sz="2000" dirty="0" smtClean="0"/>
              <a:t> of the throughput </a:t>
            </a:r>
          </a:p>
          <a:p>
            <a:pPr lvl="1"/>
            <a:r>
              <a:rPr lang="en-US" sz="1700" dirty="0" smtClean="0"/>
              <a:t>Extremely light computation</a:t>
            </a:r>
          </a:p>
          <a:p>
            <a:r>
              <a:rPr lang="en-US" sz="2000" dirty="0" smtClean="0"/>
              <a:t>We applied the method to study the </a:t>
            </a:r>
            <a:r>
              <a:rPr lang="en-US" sz="2000" dirty="0" smtClean="0">
                <a:solidFill>
                  <a:srgbClr val="008000"/>
                </a:solidFill>
              </a:rPr>
              <a:t>system performance </a:t>
            </a:r>
            <a:r>
              <a:rPr lang="en-US" sz="2000" dirty="0" smtClean="0"/>
              <a:t>when varying the </a:t>
            </a:r>
            <a:r>
              <a:rPr lang="en-US" sz="2000" dirty="0" smtClean="0">
                <a:solidFill>
                  <a:srgbClr val="008000"/>
                </a:solidFill>
              </a:rPr>
              <a:t>parameters</a:t>
            </a:r>
          </a:p>
          <a:p>
            <a:pPr lvl="1"/>
            <a:r>
              <a:rPr lang="en-US" sz="1800" dirty="0" smtClean="0"/>
              <a:t>SIC can be very effective, bringing large throughput gain</a:t>
            </a:r>
          </a:p>
          <a:p>
            <a:pPr lvl="1"/>
            <a:r>
              <a:rPr lang="en-US" sz="1800" dirty="0" smtClean="0"/>
              <a:t>but cannot do much in case of high interference (</a:t>
            </a:r>
            <a:r>
              <a:rPr lang="en-US" sz="1800" dirty="0" err="1" smtClean="0"/>
              <a:t>n</a:t>
            </a:r>
            <a:r>
              <a:rPr lang="en-US" sz="1800" dirty="0" smtClean="0"/>
              <a:t>&gt;&gt;1/b)</a:t>
            </a:r>
          </a:p>
          <a:p>
            <a:pPr lvl="1"/>
            <a:r>
              <a:rPr lang="en-US" sz="1800" dirty="0" smtClean="0"/>
              <a:t>Max SIC throughput grows almost linearly with 1/b</a:t>
            </a:r>
          </a:p>
          <a:p>
            <a:pPr lvl="1"/>
            <a:r>
              <a:rPr lang="en-US" sz="1800" dirty="0" smtClean="0"/>
              <a:t>Residual interference has strong impact on SIC performance</a:t>
            </a:r>
          </a:p>
          <a:p>
            <a:pPr lvl="1"/>
            <a:r>
              <a:rPr lang="en-US" sz="1800" dirty="0" smtClean="0"/>
              <a:t>Max gain is approached when K~1/z (empirical observation)</a:t>
            </a:r>
          </a:p>
          <a:p>
            <a:r>
              <a:rPr lang="en-US" sz="2000" dirty="0" smtClean="0"/>
              <a:t>We are now investigating whether the method can be used to design effective MAC and scheduling algorithms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system parameters impact on capture probability?</a:t>
            </a:r>
          </a:p>
          <a:p>
            <a:pPr lvl="1"/>
            <a:r>
              <a:rPr lang="en-US" dirty="0" smtClean="0"/>
              <a:t>Number of simultaneous transmissions (</a:t>
            </a:r>
            <a:r>
              <a:rPr lang="en-US" dirty="0" err="1" smtClean="0"/>
              <a:t>n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dirty="0" smtClean="0"/>
              <a:t>Statistical distribution of the receiver signal powers (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)</a:t>
            </a:r>
            <a:endParaRPr lang="en-US" i="1" baseline="-25000" dirty="0" smtClean="0"/>
          </a:p>
          <a:p>
            <a:pPr lvl="1"/>
            <a:r>
              <a:rPr lang="en-US" dirty="0" smtClean="0"/>
              <a:t>Capture threshold (</a:t>
            </a:r>
            <a:r>
              <a:rPr lang="en-US" i="1" dirty="0" err="1" smtClean="0"/>
              <a:t>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Max number of SIC iterations (</a:t>
            </a:r>
            <a:r>
              <a:rPr lang="en-US" i="1" dirty="0" smtClean="0"/>
              <a:t>K)</a:t>
            </a:r>
          </a:p>
          <a:p>
            <a:pPr lvl="1"/>
            <a:r>
              <a:rPr lang="en-US" dirty="0" smtClean="0"/>
              <a:t>Interference cancellation ratio (</a:t>
            </a:r>
            <a:r>
              <a:rPr lang="en-US" i="1" dirty="0" err="1" smtClean="0"/>
              <a:t>z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What performance gain can be expected from MPR? </a:t>
            </a:r>
          </a:p>
          <a:p>
            <a:r>
              <a:rPr lang="en-US" dirty="0" smtClean="0"/>
              <a:t>How many SIC iterations shall we account for?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&amp; the problem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Kyoto (Japan) 5-9 June 2011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i="1" dirty="0" smtClean="0"/>
              <a:t>The answer</a:t>
            </a:r>
            <a:r>
              <a:rPr lang="en-US" dirty="0" smtClean="0"/>
              <a:t>: compute the </a:t>
            </a:r>
            <a:r>
              <a:rPr lang="en-US" dirty="0" smtClean="0">
                <a:solidFill>
                  <a:srgbClr val="9E121D"/>
                </a:solidFill>
              </a:rPr>
              <a:t>capture probability</a:t>
            </a:r>
          </a:p>
          <a:p>
            <a:pPr lvl="1">
              <a:spcAft>
                <a:spcPts val="1200"/>
              </a:spcAft>
            </a:pPr>
            <a:r>
              <a:rPr lang="en-US" dirty="0" err="1" smtClean="0">
                <a:solidFill>
                  <a:srgbClr val="9E121D"/>
                </a:solidFill>
              </a:rPr>
              <a:t>C</a:t>
            </a:r>
            <a:r>
              <a:rPr lang="en-US" baseline="-25000" dirty="0" err="1" smtClean="0">
                <a:solidFill>
                  <a:srgbClr val="9E121D"/>
                </a:solidFill>
              </a:rPr>
              <a:t>n</a:t>
            </a:r>
            <a:r>
              <a:rPr lang="en-US" dirty="0" err="1" smtClean="0">
                <a:solidFill>
                  <a:srgbClr val="9E121D"/>
                </a:solidFill>
              </a:rPr>
              <a:t>(r;K</a:t>
            </a:r>
            <a:r>
              <a:rPr lang="en-US" dirty="0" smtClean="0">
                <a:solidFill>
                  <a:srgbClr val="9E121D"/>
                </a:solidFill>
              </a:rPr>
              <a:t>)</a:t>
            </a:r>
            <a:r>
              <a:rPr lang="en-US" dirty="0" smtClean="0"/>
              <a:t>=</a:t>
            </a:r>
            <a:r>
              <a:rPr lang="en-US" dirty="0" err="1" smtClean="0"/>
              <a:t>Pr[</a:t>
            </a:r>
            <a:r>
              <a:rPr lang="en-US" i="1" dirty="0" err="1" smtClean="0">
                <a:solidFill>
                  <a:srgbClr val="9E121D"/>
                </a:solidFill>
              </a:rPr>
              <a:t>r</a:t>
            </a:r>
            <a:r>
              <a:rPr lang="en-US" dirty="0" smtClean="0"/>
              <a:t> signals out of </a:t>
            </a:r>
            <a:r>
              <a:rPr lang="en-US" i="1" dirty="0" err="1" smtClean="0">
                <a:solidFill>
                  <a:srgbClr val="9E121D"/>
                </a:solidFill>
              </a:rPr>
              <a:t>n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9E121D"/>
                </a:solidFill>
              </a:rPr>
              <a:t>capture </a:t>
            </a:r>
            <a:r>
              <a:rPr lang="en-US" dirty="0" smtClean="0"/>
              <a:t>within at most 		   </a:t>
            </a:r>
            <a:r>
              <a:rPr lang="en-US" i="1" dirty="0" smtClean="0"/>
              <a:t>K</a:t>
            </a:r>
            <a:r>
              <a:rPr lang="en-US" dirty="0" smtClean="0"/>
              <a:t> SIC iterations]</a:t>
            </a:r>
          </a:p>
          <a:p>
            <a:pPr marL="320040" lvl="1" indent="-320040">
              <a:spcBef>
                <a:spcPts val="700"/>
              </a:spcBef>
              <a:spcAft>
                <a:spcPts val="1200"/>
              </a:spcAft>
              <a:buClr>
                <a:srgbClr val="800000"/>
              </a:buClr>
              <a:buSzPct val="60000"/>
              <a:buFont typeface="Wingdings"/>
              <a:buChar char=""/>
            </a:pPr>
            <a:r>
              <a:rPr lang="en-US" i="1" dirty="0" smtClean="0"/>
              <a:t>The problem</a:t>
            </a:r>
            <a:r>
              <a:rPr lang="en-US" dirty="0" smtClean="0"/>
              <a:t>: computing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err="1" smtClean="0"/>
              <a:t>(r;K</a:t>
            </a:r>
            <a:r>
              <a:rPr lang="en-US" dirty="0" smtClean="0"/>
              <a:t>) is difficult because the </a:t>
            </a:r>
            <a:r>
              <a:rPr lang="en-US" b="1" dirty="0" err="1" smtClean="0">
                <a:solidFill>
                  <a:srgbClr val="9E121D"/>
                </a:solidFill>
              </a:rPr>
              <a:t>SINRs</a:t>
            </a:r>
            <a:r>
              <a:rPr lang="en-US" b="1" dirty="0" smtClean="0">
                <a:solidFill>
                  <a:srgbClr val="9E121D"/>
                </a:solidFill>
              </a:rPr>
              <a:t> </a:t>
            </a:r>
            <a:r>
              <a:rPr lang="en-US" dirty="0" smtClean="0"/>
              <a:t>are all </a:t>
            </a:r>
            <a:r>
              <a:rPr lang="en-US" b="1" dirty="0" smtClean="0">
                <a:solidFill>
                  <a:srgbClr val="9E121D"/>
                </a:solidFill>
              </a:rPr>
              <a:t>coupled!!!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E.g.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Computation of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n</a:t>
            </a:r>
            <a:r>
              <a:rPr lang="en-US" sz="2800" dirty="0" err="1" smtClean="0"/>
              <a:t>(r;k</a:t>
            </a:r>
            <a:r>
              <a:rPr lang="en-US" sz="2800" dirty="0" smtClean="0"/>
              <a:t>) becomes more and more complex as the number (</a:t>
            </a:r>
            <a:r>
              <a:rPr lang="en-US" sz="2800" dirty="0" err="1" smtClean="0"/>
              <a:t>n</a:t>
            </a:r>
            <a:r>
              <a:rPr lang="en-US" sz="2800" dirty="0" smtClean="0"/>
              <a:t>) of signals increases</a:t>
            </a:r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/>
        </p:nvGraphicFramePr>
        <p:xfrm>
          <a:off x="2362200" y="4289425"/>
          <a:ext cx="2889250" cy="739775"/>
        </p:xfrm>
        <a:graphic>
          <a:graphicData uri="http://schemas.openxmlformats.org/presentationml/2006/ole">
            <p:oleObj spid="_x0000_s66562" name="Equation" r:id="rId3" imgW="15875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State of the art</a:t>
            </a:r>
            <a:endParaRPr lang="en-GB" dirty="0" smtClean="0"/>
          </a:p>
        </p:txBody>
      </p:sp>
      <p:sp>
        <p:nvSpPr>
          <p:cNvPr id="2253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 2011</a:t>
            </a:r>
            <a:endParaRPr lang="en-US" dirty="0" smtClean="0"/>
          </a:p>
        </p:txBody>
      </p:sp>
      <p:sp>
        <p:nvSpPr>
          <p:cNvPr id="2253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Kyoto (Japan) 5-9 June 2011</a:t>
            </a:r>
            <a:endParaRPr lang="en-US" smtClean="0"/>
          </a:p>
        </p:txBody>
      </p:sp>
      <p:sp>
        <p:nvSpPr>
          <p:cNvPr id="22531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err="1" smtClean="0">
                <a:solidFill>
                  <a:srgbClr val="9E121D"/>
                </a:solidFill>
              </a:rPr>
              <a:t>Narrowband</a:t>
            </a:r>
            <a:r>
              <a:rPr lang="it-IT" b="1" dirty="0" smtClean="0">
                <a:solidFill>
                  <a:srgbClr val="9E121D"/>
                </a:solidFill>
              </a:rPr>
              <a:t> (</a:t>
            </a:r>
            <a:r>
              <a:rPr lang="it-IT" b="1" dirty="0" err="1" smtClean="0">
                <a:solidFill>
                  <a:srgbClr val="9E121D"/>
                </a:solidFill>
              </a:rPr>
              <a:t>b</a:t>
            </a:r>
            <a:r>
              <a:rPr lang="it-IT" b="1" dirty="0" smtClean="0">
                <a:solidFill>
                  <a:srgbClr val="9E121D"/>
                </a:solidFill>
              </a:rPr>
              <a:t>&gt;</a:t>
            </a:r>
            <a:r>
              <a:rPr lang="it-IT" b="1" dirty="0" err="1" smtClean="0">
                <a:solidFill>
                  <a:srgbClr val="9E121D"/>
                </a:solidFill>
              </a:rPr>
              <a:t>1</a:t>
            </a:r>
            <a:r>
              <a:rPr lang="it-IT" b="1" dirty="0" smtClean="0">
                <a:solidFill>
                  <a:srgbClr val="9E121D"/>
                </a:solidFill>
              </a:rPr>
              <a:t>), No SIC (K=0</a:t>
            </a:r>
            <a:r>
              <a:rPr lang="en-US" b="1" dirty="0" smtClean="0">
                <a:solidFill>
                  <a:srgbClr val="9E121D"/>
                </a:solidFill>
              </a:rPr>
              <a:t>)</a:t>
            </a:r>
          </a:p>
          <a:p>
            <a:pPr lvl="1"/>
            <a:r>
              <a:rPr lang="it-IT" dirty="0" smtClean="0"/>
              <a:t>Can </a:t>
            </a:r>
            <a:r>
              <a:rPr lang="it-IT" dirty="0" err="1" smtClean="0"/>
              <a:t>decode</a:t>
            </a:r>
            <a:r>
              <a:rPr lang="it-IT" dirty="0" smtClean="0"/>
              <a:t> at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at a </a:t>
            </a:r>
            <a:r>
              <a:rPr lang="it-IT" dirty="0" err="1" smtClean="0"/>
              <a:t>time</a:t>
            </a:r>
            <a:endParaRPr lang="it-IT" dirty="0" smtClean="0"/>
          </a:p>
          <a:p>
            <a:pPr lvl="1"/>
            <a:r>
              <a:rPr lang="it-IT" dirty="0" smtClean="0"/>
              <a:t>[</a:t>
            </a:r>
            <a:r>
              <a:rPr lang="it-IT" dirty="0" err="1" smtClean="0"/>
              <a:t>Zorzi&amp;Rao</a:t>
            </a:r>
            <a:r>
              <a:rPr lang="it-IT" dirty="0" smtClean="0"/>
              <a:t>,JSAC1994,TVT1997] derive the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b="1" dirty="0" err="1" smtClean="0"/>
              <a:t>C</a:t>
            </a:r>
            <a:r>
              <a:rPr lang="it-IT" b="1" baseline="-25000" dirty="0" err="1" smtClean="0"/>
              <a:t>n</a:t>
            </a:r>
            <a:r>
              <a:rPr lang="it-IT" b="1" dirty="0" smtClean="0"/>
              <a:t>(</a:t>
            </a:r>
            <a:r>
              <a:rPr lang="it-IT" b="1" dirty="0" err="1" smtClean="0"/>
              <a:t>1</a:t>
            </a:r>
            <a:r>
              <a:rPr lang="it-IT" b="1" dirty="0" smtClean="0"/>
              <a:t>;</a:t>
            </a:r>
            <a:r>
              <a:rPr lang="it-IT" b="1" dirty="0" err="1" smtClean="0"/>
              <a:t>0</a:t>
            </a:r>
            <a:r>
              <a:rPr lang="it-IT" b="1" dirty="0" smtClean="0"/>
              <a:t>)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b="1" dirty="0" err="1" smtClean="0"/>
              <a:t>one</a:t>
            </a:r>
            <a:r>
              <a:rPr lang="it-IT" b="1" dirty="0" smtClean="0"/>
              <a:t> </a:t>
            </a:r>
            <a:r>
              <a:rPr lang="it-IT" b="1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captured</a:t>
            </a:r>
            <a:endParaRPr lang="it-IT" dirty="0" smtClean="0"/>
          </a:p>
          <a:p>
            <a:pPr lvl="1"/>
            <a:endParaRPr lang="it-IT" dirty="0" smtClean="0"/>
          </a:p>
          <a:p>
            <a:r>
              <a:rPr lang="it-IT" b="1" dirty="0" err="1" smtClean="0">
                <a:solidFill>
                  <a:srgbClr val="9E121D"/>
                </a:solidFill>
              </a:rPr>
              <a:t>Wideband</a:t>
            </a:r>
            <a:r>
              <a:rPr lang="it-IT" b="1" dirty="0" smtClean="0">
                <a:solidFill>
                  <a:srgbClr val="9E121D"/>
                </a:solidFill>
              </a:rPr>
              <a:t> (</a:t>
            </a:r>
            <a:r>
              <a:rPr lang="it-IT" b="1" dirty="0" err="1" smtClean="0">
                <a:solidFill>
                  <a:srgbClr val="9E121D"/>
                </a:solidFill>
              </a:rPr>
              <a:t>b</a:t>
            </a:r>
            <a:r>
              <a:rPr lang="it-IT" b="1" dirty="0" smtClean="0">
                <a:solidFill>
                  <a:srgbClr val="9E121D"/>
                </a:solidFill>
              </a:rPr>
              <a:t>&lt;</a:t>
            </a:r>
            <a:r>
              <a:rPr lang="it-IT" b="1" dirty="0" err="1" smtClean="0">
                <a:solidFill>
                  <a:srgbClr val="9E121D"/>
                </a:solidFill>
              </a:rPr>
              <a:t>1</a:t>
            </a:r>
            <a:r>
              <a:rPr lang="it-IT" b="1" dirty="0" smtClean="0">
                <a:solidFill>
                  <a:srgbClr val="9E121D"/>
                </a:solidFill>
              </a:rPr>
              <a:t>), No SIC (K=0</a:t>
            </a:r>
            <a:r>
              <a:rPr lang="en-US" b="1" dirty="0" smtClean="0">
                <a:solidFill>
                  <a:srgbClr val="9E121D"/>
                </a:solidFill>
              </a:rPr>
              <a:t>)</a:t>
            </a:r>
            <a:endParaRPr lang="it-IT" b="1" dirty="0" smtClean="0">
              <a:solidFill>
                <a:srgbClr val="9E121D"/>
              </a:solidFill>
            </a:endParaRPr>
          </a:p>
          <a:p>
            <a:pPr lvl="1"/>
            <a:r>
              <a:rPr lang="en-US" dirty="0" smtClean="0"/>
              <a:t>C</a:t>
            </a:r>
            <a:r>
              <a:rPr lang="it-IT" dirty="0" err="1" smtClean="0"/>
              <a:t>an</a:t>
            </a:r>
            <a:r>
              <a:rPr lang="it-IT" dirty="0" smtClean="0"/>
              <a:t> capture multiple </a:t>
            </a:r>
            <a:r>
              <a:rPr lang="it-IT" dirty="0" err="1" smtClean="0"/>
              <a:t>signals</a:t>
            </a:r>
            <a:r>
              <a:rPr lang="it-IT" dirty="0" smtClean="0"/>
              <a:t> in </a:t>
            </a:r>
            <a:r>
              <a:rPr lang="it-IT" dirty="0" err="1" smtClean="0"/>
              <a:t>one</a:t>
            </a:r>
            <a:r>
              <a:rPr lang="it-IT" dirty="0" smtClean="0"/>
              <a:t> reception </a:t>
            </a:r>
            <a:r>
              <a:rPr lang="it-IT" dirty="0" err="1" smtClean="0"/>
              <a:t>cycle</a:t>
            </a:r>
            <a:endParaRPr lang="it-IT" dirty="0" smtClean="0"/>
          </a:p>
          <a:p>
            <a:pPr lvl="1"/>
            <a:r>
              <a:rPr lang="it-IT" dirty="0" smtClean="0"/>
              <a:t>[Nguyen&amp;Ephremides&amp;Wieselthier,ISIT06, ISIT07] derive the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b="1" dirty="0" smtClean="0"/>
              <a:t>1-C</a:t>
            </a:r>
            <a:r>
              <a:rPr lang="it-IT" b="1" baseline="-25000" dirty="0" smtClean="0"/>
              <a:t>n</a:t>
            </a:r>
            <a:r>
              <a:rPr lang="it-IT" b="1" dirty="0" smtClean="0"/>
              <a:t>(</a:t>
            </a:r>
            <a:r>
              <a:rPr lang="it-IT" b="1" dirty="0" err="1" smtClean="0"/>
              <a:t>0</a:t>
            </a:r>
            <a:r>
              <a:rPr lang="it-IT" b="1" dirty="0" smtClean="0"/>
              <a:t>;</a:t>
            </a:r>
            <a:r>
              <a:rPr lang="it-IT" b="1" dirty="0" err="1" smtClean="0"/>
              <a:t>0</a:t>
            </a:r>
            <a:r>
              <a:rPr lang="it-IT" b="1" dirty="0" smtClean="0"/>
              <a:t>)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b="1" dirty="0" smtClean="0"/>
              <a:t>at </a:t>
            </a:r>
            <a:r>
              <a:rPr lang="it-IT" b="1" dirty="0" err="1" smtClean="0"/>
              <a:t>least</a:t>
            </a:r>
            <a:r>
              <a:rPr lang="it-IT" b="1" dirty="0" smtClean="0"/>
              <a:t> </a:t>
            </a:r>
            <a:r>
              <a:rPr lang="it-IT" b="1" dirty="0" err="1" smtClean="0"/>
              <a:t>one</a:t>
            </a:r>
            <a:r>
              <a:rPr lang="it-IT" b="1" dirty="0" smtClean="0"/>
              <a:t> </a:t>
            </a:r>
            <a:r>
              <a:rPr lang="it-IT" b="1" dirty="0" err="1" smtClean="0"/>
              <a:t>signal</a:t>
            </a:r>
            <a:r>
              <a:rPr lang="it-IT" b="1" dirty="0" smtClean="0"/>
              <a:t> </a:t>
            </a:r>
            <a:r>
              <a:rPr lang="it-IT" dirty="0" smtClean="0"/>
              <a:t>are </a:t>
            </a:r>
            <a:r>
              <a:rPr lang="it-IT" dirty="0" err="1" smtClean="0"/>
              <a:t>captured</a:t>
            </a:r>
            <a:endParaRPr lang="it-IT" dirty="0" smtClean="0"/>
          </a:p>
          <a:p>
            <a:pPr lvl="2"/>
            <a:r>
              <a:rPr lang="it-IT" dirty="0" err="1" smtClean="0"/>
              <a:t>Expression</a:t>
            </a:r>
            <a:r>
              <a:rPr lang="it-IT" dirty="0" smtClean="0"/>
              <a:t> </a:t>
            </a:r>
            <a:r>
              <a:rPr lang="it-IT" dirty="0" err="1" smtClean="0"/>
              <a:t>involves</a:t>
            </a:r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folded</a:t>
            </a:r>
            <a:r>
              <a:rPr lang="it-IT" dirty="0" smtClean="0"/>
              <a:t> </a:t>
            </a:r>
            <a:r>
              <a:rPr lang="it-IT" dirty="0" err="1" smtClean="0"/>
              <a:t>integrals</a:t>
            </a:r>
            <a:r>
              <a:rPr lang="it-IT" dirty="0" smtClean="0"/>
              <a:t>,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scale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i="1" dirty="0" err="1" smtClean="0"/>
              <a:t>n</a:t>
            </a:r>
            <a:endParaRPr lang="it-IT" i="1" dirty="0" smtClean="0"/>
          </a:p>
          <a:p>
            <a:pPr lvl="1"/>
            <a:r>
              <a:rPr lang="it-IT" dirty="0" smtClean="0"/>
              <a:t>[Zanella&amp;Zorzi&amp;Rao, ISIT09] derive the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b="1" dirty="0" err="1" smtClean="0"/>
              <a:t>C</a:t>
            </a:r>
            <a:r>
              <a:rPr lang="it-IT" b="1" baseline="-25000" dirty="0" err="1" smtClean="0"/>
              <a:t>n</a:t>
            </a:r>
            <a:r>
              <a:rPr lang="it-IT" b="1" dirty="0" smtClean="0"/>
              <a:t>(</a:t>
            </a:r>
            <a:r>
              <a:rPr lang="it-IT" b="1" dirty="0" err="1" smtClean="0"/>
              <a:t>r</a:t>
            </a:r>
            <a:r>
              <a:rPr lang="it-IT" b="1" dirty="0" smtClean="0"/>
              <a:t>;</a:t>
            </a:r>
            <a:r>
              <a:rPr lang="it-IT" b="1" dirty="0" err="1" smtClean="0"/>
              <a:t>0</a:t>
            </a:r>
            <a:r>
              <a:rPr lang="it-IT" b="1" dirty="0" smtClean="0"/>
              <a:t>)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b="1" dirty="0" err="1" smtClean="0"/>
              <a:t>exactly</a:t>
            </a:r>
            <a:r>
              <a:rPr lang="it-IT" b="1" i="1" u="sng" dirty="0" smtClean="0"/>
              <a:t> </a:t>
            </a:r>
            <a:r>
              <a:rPr lang="it-IT" b="1" i="1" u="sng" dirty="0" err="1" smtClean="0"/>
              <a:t>r</a:t>
            </a:r>
            <a:r>
              <a:rPr lang="it-IT" b="1" i="1" u="sng" dirty="0" smtClean="0"/>
              <a:t> </a:t>
            </a:r>
            <a:r>
              <a:rPr lang="it-IT" dirty="0" smtClean="0"/>
              <a:t>out of </a:t>
            </a:r>
            <a:r>
              <a:rPr lang="it-IT" i="1" dirty="0" err="1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signals</a:t>
            </a:r>
            <a:r>
              <a:rPr lang="it-IT" dirty="0" smtClean="0"/>
              <a:t> are </a:t>
            </a:r>
            <a:r>
              <a:rPr lang="it-IT" dirty="0" err="1" smtClean="0"/>
              <a:t>captured</a:t>
            </a:r>
            <a:r>
              <a:rPr lang="it-IT" dirty="0" smtClean="0"/>
              <a:t>,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r.</a:t>
            </a:r>
          </a:p>
          <a:p>
            <a:pPr lvl="2"/>
            <a:r>
              <a:rPr lang="it-IT" dirty="0" err="1" smtClean="0"/>
              <a:t>Expression</a:t>
            </a:r>
            <a:r>
              <a:rPr lang="it-IT" dirty="0" smtClean="0"/>
              <a:t> </a:t>
            </a:r>
            <a:r>
              <a:rPr lang="it-IT" dirty="0" err="1" smtClean="0"/>
              <a:t>involves</a:t>
            </a:r>
            <a:r>
              <a:rPr lang="it-IT" dirty="0" smtClean="0"/>
              <a:t> at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nested</a:t>
            </a:r>
            <a:r>
              <a:rPr lang="it-IT" dirty="0" smtClean="0"/>
              <a:t> </a:t>
            </a:r>
            <a:r>
              <a:rPr lang="it-IT" dirty="0" err="1" smtClean="0"/>
              <a:t>integrals</a:t>
            </a:r>
            <a:r>
              <a:rPr lang="it-IT" dirty="0" smtClean="0"/>
              <a:t> and </a:t>
            </a:r>
            <a:r>
              <a:rPr lang="it-IT" dirty="0" err="1" smtClean="0"/>
              <a:t>suitably</a:t>
            </a:r>
            <a:r>
              <a:rPr lang="it-IT" dirty="0" smtClean="0"/>
              <a:t> </a:t>
            </a:r>
            <a:r>
              <a:rPr lang="it-IT" dirty="0" err="1" smtClean="0"/>
              <a:t>scales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i="1" dirty="0" err="1" smtClean="0"/>
              <a:t>n</a:t>
            </a:r>
            <a:endParaRPr lang="it-IT" dirty="0" smtClean="0"/>
          </a:p>
          <a:p>
            <a:pPr lvl="2"/>
            <a:r>
              <a:rPr lang="it-IT" dirty="0" err="1" smtClean="0"/>
              <a:t>Approximate</a:t>
            </a:r>
            <a:r>
              <a:rPr lang="it-IT" dirty="0" smtClean="0"/>
              <a:t> </a:t>
            </a:r>
            <a:r>
              <a:rPr lang="it-IT" dirty="0" err="1" smtClean="0"/>
              <a:t>expression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1-C</a:t>
            </a:r>
            <a:r>
              <a:rPr lang="it-IT" baseline="-25000" dirty="0" smtClean="0"/>
              <a:t>n</a:t>
            </a:r>
            <a:r>
              <a:rPr lang="it-IT" dirty="0" smtClean="0"/>
              <a:t>(</a:t>
            </a:r>
            <a:r>
              <a:rPr lang="it-IT" dirty="0" err="1" smtClean="0"/>
              <a:t>0</a:t>
            </a:r>
            <a:r>
              <a:rPr lang="it-IT" dirty="0" smtClean="0"/>
              <a:t>;</a:t>
            </a:r>
            <a:r>
              <a:rPr lang="it-IT" dirty="0" err="1" smtClean="0"/>
              <a:t>0</a:t>
            </a:r>
            <a:r>
              <a:rPr lang="it-IT" dirty="0" smtClean="0"/>
              <a:t>)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u="sng" dirty="0" smtClean="0"/>
              <a:t>single </a:t>
            </a:r>
            <a:r>
              <a:rPr lang="it-IT" u="sng" dirty="0" err="1" smtClean="0"/>
              <a:t>integral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derived</a:t>
            </a:r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State of the art</a:t>
            </a:r>
            <a:endParaRPr lang="en-GB" dirty="0" smtClean="0"/>
          </a:p>
        </p:txBody>
      </p:sp>
      <p:sp>
        <p:nvSpPr>
          <p:cNvPr id="2253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 2011</a:t>
            </a:r>
            <a:endParaRPr lang="en-US" dirty="0" smtClean="0"/>
          </a:p>
        </p:txBody>
      </p:sp>
      <p:sp>
        <p:nvSpPr>
          <p:cNvPr id="2253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Kyoto (Japan) 5-9 June 2011</a:t>
            </a:r>
            <a:endParaRPr lang="en-US" smtClean="0"/>
          </a:p>
        </p:txBody>
      </p:sp>
      <p:sp>
        <p:nvSpPr>
          <p:cNvPr id="22531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9E121D"/>
                </a:solidFill>
                <a:sym typeface="Wingdings"/>
              </a:rPr>
              <a:t>Wideband (</a:t>
            </a:r>
            <a:r>
              <a:rPr lang="en-US" b="1" dirty="0" err="1" smtClean="0">
                <a:solidFill>
                  <a:srgbClr val="9E121D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rgbClr val="9E121D"/>
                </a:solidFill>
                <a:sym typeface="Wingdings"/>
              </a:rPr>
              <a:t>&lt;1)+ SIC (</a:t>
            </a:r>
            <a:r>
              <a:rPr lang="en-US" b="1" dirty="0" smtClean="0">
                <a:solidFill>
                  <a:srgbClr val="9E121D"/>
                </a:solidFill>
              </a:rPr>
              <a:t>K&gt;0</a:t>
            </a:r>
            <a:r>
              <a:rPr lang="en-US" b="1" dirty="0" smtClean="0">
                <a:solidFill>
                  <a:srgbClr val="9E121D"/>
                </a:solidFill>
                <a:sym typeface="Wingdings"/>
              </a:rPr>
              <a:t>)</a:t>
            </a:r>
          </a:p>
          <a:p>
            <a:pPr lvl="1"/>
            <a:r>
              <a:rPr lang="en-US" dirty="0" smtClean="0">
                <a:sym typeface="Wingdings"/>
              </a:rPr>
              <a:t>Iterative signal decoding and cancellation </a:t>
            </a:r>
          </a:p>
          <a:p>
            <a:pPr lvl="1"/>
            <a:r>
              <a:rPr lang="en-US" dirty="0" smtClean="0">
                <a:sym typeface="Wingdings"/>
              </a:rPr>
              <a:t>[ViterbiJSAC90] show that SIC can achieve Shannon capacity region boundaries in AWGN channels, with suitable received signals power allocation  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Narasimhan</a:t>
            </a:r>
            <a:r>
              <a:rPr lang="en-US" dirty="0" smtClean="0"/>
              <a:t>, ISIT07] study outage rate regions in presence of Rayleigh fading. </a:t>
            </a:r>
            <a:r>
              <a:rPr lang="en-US" dirty="0" err="1" smtClean="0"/>
              <a:t>Eqs</a:t>
            </a:r>
            <a:r>
              <a:rPr lang="en-US" dirty="0" smtClean="0"/>
              <a:t> can be computed only for few users</a:t>
            </a:r>
          </a:p>
          <a:p>
            <a:pPr lvl="1"/>
            <a:r>
              <a:rPr lang="en-US" dirty="0" smtClean="0">
                <a:sym typeface="Wingdings"/>
              </a:rPr>
              <a:t>[Weber et al, TIT07] study SIC in ad hoc wireless networks and derive </a:t>
            </a:r>
            <a:r>
              <a:rPr lang="en-US" b="1" dirty="0" smtClean="0">
                <a:sym typeface="Wingdings"/>
              </a:rPr>
              <a:t>bounds </a:t>
            </a:r>
            <a:r>
              <a:rPr lang="en-US" dirty="0" smtClean="0">
                <a:sym typeface="Wingdings"/>
              </a:rPr>
              <a:t>on the transmission capacity based on stochastic geometry arguments</a:t>
            </a:r>
            <a:endParaRPr lang="en-US" b="1" dirty="0" smtClean="0">
              <a:sym typeface="Wingdings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Contribution of this work</a:t>
            </a:r>
          </a:p>
        </p:txBody>
      </p:sp>
      <p:sp>
        <p:nvSpPr>
          <p:cNvPr id="25604" name="Segnaposto data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ICC 2011</a:t>
            </a:r>
          </a:p>
        </p:txBody>
      </p:sp>
      <p:sp>
        <p:nvSpPr>
          <p:cNvPr id="25605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Kyoto (Japan) 5-9 June 2011</a:t>
            </a:r>
            <a:endParaRPr lang="en-US" smtClean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model and notation</a:t>
            </a:r>
            <a:endParaRPr lang="en-US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Kyoto (Japan) 5-9 June 2011</a:t>
            </a:r>
            <a:endParaRPr lang="en-US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534" y="1145116"/>
            <a:ext cx="25400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GNET-template2">
  <a:themeElements>
    <a:clrScheme name="Impostazioni personalizzate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AC0016"/>
      </a:hlink>
      <a:folHlink>
        <a:srgbClr val="AC0016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l">
          <a:defRPr sz="18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14020</TotalTime>
  <Words>2137</Words>
  <Application>Microsoft Macintosh PowerPoint</Application>
  <PresentationFormat>Presentazione su schermo (4:3)</PresentationFormat>
  <Paragraphs>323</Paragraphs>
  <Slides>31</Slides>
  <Notes>1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SIGNET-template2</vt:lpstr>
      <vt:lpstr>Equation</vt:lpstr>
      <vt:lpstr>Analysis of the Capture Probability in Wireless Systems with Multi-Packet Reception Capabilities and Successive Interference Cancellation</vt:lpstr>
      <vt:lpstr>Scenario</vt:lpstr>
      <vt:lpstr>Multi Packet Reception</vt:lpstr>
      <vt:lpstr>Open questions</vt:lpstr>
      <vt:lpstr>The answer &amp; the problem</vt:lpstr>
      <vt:lpstr>State of the art</vt:lpstr>
      <vt:lpstr>State of the art</vt:lpstr>
      <vt:lpstr>Contribution of this work</vt:lpstr>
      <vt:lpstr>System model and notation</vt:lpstr>
      <vt:lpstr>System Model</vt:lpstr>
      <vt:lpstr>Notation: reception set and vector</vt:lpstr>
      <vt:lpstr>Notation: aggregate power</vt:lpstr>
      <vt:lpstr>Visually</vt:lpstr>
      <vt:lpstr>Derivation of the capture probability expression</vt:lpstr>
      <vt:lpstr>Step 1: a bit of combinatorial analysis</vt:lpstr>
      <vt:lpstr>Step 2: express decoding probability in terms of Pj</vt:lpstr>
      <vt:lpstr>Step 3: let’s start conditioning</vt:lpstr>
      <vt:lpstr>Step 4: swap terms</vt:lpstr>
      <vt:lpstr>Step 5: aux variables help decoupling terms</vt:lpstr>
      <vt:lpstr>Step 6: put all pieces together</vt:lpstr>
      <vt:lpstr>Throughput</vt:lpstr>
      <vt:lpstr>Throughput</vt:lpstr>
      <vt:lpstr>Approximate mean number of captures: first reception</vt:lpstr>
      <vt:lpstr>Approximate mean number of captures: first reception</vt:lpstr>
      <vt:lpstr>Case study</vt:lpstr>
      <vt:lpstr>Rayleigh fading</vt:lpstr>
      <vt:lpstr>Capture probability distribution</vt:lpstr>
      <vt:lpstr>SIC in highly congested scenario</vt:lpstr>
      <vt:lpstr>Throughput vs n</vt:lpstr>
      <vt:lpstr>Max SIC gain analysis</vt:lpstr>
      <vt:lpstr>Discussion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Ingegneria dell'Informazione</dc:title>
  <dc:creator>Andrea Zanella</dc:creator>
  <cp:lastModifiedBy>Andrea Zanella</cp:lastModifiedBy>
  <cp:revision>1237</cp:revision>
  <cp:lastPrinted>2011-06-01T14:38:39Z</cp:lastPrinted>
  <dcterms:created xsi:type="dcterms:W3CDTF">2011-06-04T15:19:41Z</dcterms:created>
  <dcterms:modified xsi:type="dcterms:W3CDTF">2011-06-06T08:55:58Z</dcterms:modified>
</cp:coreProperties>
</file>