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pn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26"/>
  </p:notesMasterIdLst>
  <p:handoutMasterIdLst>
    <p:handoutMasterId r:id="rId27"/>
  </p:handoutMasterIdLst>
  <p:sldIdLst>
    <p:sldId id="544" r:id="rId2"/>
    <p:sldId id="556" r:id="rId3"/>
    <p:sldId id="550" r:id="rId4"/>
    <p:sldId id="557" r:id="rId5"/>
    <p:sldId id="558" r:id="rId6"/>
    <p:sldId id="547" r:id="rId7"/>
    <p:sldId id="559" r:id="rId8"/>
    <p:sldId id="566" r:id="rId9"/>
    <p:sldId id="564" r:id="rId10"/>
    <p:sldId id="567" r:id="rId11"/>
    <p:sldId id="569" r:id="rId12"/>
    <p:sldId id="572" r:id="rId13"/>
    <p:sldId id="539" r:id="rId14"/>
    <p:sldId id="552" r:id="rId15"/>
    <p:sldId id="549" r:id="rId16"/>
    <p:sldId id="541" r:id="rId17"/>
    <p:sldId id="542" r:id="rId18"/>
    <p:sldId id="573" r:id="rId19"/>
    <p:sldId id="540" r:id="rId20"/>
    <p:sldId id="574" r:id="rId21"/>
    <p:sldId id="548" r:id="rId22"/>
    <p:sldId id="554" r:id="rId23"/>
    <p:sldId id="570" r:id="rId24"/>
    <p:sldId id="571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ara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911"/>
    <a:srgbClr val="87B6D6"/>
    <a:srgbClr val="9E121D"/>
    <a:srgbClr val="66CCFF"/>
    <a:srgbClr val="FF8585"/>
    <a:srgbClr val="33CC33"/>
    <a:srgbClr val="969696"/>
    <a:srgbClr val="0034D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0" autoAdjust="0"/>
    <p:restoredTop sz="99074" autoAdjust="0"/>
  </p:normalViewPr>
  <p:slideViewPr>
    <p:cSldViewPr snapToGrid="0" showGuides="1">
      <p:cViewPr>
        <p:scale>
          <a:sx n="110" d="100"/>
          <a:sy n="110" d="100"/>
        </p:scale>
        <p:origin x="-520" y="1592"/>
      </p:cViewPr>
      <p:guideLst>
        <p:guide orient="horz" pos="95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32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36A3A1-FCB6-504C-B03A-3C0D16138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6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105C3C-501E-7E48-BED7-74988800B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3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6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 </a:t>
            </a:r>
            <a:r>
              <a:rPr lang="it-IT" dirty="0" err="1" smtClean="0"/>
              <a:t>algorithms</a:t>
            </a:r>
            <a:r>
              <a:rPr lang="it-IT" dirty="0" smtClean="0"/>
              <a:t> </a:t>
            </a:r>
            <a:r>
              <a:rPr lang="it-IT" dirty="0" err="1" smtClean="0"/>
              <a:t>higher</a:t>
            </a:r>
            <a:r>
              <a:rPr lang="it-IT" dirty="0" smtClean="0"/>
              <a:t> SSIM </a:t>
            </a:r>
            <a:r>
              <a:rPr lang="it-IT" dirty="0" err="1" smtClean="0"/>
              <a:t>than</a:t>
            </a:r>
            <a:r>
              <a:rPr lang="it-IT" dirty="0" smtClean="0"/>
              <a:t> C </a:t>
            </a:r>
            <a:r>
              <a:rPr lang="it-IT" dirty="0" err="1" smtClean="0"/>
              <a:t>versions</a:t>
            </a:r>
            <a:r>
              <a:rPr lang="it-IT" dirty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imposed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0.99 for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cliens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BM </a:t>
            </a:r>
            <a:r>
              <a:rPr lang="it-IT" dirty="0" err="1" smtClean="0"/>
              <a:t>algorithms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go </a:t>
            </a:r>
            <a:r>
              <a:rPr lang="it-IT" dirty="0" err="1" smtClean="0"/>
              <a:t>below</a:t>
            </a:r>
            <a:r>
              <a:rPr lang="it-IT" dirty="0" smtClean="0"/>
              <a:t> the </a:t>
            </a:r>
            <a:r>
              <a:rPr lang="it-IT" dirty="0" err="1" smtClean="0"/>
              <a:t>thresholds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3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As</a:t>
            </a:r>
            <a:r>
              <a:rPr lang="it-IT" dirty="0" smtClean="0"/>
              <a:t> BM </a:t>
            </a:r>
            <a:r>
              <a:rPr lang="it-IT" dirty="0" err="1" smtClean="0"/>
              <a:t>algorithms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consider</a:t>
            </a:r>
            <a:r>
              <a:rPr lang="it-IT" dirty="0" smtClean="0"/>
              <a:t> the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dynamics</a:t>
            </a:r>
            <a:r>
              <a:rPr lang="it-IT" dirty="0" smtClean="0"/>
              <a:t> of </a:t>
            </a:r>
            <a:r>
              <a:rPr lang="it-IT" dirty="0" err="1" smtClean="0"/>
              <a:t>each</a:t>
            </a:r>
            <a:r>
              <a:rPr lang="it-IT" dirty="0" smtClean="0"/>
              <a:t> video,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/>
              <a:t> </a:t>
            </a:r>
            <a:r>
              <a:rPr lang="it-IT" dirty="0" err="1" smtClean="0"/>
              <a:t>inevitable</a:t>
            </a:r>
            <a:r>
              <a:rPr lang="it-IT" dirty="0" smtClean="0"/>
              <a:t> to </a:t>
            </a:r>
            <a:r>
              <a:rPr lang="it-IT" dirty="0" err="1" smtClean="0"/>
              <a:t>have</a:t>
            </a:r>
            <a:r>
              <a:rPr lang="it-IT" dirty="0" smtClean="0"/>
              <a:t> some SSIM </a:t>
            </a:r>
            <a:r>
              <a:rPr lang="it-IT" dirty="0" err="1" smtClean="0"/>
              <a:t>fluctuations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result</a:t>
            </a:r>
            <a:r>
              <a:rPr lang="it-IT" dirty="0" smtClean="0"/>
              <a:t> in the </a:t>
            </a:r>
            <a:r>
              <a:rPr lang="it-IT" dirty="0" err="1" smtClean="0"/>
              <a:t>QoE</a:t>
            </a:r>
            <a:r>
              <a:rPr lang="it-IT" dirty="0" smtClean="0"/>
              <a:t> </a:t>
            </a:r>
            <a:r>
              <a:rPr lang="it-IT" dirty="0" err="1" smtClean="0"/>
              <a:t>dipping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the minimum </a:t>
            </a:r>
            <a:r>
              <a:rPr lang="it-IT" dirty="0" err="1" smtClean="0"/>
              <a:t>threshold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As</a:t>
            </a:r>
            <a:r>
              <a:rPr lang="it-IT" dirty="0" smtClean="0"/>
              <a:t> the </a:t>
            </a:r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increases</a:t>
            </a:r>
            <a:r>
              <a:rPr lang="it-IT" dirty="0" smtClean="0"/>
              <a:t> (GRREN), </a:t>
            </a:r>
            <a:r>
              <a:rPr lang="it-IT" dirty="0" err="1" smtClean="0"/>
              <a:t>thw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r>
              <a:rPr lang="it-IT" dirty="0" smtClean="0"/>
              <a:t> of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respecting</a:t>
            </a:r>
            <a:r>
              <a:rPr lang="it-IT" dirty="0" smtClean="0"/>
              <a:t> the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constarint</a:t>
            </a:r>
            <a:r>
              <a:rPr lang="it-IT" dirty="0" smtClean="0"/>
              <a:t> </a:t>
            </a:r>
            <a:r>
              <a:rPr lang="it-IT" dirty="0" err="1" smtClean="0"/>
              <a:t>becomes</a:t>
            </a:r>
            <a:r>
              <a:rPr lang="it-IT" dirty="0" smtClean="0"/>
              <a:t> </a:t>
            </a:r>
            <a:r>
              <a:rPr lang="it-IT" dirty="0" err="1" smtClean="0"/>
              <a:t>higher</a:t>
            </a:r>
            <a:r>
              <a:rPr lang="it-IT" dirty="0" smtClean="0"/>
              <a:t>, </a:t>
            </a:r>
            <a:r>
              <a:rPr lang="it-IT" dirty="0" err="1" smtClean="0"/>
              <a:t>because</a:t>
            </a:r>
            <a:r>
              <a:rPr lang="it-IT" dirty="0" smtClean="0"/>
              <a:t> of </a:t>
            </a:r>
            <a:r>
              <a:rPr lang="it-IT" sz="1100" dirty="0" smtClean="0"/>
              <a:t>BM</a:t>
            </a:r>
            <a:r>
              <a:rPr lang="it-IT" dirty="0" smtClean="0"/>
              <a:t> </a:t>
            </a:r>
            <a:r>
              <a:rPr lang="it-IT" dirty="0" err="1" smtClean="0"/>
              <a:t>algorithms</a:t>
            </a:r>
            <a:r>
              <a:rPr lang="it-IT" dirty="0" smtClean="0"/>
              <a:t>’ </a:t>
            </a:r>
            <a:r>
              <a:rPr lang="it-IT" dirty="0" err="1" smtClean="0"/>
              <a:t>lax</a:t>
            </a:r>
            <a:r>
              <a:rPr lang="it-IT" dirty="0" smtClean="0"/>
              <a:t> </a:t>
            </a:r>
            <a:r>
              <a:rPr lang="it-IT" dirty="0" err="1" smtClean="0"/>
              <a:t>dropping</a:t>
            </a:r>
            <a:r>
              <a:rPr lang="it-IT" dirty="0" smtClean="0"/>
              <a:t> policy.</a:t>
            </a:r>
          </a:p>
          <a:p>
            <a:endParaRPr lang="it-IT" dirty="0"/>
          </a:p>
          <a:p>
            <a:r>
              <a:rPr lang="it-IT" dirty="0" err="1" smtClean="0"/>
              <a:t>Even</a:t>
            </a:r>
            <a:r>
              <a:rPr lang="it-IT" dirty="0" smtClean="0"/>
              <a:t> the </a:t>
            </a:r>
            <a:r>
              <a:rPr lang="it-IT" dirty="0" err="1" smtClean="0"/>
              <a:t>QoE-aware</a:t>
            </a:r>
            <a:r>
              <a:rPr lang="it-IT" dirty="0" smtClean="0"/>
              <a:t> </a:t>
            </a:r>
            <a:r>
              <a:rPr lang="it-IT" dirty="0" err="1" smtClean="0"/>
              <a:t>algorithms</a:t>
            </a:r>
            <a:r>
              <a:rPr lang="it-IT" dirty="0" smtClean="0"/>
              <a:t> </a:t>
            </a:r>
            <a:r>
              <a:rPr lang="it-IT" dirty="0" err="1" smtClean="0"/>
              <a:t>sometimes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guarantee</a:t>
            </a:r>
            <a:r>
              <a:rPr lang="it-IT" dirty="0" smtClean="0"/>
              <a:t> the minimum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, and </a:t>
            </a:r>
            <a:r>
              <a:rPr lang="it-IT" dirty="0" err="1" smtClean="0"/>
              <a:t>ithis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due to the </a:t>
            </a:r>
            <a:r>
              <a:rPr lang="it-IT" dirty="0" err="1" smtClean="0"/>
              <a:t>fact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compression</a:t>
            </a:r>
            <a:r>
              <a:rPr lang="it-IT" dirty="0" smtClean="0"/>
              <a:t> </a:t>
            </a:r>
            <a:r>
              <a:rPr lang="it-IT" dirty="0" err="1" smtClean="0"/>
              <a:t>lvels</a:t>
            </a:r>
            <a:r>
              <a:rPr lang="it-IT" dirty="0" smtClean="0"/>
              <a:t> are </a:t>
            </a:r>
            <a:r>
              <a:rPr lang="it-IT" dirty="0" err="1" smtClean="0"/>
              <a:t>recomputed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new </a:t>
            </a:r>
            <a:r>
              <a:rPr lang="it-IT" dirty="0" err="1" smtClean="0"/>
              <a:t>request</a:t>
            </a:r>
            <a:r>
              <a:rPr lang="it-IT" dirty="0" smtClean="0"/>
              <a:t> </a:t>
            </a:r>
            <a:r>
              <a:rPr lang="it-IT" dirty="0" err="1" smtClean="0"/>
              <a:t>instaed</a:t>
            </a:r>
            <a:r>
              <a:rPr lang="it-IT" dirty="0" smtClean="0"/>
              <a:t> of 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GoP</a:t>
            </a:r>
            <a:r>
              <a:rPr lang="it-IT" dirty="0" smtClean="0"/>
              <a:t>, to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lighter</a:t>
            </a:r>
            <a:r>
              <a:rPr lang="it-IT" dirty="0" smtClean="0"/>
              <a:t> </a:t>
            </a:r>
            <a:r>
              <a:rPr lang="it-IT" dirty="0" err="1" smtClean="0"/>
              <a:t>computational</a:t>
            </a:r>
            <a:r>
              <a:rPr lang="it-IT" dirty="0" smtClean="0"/>
              <a:t> </a:t>
            </a:r>
            <a:r>
              <a:rPr lang="it-IT" dirty="0" err="1" smtClean="0"/>
              <a:t>weight</a:t>
            </a:r>
            <a:r>
              <a:rPr lang="it-IT" dirty="0" smtClean="0"/>
              <a:t> on </a:t>
            </a:r>
            <a:r>
              <a:rPr lang="it-IT" smtClean="0"/>
              <a:t>the AP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25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3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BM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perform</a:t>
            </a:r>
            <a:r>
              <a:rPr lang="it-IT" dirty="0" smtClean="0"/>
              <a:t> pure CA; </a:t>
            </a:r>
            <a:r>
              <a:rPr lang="it-IT" dirty="0" err="1" smtClean="0"/>
              <a:t>it’s</a:t>
            </a:r>
            <a:r>
              <a:rPr lang="it-IT" dirty="0" smtClean="0"/>
              <a:t> up to clients to </a:t>
            </a:r>
            <a:r>
              <a:rPr lang="it-IT" dirty="0" err="1" smtClean="0"/>
              <a:t>adapt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cmpression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 to </a:t>
            </a:r>
            <a:r>
              <a:rPr lang="it-IT" dirty="0" err="1" smtClean="0"/>
              <a:t>netowrk</a:t>
            </a:r>
            <a:r>
              <a:rPr lang="it-IT" dirty="0" smtClean="0"/>
              <a:t> </a:t>
            </a:r>
            <a:r>
              <a:rPr lang="it-IT" dirty="0" err="1" smtClean="0"/>
              <a:t>conditions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determined</a:t>
            </a:r>
            <a:r>
              <a:rPr lang="it-IT" dirty="0" smtClean="0"/>
              <a:t> the </a:t>
            </a:r>
            <a:r>
              <a:rPr lang="it-IT" dirty="0" err="1" smtClean="0"/>
              <a:t>compression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 </a:t>
            </a:r>
            <a:r>
              <a:rPr lang="it-IT" dirty="0" err="1" smtClean="0"/>
              <a:t>corresponding</a:t>
            </a:r>
            <a:r>
              <a:rPr lang="it-IT" dirty="0" smtClean="0"/>
              <a:t> to the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classses</a:t>
            </a:r>
            <a:r>
              <a:rPr lang="it-IT" dirty="0" smtClean="0"/>
              <a:t>, i.e. the </a:t>
            </a:r>
            <a:r>
              <a:rPr lang="it-IT" dirty="0" err="1" smtClean="0"/>
              <a:t>threshold</a:t>
            </a:r>
            <a:r>
              <a:rPr lang="it-IT" dirty="0" smtClean="0"/>
              <a:t> BM </a:t>
            </a:r>
            <a:r>
              <a:rPr lang="it-IT" dirty="0" err="1" smtClean="0"/>
              <a:t>algorithms</a:t>
            </a:r>
            <a:r>
              <a:rPr lang="it-IT" dirty="0" smtClean="0"/>
              <a:t> must </a:t>
            </a:r>
            <a:r>
              <a:rPr lang="it-IT" dirty="0" err="1" smtClean="0"/>
              <a:t>respect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respect</a:t>
            </a:r>
            <a:r>
              <a:rPr lang="it-IT" dirty="0" smtClean="0"/>
              <a:t> the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constraint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These</a:t>
            </a:r>
            <a:r>
              <a:rPr lang="it-IT" dirty="0" smtClean="0"/>
              <a:t> maximum </a:t>
            </a:r>
            <a:r>
              <a:rPr lang="it-IT" dirty="0" err="1" smtClean="0"/>
              <a:t>compression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 are: 9 for </a:t>
            </a:r>
            <a:r>
              <a:rPr lang="it-IT" dirty="0" err="1" smtClean="0"/>
              <a:t>gold</a:t>
            </a:r>
            <a:r>
              <a:rPr lang="it-IT" dirty="0" smtClean="0"/>
              <a:t> </a:t>
            </a:r>
            <a:r>
              <a:rPr lang="it-IT" dirty="0" err="1" smtClean="0"/>
              <a:t>class</a:t>
            </a:r>
            <a:r>
              <a:rPr lang="it-IT" dirty="0" smtClean="0"/>
              <a:t>, 11 for silver </a:t>
            </a:r>
            <a:r>
              <a:rPr lang="it-IT" dirty="0" err="1" smtClean="0"/>
              <a:t>class</a:t>
            </a:r>
            <a:r>
              <a:rPr lang="it-IT" dirty="0" smtClean="0"/>
              <a:t> and 14 for the </a:t>
            </a:r>
            <a:r>
              <a:rPr lang="it-IT" dirty="0" err="1" smtClean="0"/>
              <a:t>bronze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05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Extremely</a:t>
            </a:r>
            <a:r>
              <a:rPr lang="it-IT" dirty="0" smtClean="0"/>
              <a:t> fast </a:t>
            </a:r>
            <a:r>
              <a:rPr lang="it-IT" dirty="0" err="1" smtClean="0"/>
              <a:t>growth</a:t>
            </a:r>
            <a:r>
              <a:rPr lang="it-IT" dirty="0" smtClean="0"/>
              <a:t> of video streaming</a:t>
            </a:r>
          </a:p>
          <a:p>
            <a:r>
              <a:rPr lang="it-IT" dirty="0" err="1" smtClean="0">
                <a:sym typeface="Wingdings" panose="05000000000000000000" pitchFamily="2" charset="2"/>
              </a:rPr>
              <a:t>Dominant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traffic</a:t>
            </a:r>
            <a:r>
              <a:rPr lang="it-IT" dirty="0" smtClean="0">
                <a:sym typeface="Wingdings" panose="05000000000000000000" pitchFamily="2" charset="2"/>
              </a:rPr>
              <a:t> source on the Internet</a:t>
            </a:r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Growth</a:t>
            </a:r>
            <a:r>
              <a:rPr lang="it-IT" dirty="0" smtClean="0"/>
              <a:t> of video streaming + </a:t>
            </a: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/>
              <a:t>in </a:t>
            </a:r>
            <a:r>
              <a:rPr lang="it-IT" dirty="0" err="1"/>
              <a:t>bitrate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of HD</a:t>
            </a:r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	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>
                <a:sym typeface="Wingdings" panose="05000000000000000000" pitchFamily="2" charset="2"/>
              </a:rPr>
              <a:t>Resource </a:t>
            </a:r>
            <a:r>
              <a:rPr lang="it-IT" dirty="0" err="1">
                <a:sym typeface="Wingdings" panose="05000000000000000000" pitchFamily="2" charset="2"/>
              </a:rPr>
              <a:t>allocation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problems</a:t>
            </a:r>
            <a:r>
              <a:rPr lang="it-IT" dirty="0" smtClean="0">
                <a:sym typeface="Wingdings" panose="05000000000000000000" pitchFamily="2" charset="2"/>
              </a:rPr>
              <a:t> in wireless networks</a:t>
            </a:r>
          </a:p>
          <a:p>
            <a:endParaRPr lang="it-IT" dirty="0" smtClean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Gap </a:t>
            </a:r>
            <a:r>
              <a:rPr lang="it-IT" dirty="0" err="1">
                <a:sym typeface="Wingdings" panose="05000000000000000000" pitchFamily="2" charset="2"/>
              </a:rPr>
              <a:t>between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lower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layer</a:t>
            </a:r>
            <a:r>
              <a:rPr lang="it-IT" dirty="0">
                <a:sym typeface="Wingdings" panose="05000000000000000000" pitchFamily="2" charset="2"/>
              </a:rPr>
              <a:t> network </a:t>
            </a:r>
            <a:r>
              <a:rPr lang="it-IT" dirty="0" err="1">
                <a:sym typeface="Wingdings" panose="05000000000000000000" pitchFamily="2" charset="2"/>
              </a:rPr>
              <a:t>features</a:t>
            </a:r>
            <a:r>
              <a:rPr lang="it-IT" dirty="0">
                <a:sym typeface="Wingdings" panose="05000000000000000000" pitchFamily="2" charset="2"/>
              </a:rPr>
              <a:t> and </a:t>
            </a:r>
            <a:r>
              <a:rPr lang="it-IT" dirty="0" err="1">
                <a:sym typeface="Wingdings" panose="05000000000000000000" pitchFamily="2" charset="2"/>
              </a:rPr>
              <a:t>final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user’s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experienceì</a:t>
            </a:r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err="1">
                <a:sym typeface="Wingdings" panose="05000000000000000000" pitchFamily="2" charset="2"/>
              </a:rPr>
              <a:t>N</a:t>
            </a:r>
            <a:r>
              <a:rPr lang="it-IT" dirty="0" err="1" smtClean="0">
                <a:sym typeface="Wingdings" panose="05000000000000000000" pitchFamily="2" charset="2"/>
              </a:rPr>
              <a:t>eed</a:t>
            </a:r>
            <a:r>
              <a:rPr lang="it-IT" dirty="0" smtClean="0">
                <a:sym typeface="Wingdings" panose="05000000000000000000" pitchFamily="2" charset="2"/>
              </a:rPr>
              <a:t> to use an </a:t>
            </a:r>
            <a:r>
              <a:rPr lang="it-IT" dirty="0" err="1" smtClean="0">
                <a:sym typeface="Wingdings" panose="05000000000000000000" pitchFamily="2" charset="2"/>
              </a:rPr>
              <a:t>objective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metric</a:t>
            </a:r>
            <a:r>
              <a:rPr lang="it-IT" dirty="0" smtClean="0">
                <a:sym typeface="Wingdings" panose="05000000000000000000" pitchFamily="2" charset="2"/>
              </a:rPr>
              <a:t> to </a:t>
            </a:r>
            <a:r>
              <a:rPr lang="it-IT" dirty="0" err="1" smtClean="0">
                <a:sym typeface="Wingdings" panose="05000000000000000000" pitchFamily="2" charset="2"/>
              </a:rPr>
              <a:t>measure</a:t>
            </a:r>
            <a:r>
              <a:rPr lang="it-IT" dirty="0" smtClean="0">
                <a:sym typeface="Wingdings" panose="05000000000000000000" pitchFamily="2" charset="2"/>
              </a:rPr>
              <a:t> the </a:t>
            </a:r>
            <a:r>
              <a:rPr lang="it-IT" dirty="0" err="1" smtClean="0">
                <a:sym typeface="Wingdings" panose="05000000000000000000" pitchFamily="2" charset="2"/>
              </a:rPr>
              <a:t>user’s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experience</a:t>
            </a:r>
            <a:endParaRPr lang="it-IT" dirty="0">
              <a:sym typeface="Wingdings" panose="05000000000000000000" pitchFamily="2" charset="2"/>
            </a:endParaRPr>
          </a:p>
          <a:p>
            <a:endParaRPr lang="it-IT" dirty="0"/>
          </a:p>
          <a:p>
            <a:endParaRPr lang="it-IT" dirty="0" smtClean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 smtClean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  <a:p>
            <a:endParaRPr lang="it-IT" dirty="0">
              <a:sym typeface="Wingdings" panose="05000000000000000000" pitchFamily="2" charset="2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smtClean="0"/>
              <a:t>CA: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proved</a:t>
            </a:r>
            <a:r>
              <a:rPr lang="it-IT" dirty="0" smtClean="0"/>
              <a:t> to be a </a:t>
            </a:r>
            <a:r>
              <a:rPr lang="it-IT" dirty="0" err="1" smtClean="0"/>
              <a:t>successful</a:t>
            </a:r>
            <a:r>
              <a:rPr lang="it-IT" dirty="0" smtClean="0"/>
              <a:t> </a:t>
            </a:r>
            <a:r>
              <a:rPr lang="it-IT" dirty="0" err="1" smtClean="0"/>
              <a:t>scheme</a:t>
            </a:r>
            <a:r>
              <a:rPr lang="it-IT" dirty="0" smtClean="0"/>
              <a:t> with VoIP. </a:t>
            </a:r>
            <a:r>
              <a:rPr lang="it-IT" dirty="0" err="1" smtClean="0"/>
              <a:t>Decides</a:t>
            </a:r>
            <a:r>
              <a:rPr lang="it-IT" dirty="0" smtClean="0"/>
              <a:t> </a:t>
            </a:r>
            <a:r>
              <a:rPr lang="it-IT" dirty="0" err="1" smtClean="0"/>
              <a:t>wheter</a:t>
            </a:r>
            <a:r>
              <a:rPr lang="it-IT" dirty="0" smtClean="0"/>
              <a:t> to </a:t>
            </a:r>
            <a:r>
              <a:rPr lang="it-IT" dirty="0" err="1" smtClean="0"/>
              <a:t>admit</a:t>
            </a:r>
            <a:r>
              <a:rPr lang="it-IT" dirty="0" smtClean="0"/>
              <a:t> or </a:t>
            </a:r>
            <a:r>
              <a:rPr lang="it-IT" dirty="0" err="1" smtClean="0"/>
              <a:t>block</a:t>
            </a:r>
            <a:r>
              <a:rPr lang="it-IT" dirty="0" smtClean="0"/>
              <a:t> a new streaming </a:t>
            </a:r>
            <a:r>
              <a:rPr lang="it-IT" dirty="0" err="1" smtClean="0"/>
              <a:t>request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the network 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smtClean="0"/>
              <a:t>VRA: </a:t>
            </a:r>
            <a:r>
              <a:rPr lang="it-IT" dirty="0" err="1" smtClean="0"/>
              <a:t>dynamic</a:t>
            </a:r>
            <a:r>
              <a:rPr lang="it-IT" dirty="0" smtClean="0"/>
              <a:t> </a:t>
            </a:r>
            <a:r>
              <a:rPr lang="it-IT" dirty="0" err="1" smtClean="0"/>
              <a:t>adjustment</a:t>
            </a:r>
            <a:r>
              <a:rPr lang="it-IT" dirty="0" smtClean="0"/>
              <a:t> of the video </a:t>
            </a:r>
            <a:r>
              <a:rPr lang="it-IT" dirty="0" err="1" smtClean="0"/>
              <a:t>bitrate</a:t>
            </a:r>
            <a:r>
              <a:rPr lang="it-IT" dirty="0" smtClean="0"/>
              <a:t> by </a:t>
            </a:r>
            <a:r>
              <a:rPr lang="it-IT" dirty="0" err="1" smtClean="0"/>
              <a:t>modifying</a:t>
            </a:r>
            <a:r>
              <a:rPr lang="it-IT" dirty="0" smtClean="0"/>
              <a:t> the video </a:t>
            </a:r>
            <a:r>
              <a:rPr lang="it-IT" dirty="0" err="1" smtClean="0"/>
              <a:t>compression</a:t>
            </a:r>
            <a:endParaRPr lang="it-IT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err="1" smtClean="0"/>
              <a:t>known</a:t>
            </a:r>
            <a:r>
              <a:rPr lang="it-IT" dirty="0" smtClean="0"/>
              <a:t> video </a:t>
            </a:r>
            <a:r>
              <a:rPr lang="it-IT" dirty="0" err="1" smtClean="0"/>
              <a:t>traces</a:t>
            </a:r>
            <a:r>
              <a:rPr lang="it-IT" dirty="0" smtClean="0"/>
              <a:t>: </a:t>
            </a:r>
            <a:r>
              <a:rPr lang="it-IT" dirty="0" err="1" smtClean="0"/>
              <a:t>durations</a:t>
            </a:r>
            <a:r>
              <a:rPr lang="it-IT" dirty="0" smtClean="0"/>
              <a:t>, SSIM for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compression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err="1" smtClean="0"/>
              <a:t>users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to </a:t>
            </a:r>
            <a:r>
              <a:rPr lang="it-IT" dirty="0" err="1" smtClean="0"/>
              <a:t>watch</a:t>
            </a:r>
            <a:r>
              <a:rPr lang="it-IT" dirty="0" smtClean="0"/>
              <a:t> </a:t>
            </a:r>
            <a:r>
              <a:rPr lang="it-IT" dirty="0" err="1" smtClean="0"/>
              <a:t>low-quality</a:t>
            </a:r>
            <a:r>
              <a:rPr lang="it-IT" dirty="0" smtClean="0"/>
              <a:t> or </a:t>
            </a:r>
            <a:r>
              <a:rPr lang="it-IT" dirty="0" err="1" smtClean="0"/>
              <a:t>always</a:t>
            </a:r>
            <a:r>
              <a:rPr lang="it-IT" dirty="0" smtClean="0"/>
              <a:t>- </a:t>
            </a:r>
            <a:r>
              <a:rPr lang="it-IT" dirty="0" err="1" smtClean="0"/>
              <a:t>freezing</a:t>
            </a:r>
            <a:r>
              <a:rPr lang="it-IT" dirty="0" smtClean="0"/>
              <a:t> </a:t>
            </a:r>
            <a:r>
              <a:rPr lang="it-IT" dirty="0" err="1" smtClean="0"/>
              <a:t>videos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ym typeface="Wingdings" panose="05000000000000000000" pitchFamily="2" charset="2"/>
              </a:rPr>
              <a:t>need</a:t>
            </a:r>
            <a:r>
              <a:rPr lang="it-IT" dirty="0" smtClean="0">
                <a:sym typeface="Wingdings" panose="05000000000000000000" pitchFamily="2" charset="2"/>
              </a:rPr>
              <a:t> to </a:t>
            </a:r>
            <a:r>
              <a:rPr lang="it-IT" dirty="0" err="1" smtClean="0">
                <a:sym typeface="Wingdings" panose="05000000000000000000" pitchFamily="2" charset="2"/>
              </a:rPr>
              <a:t>guarantee</a:t>
            </a:r>
            <a:r>
              <a:rPr lang="it-IT" dirty="0" smtClean="0">
                <a:sym typeface="Wingdings" panose="05000000000000000000" pitchFamily="2" charset="2"/>
              </a:rPr>
              <a:t> a minimum </a:t>
            </a:r>
            <a:r>
              <a:rPr lang="it-IT" dirty="0" err="1" smtClean="0">
                <a:sym typeface="Wingdings" panose="05000000000000000000" pitchFamily="2" charset="2"/>
              </a:rPr>
              <a:t>quality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level</a:t>
            </a:r>
            <a:endParaRPr lang="it-IT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smtClean="0">
                <a:sym typeface="Wingdings" panose="05000000000000000000" pitchFamily="2" charset="2"/>
              </a:rPr>
              <a:t>SSIM, </a:t>
            </a:r>
            <a:r>
              <a:rPr lang="it-IT" dirty="0" err="1" smtClean="0">
                <a:sym typeface="Wingdings" panose="05000000000000000000" pitchFamily="2" charset="2"/>
              </a:rPr>
              <a:t>since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it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has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been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found</a:t>
            </a:r>
            <a:r>
              <a:rPr lang="it-IT" dirty="0" smtClean="0">
                <a:sym typeface="Wingdings" panose="05000000000000000000" pitchFamily="2" charset="2"/>
              </a:rPr>
              <a:t> to correlate </a:t>
            </a:r>
            <a:r>
              <a:rPr lang="it-IT" dirty="0" err="1" smtClean="0">
                <a:sym typeface="Wingdings" panose="05000000000000000000" pitchFamily="2" charset="2"/>
              </a:rPr>
              <a:t>closely</a:t>
            </a:r>
            <a:r>
              <a:rPr lang="it-IT" dirty="0" smtClean="0">
                <a:sym typeface="Wingdings" panose="05000000000000000000" pitchFamily="2" charset="2"/>
              </a:rPr>
              <a:t> to </a:t>
            </a:r>
            <a:r>
              <a:rPr lang="it-IT" dirty="0" err="1" smtClean="0">
                <a:sym typeface="Wingdings" panose="05000000000000000000" pitchFamily="2" charset="2"/>
              </a:rPr>
              <a:t>perceived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quality</a:t>
            </a:r>
            <a:endParaRPr lang="it-IT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err="1" smtClean="0"/>
              <a:t>Need</a:t>
            </a:r>
            <a:r>
              <a:rPr lang="it-IT" dirty="0" smtClean="0"/>
              <a:t> to </a:t>
            </a:r>
            <a:r>
              <a:rPr lang="it-IT" dirty="0" err="1" smtClean="0"/>
              <a:t>fulfil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expectation</a:t>
            </a:r>
            <a:r>
              <a:rPr lang="it-IT" dirty="0" smtClean="0"/>
              <a:t> and </a:t>
            </a:r>
            <a:r>
              <a:rPr lang="it-IT" dirty="0" err="1" smtClean="0"/>
              <a:t>rather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experiencing</a:t>
            </a:r>
            <a:r>
              <a:rPr lang="it-IT" dirty="0" smtClean="0"/>
              <a:t> a </a:t>
            </a:r>
            <a:r>
              <a:rPr lang="it-IT" dirty="0" err="1" smtClean="0"/>
              <a:t>terrible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deem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 to be </a:t>
            </a:r>
            <a:r>
              <a:rPr lang="it-IT" dirty="0" err="1" smtClean="0"/>
              <a:t>admitted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err="1" smtClean="0"/>
              <a:t>Hence</a:t>
            </a:r>
            <a:r>
              <a:rPr lang="it-IT" dirty="0" smtClean="0"/>
              <a:t>, </a:t>
            </a:r>
            <a:r>
              <a:rPr lang="it-IT" dirty="0" err="1" smtClean="0"/>
              <a:t>quality</a:t>
            </a:r>
            <a:r>
              <a:rPr lang="it-IT" dirty="0" smtClean="0"/>
              <a:t> of client i with </a:t>
            </a:r>
            <a:r>
              <a:rPr lang="it-IT" dirty="0" err="1" smtClean="0"/>
              <a:t>compression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j </a:t>
            </a:r>
          </a:p>
          <a:p>
            <a:r>
              <a:rPr lang="it-IT" dirty="0"/>
              <a:t>	</a:t>
            </a:r>
            <a:r>
              <a:rPr lang="it-IT" dirty="0" smtClean="0"/>
              <a:t>	must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dip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the </a:t>
            </a:r>
            <a:r>
              <a:rPr lang="it-IT" dirty="0" err="1" smtClean="0"/>
              <a:t>imposed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endParaRPr lang="it-IT" dirty="0" smtClean="0"/>
          </a:p>
          <a:p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err="1" smtClean="0"/>
              <a:t>Cannot</a:t>
            </a:r>
            <a:r>
              <a:rPr lang="it-IT" dirty="0" smtClean="0"/>
              <a:t> use more </a:t>
            </a:r>
            <a:r>
              <a:rPr lang="it-IT" dirty="0" err="1" smtClean="0"/>
              <a:t>resources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those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dirty="0" err="1" smtClean="0"/>
              <a:t>avalaible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	n: # of </a:t>
            </a:r>
            <a:r>
              <a:rPr lang="it-IT" dirty="0" err="1" smtClean="0"/>
              <a:t>active</a:t>
            </a:r>
            <a:r>
              <a:rPr lang="it-IT" dirty="0" smtClean="0"/>
              <a:t> clients</a:t>
            </a:r>
          </a:p>
          <a:p>
            <a:r>
              <a:rPr lang="it-IT" dirty="0"/>
              <a:t>	</a:t>
            </a:r>
            <a:r>
              <a:rPr lang="it-IT" dirty="0" smtClean="0"/>
              <a:t>r: video </a:t>
            </a:r>
            <a:r>
              <a:rPr lang="it-IT" dirty="0" err="1" smtClean="0"/>
              <a:t>bitrate</a:t>
            </a:r>
            <a:r>
              <a:rPr lang="it-IT" dirty="0" smtClean="0"/>
              <a:t> </a:t>
            </a:r>
          </a:p>
          <a:p>
            <a:r>
              <a:rPr lang="it-IT" dirty="0"/>
              <a:t>	</a:t>
            </a:r>
            <a:r>
              <a:rPr lang="it-IT" dirty="0" smtClean="0"/>
              <a:t>R </a:t>
            </a:r>
            <a:r>
              <a:rPr lang="it-IT" dirty="0" err="1" smtClean="0"/>
              <a:t>application</a:t>
            </a:r>
            <a:r>
              <a:rPr lang="it-IT" dirty="0" smtClean="0"/>
              <a:t> </a:t>
            </a:r>
            <a:r>
              <a:rPr lang="it-IT" dirty="0" err="1" smtClean="0"/>
              <a:t>layer</a:t>
            </a:r>
            <a:r>
              <a:rPr lang="it-IT" dirty="0" smtClean="0"/>
              <a:t> rate</a:t>
            </a:r>
          </a:p>
          <a:p>
            <a:endParaRPr lang="it-IT" dirty="0"/>
          </a:p>
          <a:p>
            <a:r>
              <a:rPr lang="it-IT" dirty="0"/>
              <a:t>	</a:t>
            </a:r>
            <a:r>
              <a:rPr lang="it-IT" dirty="0" smtClean="0"/>
              <a:t>s: </a:t>
            </a:r>
            <a:r>
              <a:rPr lang="it-IT" dirty="0" err="1" smtClean="0"/>
              <a:t>safety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r>
              <a:rPr lang="it-IT" dirty="0" smtClean="0"/>
              <a:t> (</a:t>
            </a:r>
            <a:r>
              <a:rPr lang="it-IT" dirty="0" err="1" smtClean="0"/>
              <a:t>against</a:t>
            </a:r>
            <a:r>
              <a:rPr lang="it-IT" dirty="0" smtClean="0"/>
              <a:t> rate </a:t>
            </a:r>
            <a:r>
              <a:rPr lang="it-IT" dirty="0" err="1" smtClean="0"/>
              <a:t>fluctuations</a:t>
            </a:r>
            <a:r>
              <a:rPr lang="it-IT" dirty="0" smtClean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baselline</a:t>
            </a:r>
            <a:r>
              <a:rPr lang="it-IT" dirty="0" smtClean="0"/>
              <a:t> to </a:t>
            </a:r>
            <a:r>
              <a:rPr lang="it-IT" dirty="0" err="1" smtClean="0"/>
              <a:t>measure</a:t>
            </a:r>
            <a:r>
              <a:rPr lang="it-IT" dirty="0" smtClean="0"/>
              <a:t> the </a:t>
            </a:r>
            <a:r>
              <a:rPr lang="it-IT" dirty="0" err="1" smtClean="0"/>
              <a:t>efficiency</a:t>
            </a:r>
            <a:r>
              <a:rPr lang="it-IT" dirty="0" smtClean="0"/>
              <a:t> of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heuristics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Non </a:t>
            </a:r>
            <a:r>
              <a:rPr lang="it-IT" dirty="0" err="1" smtClean="0"/>
              <a:t>QoE-aware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Client-side: </a:t>
            </a:r>
            <a:r>
              <a:rPr lang="it-IT" dirty="0" err="1" smtClean="0"/>
              <a:t>users</a:t>
            </a:r>
            <a:r>
              <a:rPr lang="it-IT" dirty="0" smtClean="0"/>
              <a:t> </a:t>
            </a:r>
            <a:r>
              <a:rPr lang="it-IT" dirty="0" err="1" smtClean="0"/>
              <a:t>autonomously</a:t>
            </a:r>
            <a:r>
              <a:rPr lang="it-IT" dirty="0" smtClean="0"/>
              <a:t> </a:t>
            </a:r>
            <a:r>
              <a:rPr lang="it-IT" dirty="0" err="1" smtClean="0"/>
              <a:t>chhose</a:t>
            </a:r>
            <a:r>
              <a:rPr lang="it-IT" dirty="0" smtClean="0"/>
              <a:t> the </a:t>
            </a:r>
            <a:r>
              <a:rPr lang="it-IT" dirty="0" err="1" smtClean="0"/>
              <a:t>required</a:t>
            </a:r>
            <a:r>
              <a:rPr lang="it-IT" dirty="0" smtClean="0"/>
              <a:t> </a:t>
            </a:r>
            <a:r>
              <a:rPr lang="it-IT" dirty="0" err="1" smtClean="0"/>
              <a:t>comprssion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network </a:t>
            </a:r>
            <a:r>
              <a:rPr lang="it-IT" dirty="0" err="1" smtClean="0"/>
              <a:t>conditions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To </a:t>
            </a:r>
            <a:r>
              <a:rPr lang="it-IT" dirty="0" err="1" smtClean="0"/>
              <a:t>measure</a:t>
            </a:r>
            <a:r>
              <a:rPr lang="it-IT" dirty="0" smtClean="0"/>
              <a:t> the state of the network, a time </a:t>
            </a:r>
            <a:r>
              <a:rPr lang="it-IT" dirty="0" err="1" smtClean="0"/>
              <a:t>measure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measure</a:t>
            </a:r>
            <a:r>
              <a:rPr lang="it-IT" dirty="0" smtClean="0"/>
              <a:t> the time </a:t>
            </a:r>
            <a:r>
              <a:rPr lang="it-IT" dirty="0" err="1" smtClean="0"/>
              <a:t>needed</a:t>
            </a:r>
            <a:r>
              <a:rPr lang="it-IT" dirty="0" smtClean="0"/>
              <a:t> to </a:t>
            </a:r>
            <a:r>
              <a:rPr lang="it-IT" dirty="0" err="1" smtClean="0"/>
              <a:t>receive</a:t>
            </a:r>
            <a:r>
              <a:rPr lang="it-IT" dirty="0" smtClean="0"/>
              <a:t> M </a:t>
            </a:r>
            <a:r>
              <a:rPr lang="it-IT" dirty="0" err="1" smtClean="0"/>
              <a:t>frames</a:t>
            </a:r>
            <a:r>
              <a:rPr lang="it-IT" dirty="0" smtClean="0"/>
              <a:t>:</a:t>
            </a:r>
          </a:p>
          <a:p>
            <a:r>
              <a:rPr lang="it-IT" dirty="0"/>
              <a:t>	</a:t>
            </a:r>
            <a:r>
              <a:rPr lang="it-IT" dirty="0" smtClean="0"/>
              <a:t>- 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r>
              <a:rPr lang="it-IT" dirty="0" smtClean="0"/>
              <a:t>: </a:t>
            </a: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 err="1" smtClean="0"/>
              <a:t>comprssion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- </a:t>
            </a:r>
            <a:r>
              <a:rPr lang="it-IT" dirty="0" err="1" smtClean="0"/>
              <a:t>below</a:t>
            </a:r>
            <a:r>
              <a:rPr lang="it-IT" dirty="0" smtClean="0"/>
              <a:t> </a:t>
            </a:r>
            <a:r>
              <a:rPr lang="it-IT" dirty="0" err="1" smtClean="0"/>
              <a:t>threshold</a:t>
            </a:r>
            <a:r>
              <a:rPr lang="it-IT" dirty="0" smtClean="0"/>
              <a:t> for 3 consecutive </a:t>
            </a:r>
            <a:r>
              <a:rPr lang="it-IT" dirty="0" err="1" smtClean="0"/>
              <a:t>times</a:t>
            </a:r>
            <a:r>
              <a:rPr lang="it-IT" dirty="0" smtClean="0"/>
              <a:t>: </a:t>
            </a:r>
            <a:r>
              <a:rPr lang="it-IT" dirty="0" err="1" smtClean="0"/>
              <a:t>decrease</a:t>
            </a:r>
            <a:r>
              <a:rPr lang="it-IT" dirty="0" smtClean="0"/>
              <a:t> </a:t>
            </a:r>
          </a:p>
          <a:p>
            <a:r>
              <a:rPr lang="it-IT" dirty="0"/>
              <a:t>	</a:t>
            </a:r>
            <a:r>
              <a:rPr lang="it-IT" dirty="0" smtClean="0"/>
              <a:t>	</a:t>
            </a:r>
            <a:r>
              <a:rPr lang="it-IT" dirty="0" err="1" smtClean="0"/>
              <a:t>conmpression</a:t>
            </a:r>
            <a:r>
              <a:rPr lang="it-IT" dirty="0" smtClean="0"/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8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smtClean="0"/>
              <a:t>S: no </a:t>
            </a:r>
            <a:r>
              <a:rPr lang="it-IT" dirty="0" err="1" smtClean="0"/>
              <a:t>discrimination</a:t>
            </a:r>
            <a:r>
              <a:rPr lang="it-IT" dirty="0" smtClean="0"/>
              <a:t> </a:t>
            </a:r>
            <a:r>
              <a:rPr lang="it-IT" dirty="0" err="1" smtClean="0"/>
              <a:t>among</a:t>
            </a:r>
            <a:r>
              <a:rPr lang="it-IT" dirty="0" smtClean="0"/>
              <a:t> clients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smtClean="0"/>
              <a:t>C: </a:t>
            </a:r>
            <a:r>
              <a:rPr lang="it-IT" dirty="0" err="1" smtClean="0"/>
              <a:t>differentiation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to the SNR (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err="1" smtClean="0">
                <a:sym typeface="Wingdings" panose="05000000000000000000" pitchFamily="2" charset="2"/>
              </a:rPr>
              <a:t>distance</a:t>
            </a:r>
            <a:r>
              <a:rPr lang="it-IT" dirty="0" smtClean="0">
                <a:sym typeface="Wingdings" panose="05000000000000000000" pitchFamily="2" charset="2"/>
              </a:rPr>
              <a:t> from AP) </a:t>
            </a:r>
          </a:p>
          <a:p>
            <a:pPr lvl="1"/>
            <a:r>
              <a:rPr lang="it-IT" dirty="0" err="1" smtClean="0">
                <a:sym typeface="Wingdings" panose="05000000000000000000" pitchFamily="2" charset="2"/>
              </a:rPr>
              <a:t>Fairer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distributions</a:t>
            </a:r>
            <a:r>
              <a:rPr lang="it-IT" dirty="0" smtClean="0">
                <a:sym typeface="Wingdings" panose="05000000000000000000" pitchFamily="2" charset="2"/>
              </a:rPr>
              <a:t> of </a:t>
            </a:r>
            <a:r>
              <a:rPr lang="it-IT" dirty="0" err="1" smtClean="0">
                <a:sym typeface="Wingdings" panose="05000000000000000000" pitchFamily="2" charset="2"/>
              </a:rPr>
              <a:t>resources</a:t>
            </a:r>
            <a:r>
              <a:rPr lang="it-IT" dirty="0" smtClean="0">
                <a:sym typeface="Wingdings" panose="05000000000000000000" pitchFamily="2" charset="2"/>
              </a:rPr>
              <a:t>, </a:t>
            </a:r>
            <a:r>
              <a:rPr lang="it-IT" dirty="0" err="1" smtClean="0">
                <a:sym typeface="Wingdings" panose="05000000000000000000" pitchFamily="2" charset="2"/>
              </a:rPr>
              <a:t>because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if</a:t>
            </a:r>
            <a:r>
              <a:rPr lang="it-IT" dirty="0" smtClean="0">
                <a:sym typeface="Wingdings" panose="05000000000000000000" pitchFamily="2" charset="2"/>
              </a:rPr>
              <a:t> the </a:t>
            </a:r>
            <a:r>
              <a:rPr lang="it-IT" dirty="0" err="1" smtClean="0">
                <a:sym typeface="Wingdings" panose="05000000000000000000" pitchFamily="2" charset="2"/>
              </a:rPr>
              <a:t>same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constraint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were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imposed</a:t>
            </a:r>
            <a:r>
              <a:rPr lang="it-IT" dirty="0" smtClean="0">
                <a:sym typeface="Wingdings" panose="05000000000000000000" pitchFamily="2" charset="2"/>
              </a:rPr>
              <a:t>, clients with  </a:t>
            </a:r>
            <a:r>
              <a:rPr lang="it-IT" dirty="0" err="1" smtClean="0">
                <a:sym typeface="Wingdings" panose="05000000000000000000" pitchFamily="2" charset="2"/>
              </a:rPr>
              <a:t>lower</a:t>
            </a:r>
            <a:r>
              <a:rPr lang="it-IT" dirty="0" smtClean="0">
                <a:sym typeface="Wingdings" panose="05000000000000000000" pitchFamily="2" charset="2"/>
              </a:rPr>
              <a:t> SNR </a:t>
            </a:r>
            <a:r>
              <a:rPr lang="it-IT" dirty="0" err="1" smtClean="0">
                <a:sym typeface="Wingdings" panose="05000000000000000000" pitchFamily="2" charset="2"/>
              </a:rPr>
              <a:t>would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require</a:t>
            </a:r>
            <a:r>
              <a:rPr lang="it-IT" dirty="0">
                <a:sym typeface="Wingdings" panose="05000000000000000000" pitchFamily="2" charset="2"/>
              </a:rPr>
              <a:t>	</a:t>
            </a:r>
            <a:r>
              <a:rPr lang="it-IT" dirty="0" err="1" smtClean="0">
                <a:sym typeface="Wingdings" panose="05000000000000000000" pitchFamily="2" charset="2"/>
              </a:rPr>
              <a:t>higher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tx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power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9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smtClean="0"/>
              <a:t>802.11g </a:t>
            </a:r>
            <a:r>
              <a:rPr lang="it-IT" dirty="0" err="1" smtClean="0"/>
              <a:t>uses</a:t>
            </a:r>
            <a:r>
              <a:rPr lang="it-IT" dirty="0" smtClean="0"/>
              <a:t> OFDM. 20MHz band </a:t>
            </a:r>
            <a:r>
              <a:rPr lang="it-IT" dirty="0" err="1" smtClean="0"/>
              <a:t>centered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2.4GHz</a:t>
            </a:r>
          </a:p>
          <a:p>
            <a:r>
              <a:rPr lang="it-IT" dirty="0"/>
              <a:t>	</a:t>
            </a:r>
            <a:r>
              <a:rPr lang="it-IT" dirty="0" err="1" smtClean="0"/>
              <a:t>max</a:t>
            </a:r>
            <a:r>
              <a:rPr lang="it-IT" dirty="0" smtClean="0"/>
              <a:t> </a:t>
            </a:r>
            <a:r>
              <a:rPr lang="it-IT" dirty="0" err="1" smtClean="0"/>
              <a:t>Phy</a:t>
            </a:r>
            <a:r>
              <a:rPr lang="it-IT" dirty="0" smtClean="0"/>
              <a:t> rate: 54Mbps </a:t>
            </a:r>
          </a:p>
          <a:p>
            <a:r>
              <a:rPr lang="it-IT" dirty="0"/>
              <a:t>	</a:t>
            </a:r>
            <a:r>
              <a:rPr lang="it-IT" dirty="0" err="1" smtClean="0"/>
              <a:t>max</a:t>
            </a:r>
            <a:r>
              <a:rPr lang="it-IT" dirty="0" smtClean="0"/>
              <a:t> </a:t>
            </a:r>
            <a:r>
              <a:rPr lang="it-IT" dirty="0" err="1" smtClean="0"/>
              <a:t>appl</a:t>
            </a:r>
            <a:r>
              <a:rPr lang="it-IT" dirty="0" smtClean="0"/>
              <a:t> rate: 31.3Mbps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smtClean="0"/>
              <a:t>15 non –</a:t>
            </a:r>
            <a:r>
              <a:rPr lang="it-IT" dirty="0" err="1" smtClean="0"/>
              <a:t>moving</a:t>
            </a:r>
            <a:r>
              <a:rPr lang="it-IT" dirty="0" smtClean="0"/>
              <a:t> clients </a:t>
            </a:r>
            <a:r>
              <a:rPr lang="it-IT" dirty="0" err="1" smtClean="0"/>
              <a:t>randomly</a:t>
            </a:r>
            <a:r>
              <a:rPr lang="it-IT" dirty="0" smtClean="0"/>
              <a:t> </a:t>
            </a:r>
            <a:r>
              <a:rPr lang="it-IT" dirty="0" err="1" smtClean="0"/>
              <a:t>placed</a:t>
            </a:r>
            <a:r>
              <a:rPr lang="it-IT" dirty="0" smtClean="0"/>
              <a:t> ina </a:t>
            </a:r>
            <a:r>
              <a:rPr lang="it-IT" dirty="0" err="1" smtClean="0"/>
              <a:t>circular</a:t>
            </a:r>
            <a:r>
              <a:rPr lang="it-IT" dirty="0" smtClean="0"/>
              <a:t> area with </a:t>
            </a:r>
            <a:r>
              <a:rPr lang="it-IT" dirty="0" err="1" smtClean="0"/>
              <a:t>uniform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 smtClean="0"/>
              <a:t>video </a:t>
            </a:r>
            <a:r>
              <a:rPr lang="it-IT" dirty="0" err="1" smtClean="0"/>
              <a:t>requests</a:t>
            </a:r>
            <a:r>
              <a:rPr lang="it-IT" dirty="0" smtClean="0"/>
              <a:t> with </a:t>
            </a:r>
            <a:r>
              <a:rPr lang="it-IT" dirty="0" err="1" smtClean="0"/>
              <a:t>exponential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, to </a:t>
            </a:r>
            <a:r>
              <a:rPr lang="it-IT" dirty="0" err="1" smtClean="0"/>
              <a:t>ensure</a:t>
            </a:r>
            <a:r>
              <a:rPr lang="it-IT" dirty="0" smtClean="0"/>
              <a:t> </a:t>
            </a:r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load</a:t>
            </a:r>
            <a:r>
              <a:rPr lang="it-IT" dirty="0" smtClean="0"/>
              <a:t> of !=Mbps or 20Mbps (</a:t>
            </a:r>
            <a:r>
              <a:rPr lang="it-IT" dirty="0" err="1" smtClean="0"/>
              <a:t>differnet</a:t>
            </a:r>
            <a:r>
              <a:rPr lang="it-IT" dirty="0" smtClean="0"/>
              <a:t> </a:t>
            </a:r>
            <a:r>
              <a:rPr lang="it-IT" dirty="0" err="1" smtClean="0"/>
              <a:t>simulations</a:t>
            </a:r>
            <a:r>
              <a:rPr lang="it-IT" dirty="0" smtClean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actually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blocking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r>
              <a:rPr lang="it-IT" dirty="0" smtClean="0"/>
              <a:t> for QB e TB, a </a:t>
            </a:r>
            <a:r>
              <a:rPr lang="it-IT" dirty="0" err="1" smtClean="0"/>
              <a:t>dropping</a:t>
            </a:r>
            <a:r>
              <a:rPr lang="it-IT" dirty="0" smtClean="0"/>
              <a:t> </a:t>
            </a:r>
            <a:r>
              <a:rPr lang="it-IT" dirty="0" err="1" smtClean="0"/>
              <a:t>probabilty</a:t>
            </a:r>
            <a:r>
              <a:rPr lang="it-IT" dirty="0" smtClean="0"/>
              <a:t> for BM (</a:t>
            </a:r>
            <a:r>
              <a:rPr lang="it-IT" dirty="0" err="1" smtClean="0"/>
              <a:t>it</a:t>
            </a:r>
            <a:r>
              <a:rPr lang="it-IT" dirty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perform</a:t>
            </a:r>
            <a:r>
              <a:rPr lang="it-IT" dirty="0" smtClean="0"/>
              <a:t> </a:t>
            </a:r>
            <a:r>
              <a:rPr lang="it-IT" dirty="0" err="1" smtClean="0"/>
              <a:t>initial</a:t>
            </a:r>
            <a:r>
              <a:rPr lang="it-IT" dirty="0" smtClean="0"/>
              <a:t> CA)</a:t>
            </a:r>
          </a:p>
          <a:p>
            <a:endParaRPr lang="it-IT" dirty="0"/>
          </a:p>
          <a:p>
            <a:r>
              <a:rPr lang="it-IT" dirty="0" err="1" smtClean="0"/>
              <a:t>QoE</a:t>
            </a:r>
            <a:r>
              <a:rPr lang="it-IT" dirty="0" smtClean="0"/>
              <a:t> </a:t>
            </a:r>
            <a:r>
              <a:rPr lang="it-IT" dirty="0" err="1" smtClean="0"/>
              <a:t>aware</a:t>
            </a:r>
            <a:r>
              <a:rPr lang="it-IT" dirty="0" smtClean="0"/>
              <a:t> </a:t>
            </a:r>
            <a:r>
              <a:rPr lang="it-IT" dirty="0" err="1" smtClean="0"/>
              <a:t>alg</a:t>
            </a:r>
            <a:r>
              <a:rPr lang="it-IT" dirty="0" smtClean="0"/>
              <a:t> </a:t>
            </a:r>
            <a:r>
              <a:rPr lang="it-IT" dirty="0" err="1" smtClean="0"/>
              <a:t>Classbase</a:t>
            </a:r>
            <a:r>
              <a:rPr lang="it-IT" dirty="0" smtClean="0"/>
              <a:t> </a:t>
            </a:r>
            <a:r>
              <a:rPr lang="it-IT" dirty="0" err="1" smtClean="0"/>
              <a:t>versions</a:t>
            </a:r>
            <a:r>
              <a:rPr lang="it-IT" dirty="0" smtClean="0"/>
              <a:t>: </a:t>
            </a:r>
            <a:r>
              <a:rPr lang="it-IT" dirty="0" err="1" smtClean="0"/>
              <a:t>almost</a:t>
            </a:r>
            <a:r>
              <a:rPr lang="it-IT" dirty="0" smtClean="0"/>
              <a:t> </a:t>
            </a:r>
            <a:r>
              <a:rPr lang="it-IT" dirty="0" err="1" smtClean="0"/>
              <a:t>uniform</a:t>
            </a:r>
            <a:r>
              <a:rPr lang="it-IT" dirty="0" smtClean="0"/>
              <a:t> </a:t>
            </a:r>
            <a:r>
              <a:rPr lang="it-IT" dirty="0" err="1" smtClean="0"/>
              <a:t>probab</a:t>
            </a:r>
            <a:endParaRPr lang="it-IT" dirty="0" smtClean="0"/>
          </a:p>
          <a:p>
            <a:r>
              <a:rPr lang="it-IT" dirty="0" err="1"/>
              <a:t>QoE</a:t>
            </a:r>
            <a:r>
              <a:rPr lang="it-IT" dirty="0"/>
              <a:t> </a:t>
            </a:r>
            <a:r>
              <a:rPr lang="it-IT" dirty="0" err="1"/>
              <a:t>aware</a:t>
            </a:r>
            <a:r>
              <a:rPr lang="it-IT" dirty="0"/>
              <a:t> </a:t>
            </a:r>
            <a:r>
              <a:rPr lang="it-IT" dirty="0" err="1"/>
              <a:t>alg</a:t>
            </a:r>
            <a:r>
              <a:rPr lang="it-IT" dirty="0"/>
              <a:t> </a:t>
            </a:r>
            <a:r>
              <a:rPr lang="it-IT" dirty="0" err="1" smtClean="0"/>
              <a:t>Classless</a:t>
            </a:r>
            <a:r>
              <a:rPr lang="it-IT" dirty="0" smtClean="0"/>
              <a:t> </a:t>
            </a:r>
            <a:r>
              <a:rPr lang="it-IT" dirty="0" err="1" smtClean="0"/>
              <a:t>versions</a:t>
            </a:r>
            <a:r>
              <a:rPr lang="it-IT" dirty="0"/>
              <a:t>: </a:t>
            </a:r>
            <a:r>
              <a:rPr lang="it-IT" dirty="0" err="1" smtClean="0"/>
              <a:t>privilege</a:t>
            </a:r>
            <a:r>
              <a:rPr lang="it-IT" dirty="0" smtClean="0"/>
              <a:t> clients with </a:t>
            </a:r>
            <a:r>
              <a:rPr lang="it-IT" dirty="0" err="1" smtClean="0"/>
              <a:t>higher</a:t>
            </a:r>
            <a:r>
              <a:rPr lang="it-IT" dirty="0" smtClean="0"/>
              <a:t> SNR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BM (</a:t>
            </a:r>
            <a:r>
              <a:rPr lang="it-IT" dirty="0" err="1" smtClean="0"/>
              <a:t>both</a:t>
            </a:r>
            <a:r>
              <a:rPr lang="it-IT" dirty="0" smtClean="0"/>
              <a:t> C and S </a:t>
            </a:r>
            <a:r>
              <a:rPr lang="it-IT" dirty="0" err="1" smtClean="0"/>
              <a:t>versions</a:t>
            </a:r>
            <a:r>
              <a:rPr lang="it-IT" dirty="0" smtClean="0"/>
              <a:t>) </a:t>
            </a:r>
            <a:r>
              <a:rPr lang="it-IT" dirty="0" err="1" smtClean="0"/>
              <a:t>exhibit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dropping</a:t>
            </a:r>
            <a:r>
              <a:rPr lang="it-IT" dirty="0" smtClean="0"/>
              <a:t> </a:t>
            </a:r>
            <a:r>
              <a:rPr lang="it-IT" dirty="0" err="1" smtClean="0"/>
              <a:t>probabilities</a:t>
            </a:r>
            <a:r>
              <a:rPr lang="it-IT" dirty="0" smtClean="0"/>
              <a:t>,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work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to the </a:t>
            </a:r>
            <a:r>
              <a:rPr lang="it-IT" dirty="0" err="1" smtClean="0"/>
              <a:t>imposed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thresholds</a:t>
            </a:r>
            <a:r>
              <a:rPr lang="it-IT" dirty="0" smtClean="0"/>
              <a:t> </a:t>
            </a:r>
            <a:r>
              <a:rPr lang="it-IT" dirty="0" smtClean="0">
                <a:sym typeface="Wingdings" panose="05000000000000000000" pitchFamily="2" charset="2"/>
              </a:rPr>
              <a:t> </a:t>
            </a:r>
            <a:r>
              <a:rPr lang="it-IT" dirty="0" err="1" smtClean="0">
                <a:sym typeface="Wingdings" panose="05000000000000000000" pitchFamily="2" charset="2"/>
              </a:rPr>
              <a:t>admit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almost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all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requests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but</a:t>
            </a:r>
            <a:r>
              <a:rPr lang="it-IT" dirty="0" smtClean="0">
                <a:sym typeface="Wingdings" panose="05000000000000000000" pitchFamily="2" charset="2"/>
              </a:rPr>
              <a:t> with </a:t>
            </a:r>
            <a:r>
              <a:rPr lang="it-IT" dirty="0" err="1" smtClean="0">
                <a:sym typeface="Wingdings" panose="05000000000000000000" pitchFamily="2" charset="2"/>
              </a:rPr>
              <a:t>poorer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QoE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05C3C-501E-7E48-BED7-74988800B1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7000"/>
          </a:blip>
          <a:srcRect/>
          <a:stretch>
            <a:fillRect/>
          </a:stretch>
        </p:blipFill>
        <p:spPr bwMode="auto">
          <a:xfrm>
            <a:off x="-1" y="166368"/>
            <a:ext cx="1331081" cy="134352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12224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noProof="0" smtClean="0"/>
              <a:t>Fare clic per modificare gli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4208" y="1613568"/>
            <a:ext cx="7480968" cy="990600"/>
          </a:xfrm>
          <a:prstGeom prst="rect">
            <a:avLst/>
          </a:prstGeom>
          <a:solidFill>
            <a:srgbClr val="8F161C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noProof="0" smtClean="0"/>
              <a:t>Fare clic per modificare stile</a:t>
            </a:r>
            <a:endParaRPr kumimoji="0" lang="en-US" noProof="0"/>
          </a:p>
        </p:txBody>
      </p:sp>
      <p:pic>
        <p:nvPicPr>
          <p:cNvPr id="11" name="Immagine 10" descr="DEI.eps"/>
          <p:cNvPicPr>
            <a:picLocks noChangeAspect="1"/>
          </p:cNvPicPr>
          <p:nvPr/>
        </p:nvPicPr>
        <p:blipFill>
          <a:blip r:embed="rId3"/>
          <a:srcRect l="17672" t="31972" r="28108" b="33784"/>
          <a:stretch>
            <a:fillRect/>
          </a:stretch>
        </p:blipFill>
        <p:spPr>
          <a:xfrm>
            <a:off x="-1" y="1604211"/>
            <a:ext cx="1566333" cy="989263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8F161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Fare clic sull'icona per inserire un'immagine</a:t>
            </a:r>
            <a:endParaRPr kumimoji="0" lang="en-US" dirty="0"/>
          </a:p>
        </p:txBody>
      </p:sp>
      <p:pic>
        <p:nvPicPr>
          <p:cNvPr id="15" name="Immagine 14" descr="DEI.eps"/>
          <p:cNvPicPr>
            <a:picLocks noChangeAspect="1"/>
          </p:cNvPicPr>
          <p:nvPr/>
        </p:nvPicPr>
        <p:blipFill>
          <a:blip r:embed="rId2"/>
          <a:srcRect l="18433" t="31972" r="27360" b="30645"/>
          <a:stretch>
            <a:fillRect/>
          </a:stretch>
        </p:blipFill>
        <p:spPr>
          <a:xfrm>
            <a:off x="0" y="3588743"/>
            <a:ext cx="1483895" cy="1023362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263" y="241968"/>
            <a:ext cx="7222976" cy="974184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7264" y="1376947"/>
            <a:ext cx="8756316" cy="510571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8F161C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205B8970-C4D8-7B40-B762-4BCAE1B2035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5820611" cy="990600"/>
          </a:xfrm>
          <a:prstGeom prst="rect">
            <a:avLst/>
          </a:prstGeom>
          <a:solidFill>
            <a:srgbClr val="80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normAutofit/>
          </a:bodyPr>
          <a:lstStyle>
            <a:lvl1pPr algn="ctr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Fare clic per modificare stile</a:t>
            </a:r>
            <a:endParaRPr kumimoji="0" lang="en-US" dirty="0"/>
          </a:p>
        </p:txBody>
      </p:sp>
      <p:pic>
        <p:nvPicPr>
          <p:cNvPr id="15" name="Immagine 14" descr="DEI_neg.eps"/>
          <p:cNvPicPr>
            <a:picLocks noChangeAspect="1"/>
          </p:cNvPicPr>
          <p:nvPr/>
        </p:nvPicPr>
        <p:blipFill>
          <a:blip r:embed="rId2"/>
          <a:srcRect l="18028" t="29347" r="25406" b="28591"/>
          <a:stretch>
            <a:fillRect/>
          </a:stretch>
        </p:blipFill>
        <p:spPr>
          <a:xfrm>
            <a:off x="1" y="1611067"/>
            <a:ext cx="1350210" cy="962271"/>
          </a:xfrm>
          <a:prstGeom prst="rect">
            <a:avLst/>
          </a:prstGeom>
        </p:spPr>
      </p:pic>
      <p:pic>
        <p:nvPicPr>
          <p:cNvPr id="11" name="Picture 4" descr="SigilloLogoLAST_WhiteOK"/>
          <p:cNvPicPr>
            <a:picLocks noChangeAspect="1" noChangeArrowheads="1"/>
          </p:cNvPicPr>
          <p:nvPr/>
        </p:nvPicPr>
        <p:blipFill>
          <a:blip r:embed="rId3"/>
          <a:srcRect l="-597" t="-9524" r="-1640" b="-6349"/>
          <a:stretch>
            <a:fillRect/>
          </a:stretch>
        </p:blipFill>
        <p:spPr bwMode="auto">
          <a:xfrm>
            <a:off x="7218947" y="1604211"/>
            <a:ext cx="1925053" cy="975894"/>
          </a:xfrm>
          <a:prstGeom prst="rect">
            <a:avLst/>
          </a:prstGeom>
          <a:solidFill>
            <a:srgbClr val="800000"/>
          </a:solidFill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pic>
        <p:nvPicPr>
          <p:cNvPr id="12" name="Immagine 11" descr="DEI.eps"/>
          <p:cNvPicPr>
            <a:picLocks noChangeAspect="1"/>
          </p:cNvPicPr>
          <p:nvPr/>
        </p:nvPicPr>
        <p:blipFill>
          <a:blip r:embed="rId2"/>
          <a:srcRect l="18717" t="31972" r="25373" b="30645"/>
          <a:stretch>
            <a:fillRect/>
          </a:stretch>
        </p:blipFill>
        <p:spPr>
          <a:xfrm>
            <a:off x="102937" y="428532"/>
            <a:ext cx="2259263" cy="15106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4737" y="228600"/>
            <a:ext cx="6978316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gli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 eaLnBrk="1" latinLnBrk="0" hangingPunct="1"/>
            <a:r>
              <a:rPr lang="en-US" noProof="0" dirty="0" err="1" smtClean="0"/>
              <a:t>Secondo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 eaLnBrk="1" latinLnBrk="0" hangingPunct="1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 eaLnBrk="1" latinLnBrk="0" hangingPunct="1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 eaLnBrk="1" latinLnBrk="0" hangingPunct="1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kumimoji="0"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1262" y="228600"/>
            <a:ext cx="6968957" cy="974184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8104" y="273050"/>
            <a:ext cx="6884737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9389" y="228600"/>
            <a:ext cx="7344611" cy="974184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9391" y="286418"/>
            <a:ext cx="7184188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8F161C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Fare clic per modificare gli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Fare clic per modificare gli stili del testo dello schema</a:t>
            </a:r>
          </a:p>
          <a:p>
            <a:pPr lvl="1" eaLnBrk="1" latinLnBrk="0" hangingPunct="1"/>
            <a:r>
              <a:rPr lang="en-US" smtClean="0"/>
              <a:t>Secondo livello</a:t>
            </a:r>
          </a:p>
          <a:p>
            <a:pPr lvl="2" eaLnBrk="1" latinLnBrk="0" hangingPunct="1"/>
            <a:r>
              <a:rPr lang="en-US" smtClean="0"/>
              <a:t>Terzo livello</a:t>
            </a:r>
          </a:p>
          <a:p>
            <a:pPr lvl="3" eaLnBrk="1" latinLnBrk="0" hangingPunct="1"/>
            <a:r>
              <a:rPr lang="en-US" smtClean="0"/>
              <a:t>Quarto livello</a:t>
            </a:r>
          </a:p>
          <a:p>
            <a:pPr lvl="4" eaLnBrk="1" latinLnBrk="0" hangingPunct="1"/>
            <a:r>
              <a:rPr lang="en-US" smtClean="0"/>
              <a:t>Quinto livello</a:t>
            </a:r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0" y="0"/>
            <a:ext cx="9144000" cy="1283368"/>
          </a:xfrm>
          <a:prstGeom prst="rect">
            <a:avLst/>
          </a:prstGeom>
          <a:solidFill>
            <a:srgbClr val="9B001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21" name="Immagine 20" descr="DEI-neg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828" y="106030"/>
            <a:ext cx="1683860" cy="1030286"/>
          </a:xfrm>
          <a:prstGeom prst="rect">
            <a:avLst/>
          </a:prstGeom>
        </p:spPr>
      </p:pic>
      <p:sp>
        <p:nvSpPr>
          <p:cNvPr id="24" name="Segnaposto titolo 1"/>
          <p:cNvSpPr>
            <a:spLocks noGrp="1"/>
          </p:cNvSpPr>
          <p:nvPr>
            <p:ph type="title"/>
          </p:nvPr>
        </p:nvSpPr>
        <p:spPr>
          <a:xfrm>
            <a:off x="2108985" y="99660"/>
            <a:ext cx="6874593" cy="105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stile</a:t>
            </a:r>
            <a:endParaRPr lang="en-US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4185882" y="6356350"/>
            <a:ext cx="772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E908-24CB-4A3D-84E2-8BC6E04821A3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rtl="0" eaLnBrk="1" latinLnBrk="0" hangingPunct="1">
        <a:spcBef>
          <a:spcPct val="0"/>
        </a:spcBef>
        <a:buNone/>
        <a:defRPr kumimoji="0"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800000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FF6600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3366FF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emf"/><Relationship Id="rId5" Type="http://schemas.openxmlformats.org/officeDocument/2006/relationships/image" Target="../media/image9.jpg"/><Relationship Id="rId6" Type="http://schemas.openxmlformats.org/officeDocument/2006/relationships/hyperlink" Target="mailto:zanella@dei.unipd.i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emf"/><Relationship Id="rId5" Type="http://schemas.openxmlformats.org/officeDocument/2006/relationships/hyperlink" Target="mailto:zanella@dei.unipd.i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1.wdp"/><Relationship Id="rId5" Type="http://schemas.openxmlformats.org/officeDocument/2006/relationships/image" Target="../media/image16.jpeg"/><Relationship Id="rId6" Type="http://schemas.microsoft.com/office/2007/relationships/hdphoto" Target="../media/hdphoto2.wdp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14"/>
          <p:cNvSpPr>
            <a:spLocks noGrp="1"/>
          </p:cNvSpPr>
          <p:nvPr>
            <p:ph type="body" idx="1"/>
          </p:nvPr>
        </p:nvSpPr>
        <p:spPr>
          <a:xfrm>
            <a:off x="5509659" y="4020459"/>
            <a:ext cx="3387597" cy="2438400"/>
          </a:xfrm>
        </p:spPr>
        <p:txBody>
          <a:bodyPr/>
          <a:lstStyle/>
          <a:p>
            <a:pPr algn="r">
              <a:spcBef>
                <a:spcPts val="400"/>
              </a:spcBef>
            </a:pPr>
            <a:r>
              <a:rPr lang="it-IT" sz="3200" dirty="0" smtClean="0"/>
              <a:t>Federico Chiariotti</a:t>
            </a:r>
          </a:p>
          <a:p>
            <a:pPr algn="r">
              <a:spcBef>
                <a:spcPts val="400"/>
              </a:spcBef>
            </a:pPr>
            <a:r>
              <a:rPr lang="it-IT" sz="3200" dirty="0" smtClean="0"/>
              <a:t>Chiara </a:t>
            </a:r>
            <a:r>
              <a:rPr lang="it-IT" sz="3200" dirty="0" err="1" smtClean="0"/>
              <a:t>Pielli</a:t>
            </a:r>
            <a:endParaRPr lang="it-IT" sz="3200" dirty="0" smtClean="0"/>
          </a:p>
          <a:p>
            <a:pPr algn="r">
              <a:spcBef>
                <a:spcPts val="400"/>
              </a:spcBef>
            </a:pPr>
            <a:r>
              <a:rPr lang="it-IT" sz="3200" b="1" dirty="0" smtClean="0">
                <a:solidFill>
                  <a:srgbClr val="FF0000"/>
                </a:solidFill>
              </a:rPr>
              <a:t>Andrea Zanella</a:t>
            </a:r>
          </a:p>
          <a:p>
            <a:pPr algn="r">
              <a:spcBef>
                <a:spcPts val="400"/>
              </a:spcBef>
            </a:pPr>
            <a:r>
              <a:rPr lang="it-IT" sz="3200" dirty="0" smtClean="0"/>
              <a:t> Michele Zorzi</a:t>
            </a:r>
            <a:endParaRPr lang="it-IT" sz="3200" dirty="0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2397138" y="0"/>
            <a:ext cx="6688037" cy="3496280"/>
          </a:xfrm>
        </p:spPr>
        <p:txBody>
          <a:bodyPr/>
          <a:lstStyle/>
          <a:p>
            <a:pPr algn="r"/>
            <a:r>
              <a:rPr lang="it-IT" i="1" dirty="0" err="1" smtClean="0">
                <a:latin typeface="Cambria" panose="02040503050406030204" pitchFamily="18" charset="0"/>
              </a:rPr>
              <a:t>QoE-aware</a:t>
            </a:r>
            <a:r>
              <a:rPr lang="it-IT" i="1" dirty="0">
                <a:latin typeface="Cambria" panose="02040503050406030204" pitchFamily="18" charset="0"/>
              </a:rPr>
              <a:t> Video Rate  Adaptation </a:t>
            </a:r>
            <a:r>
              <a:rPr lang="it-IT" i="1" dirty="0" err="1">
                <a:latin typeface="Cambria" panose="02040503050406030204" pitchFamily="18" charset="0"/>
              </a:rPr>
              <a:t>algorithms</a:t>
            </a:r>
            <a:r>
              <a:rPr lang="it-IT" i="1" dirty="0">
                <a:latin typeface="Cambria" panose="02040503050406030204" pitchFamily="18" charset="0"/>
              </a:rPr>
              <a:t> in</a:t>
            </a:r>
            <a:br>
              <a:rPr lang="it-IT" i="1" dirty="0">
                <a:latin typeface="Cambria" panose="02040503050406030204" pitchFamily="18" charset="0"/>
              </a:rPr>
            </a:br>
            <a:r>
              <a:rPr lang="it-IT" i="1" dirty="0">
                <a:latin typeface="Cambria" panose="02040503050406030204" pitchFamily="18" charset="0"/>
              </a:rPr>
              <a:t>multi-</a:t>
            </a:r>
            <a:r>
              <a:rPr lang="it-IT" i="1" dirty="0" err="1">
                <a:latin typeface="Cambria" panose="02040503050406030204" pitchFamily="18" charset="0"/>
              </a:rPr>
              <a:t>user</a:t>
            </a:r>
            <a:r>
              <a:rPr lang="it-IT" i="1" dirty="0">
                <a:latin typeface="Cambria" panose="02040503050406030204" pitchFamily="18" charset="0"/>
              </a:rPr>
              <a:t> IEEE 802.11 wireless networks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-1" y="0"/>
            <a:ext cx="1756229" cy="3309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it-IT" sz="1800" dirty="0" smtClean="0">
              <a:solidFill>
                <a:schemeClr val="tx1"/>
              </a:solidFill>
            </a:endParaRPr>
          </a:p>
        </p:txBody>
      </p:sp>
      <p:pic>
        <p:nvPicPr>
          <p:cNvPr id="18" name="Picture 11" descr="imag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" y="21547"/>
            <a:ext cx="1995786" cy="20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4" descr="DEI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t="31972" r="28108" b="33784"/>
          <a:stretch>
            <a:fillRect/>
          </a:stretch>
        </p:blipFill>
        <p:spPr bwMode="auto">
          <a:xfrm>
            <a:off x="0" y="2189239"/>
            <a:ext cx="2070707" cy="130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188686" y="6197600"/>
            <a:ext cx="4107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ICC2015 -  </a:t>
            </a:r>
            <a:r>
              <a:rPr lang="it-IT" dirty="0" err="1" smtClean="0">
                <a:solidFill>
                  <a:schemeClr val="tx2"/>
                </a:solidFill>
              </a:rPr>
              <a:t>London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9" y="3697249"/>
            <a:ext cx="4895462" cy="24609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6224" y="6231984"/>
            <a:ext cx="419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Contact: </a:t>
            </a:r>
            <a:r>
              <a:rPr lang="en-US" dirty="0" smtClean="0">
                <a:hlinkClick r:id="rId6"/>
              </a:rPr>
              <a:t>zanella@dei.unipd.it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Quality-Based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(QB)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10</a:t>
            </a:fld>
            <a:endParaRPr lang="it-IT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1612900"/>
            <a:ext cx="9144000" cy="3622216"/>
            <a:chOff x="0" y="1612900"/>
            <a:chExt cx="9144000" cy="36222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12900"/>
              <a:ext cx="9144000" cy="3622216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555625" y="2825750"/>
              <a:ext cx="1381125" cy="445252"/>
            </a:xfrm>
            <a:custGeom>
              <a:avLst/>
              <a:gdLst>
                <a:gd name="connsiteX0" fmla="*/ 1381125 w 1381125"/>
                <a:gd name="connsiteY0" fmla="*/ 0 h 445252"/>
                <a:gd name="connsiteX1" fmla="*/ 968375 w 1381125"/>
                <a:gd name="connsiteY1" fmla="*/ 95250 h 445252"/>
                <a:gd name="connsiteX2" fmla="*/ 174625 w 1381125"/>
                <a:gd name="connsiteY2" fmla="*/ 396875 h 445252"/>
                <a:gd name="connsiteX3" fmla="*/ 0 w 1381125"/>
                <a:gd name="connsiteY3" fmla="*/ 444500 h 44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25" h="445252">
                  <a:moveTo>
                    <a:pt x="1381125" y="0"/>
                  </a:moveTo>
                  <a:cubicBezTo>
                    <a:pt x="1275291" y="14552"/>
                    <a:pt x="1169458" y="29104"/>
                    <a:pt x="968375" y="95250"/>
                  </a:cubicBezTo>
                  <a:cubicBezTo>
                    <a:pt x="767292" y="161396"/>
                    <a:pt x="336021" y="338667"/>
                    <a:pt x="174625" y="396875"/>
                  </a:cubicBezTo>
                  <a:cubicBezTo>
                    <a:pt x="13229" y="455083"/>
                    <a:pt x="0" y="444500"/>
                    <a:pt x="0" y="444500"/>
                  </a:cubicBezTo>
                </a:path>
              </a:pathLst>
            </a:custGeom>
            <a:ln w="28575" cmpd="sng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5625" y="2778125"/>
              <a:ext cx="730250" cy="492125"/>
            </a:xfrm>
            <a:custGeom>
              <a:avLst/>
              <a:gdLst>
                <a:gd name="connsiteX0" fmla="*/ 730250 w 730250"/>
                <a:gd name="connsiteY0" fmla="*/ 0 h 492125"/>
                <a:gd name="connsiteX1" fmla="*/ 349250 w 730250"/>
                <a:gd name="connsiteY1" fmla="*/ 238125 h 492125"/>
                <a:gd name="connsiteX2" fmla="*/ 0 w 730250"/>
                <a:gd name="connsiteY2" fmla="*/ 492125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0" h="492125">
                  <a:moveTo>
                    <a:pt x="730250" y="0"/>
                  </a:moveTo>
                  <a:cubicBezTo>
                    <a:pt x="600604" y="78052"/>
                    <a:pt x="470958" y="156104"/>
                    <a:pt x="349250" y="238125"/>
                  </a:cubicBezTo>
                  <a:cubicBezTo>
                    <a:pt x="227542" y="320146"/>
                    <a:pt x="0" y="492125"/>
                    <a:pt x="0" y="492125"/>
                  </a:cubicBezTo>
                </a:path>
              </a:pathLst>
            </a:custGeom>
            <a:ln w="28575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56145" y="2206626"/>
            <a:ext cx="9365184" cy="527198"/>
            <a:chOff x="-125934" y="1568302"/>
            <a:chExt cx="9365184" cy="52719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2250" y="2095500"/>
              <a:ext cx="90170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-125934" y="1568302"/>
              <a:ext cx="6958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q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thr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127000" y="2124224"/>
            <a:ext cx="9017000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655987" y="2125663"/>
            <a:ext cx="492943" cy="3685877"/>
            <a:chOff x="6116487" y="1982788"/>
            <a:chExt cx="492943" cy="36858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23000" y="1982788"/>
              <a:ext cx="0" cy="33020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116487" y="5207000"/>
              <a:ext cx="492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68887" y="2125663"/>
            <a:ext cx="492943" cy="3663652"/>
            <a:chOff x="6951512" y="1966913"/>
            <a:chExt cx="492943" cy="366365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312025" y="1966913"/>
              <a:ext cx="0" cy="3302000"/>
            </a:xfrm>
            <a:prstGeom prst="line">
              <a:avLst/>
            </a:prstGeom>
            <a:ln w="38100" cmpd="sng">
              <a:solidFill>
                <a:srgbClr val="0000FF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1512" y="5168900"/>
              <a:ext cx="492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78650" y="2125663"/>
            <a:ext cx="570580" cy="3641427"/>
            <a:chOff x="7486650" y="1982788"/>
            <a:chExt cx="570580" cy="364142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486650" y="1982788"/>
              <a:ext cx="0" cy="3302000"/>
            </a:xfrm>
            <a:prstGeom prst="line">
              <a:avLst/>
            </a:prstGeom>
            <a:ln w="38100" cmpd="sng">
              <a:solidFill>
                <a:srgbClr val="008000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564287" y="5162550"/>
              <a:ext cx="492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3</a:t>
              </a:r>
              <a:endParaRPr lang="en-US" baseline="-25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84875" y="5334000"/>
            <a:ext cx="2159377" cy="461665"/>
            <a:chOff x="6635750" y="5238750"/>
            <a:chExt cx="2159377" cy="461665"/>
          </a:xfrm>
        </p:grpSpPr>
        <p:grpSp>
          <p:nvGrpSpPr>
            <p:cNvPr id="35" name="Group 34"/>
            <p:cNvGrpSpPr/>
            <p:nvPr/>
          </p:nvGrpSpPr>
          <p:grpSpPr>
            <a:xfrm>
              <a:off x="6635750" y="5343525"/>
              <a:ext cx="1009650" cy="307975"/>
              <a:chOff x="6635750" y="5343525"/>
              <a:chExt cx="1009650" cy="307975"/>
            </a:xfrm>
          </p:grpSpPr>
          <p:sp>
            <p:nvSpPr>
              <p:cNvPr id="33" name="Plus 32"/>
              <p:cNvSpPr/>
              <p:nvPr/>
            </p:nvSpPr>
            <p:spPr>
              <a:xfrm>
                <a:off x="6635750" y="5349875"/>
                <a:ext cx="301625" cy="301625"/>
              </a:xfrm>
              <a:prstGeom prst="mathPlus">
                <a:avLst/>
              </a:prstGeom>
              <a:solidFill>
                <a:schemeClr val="accent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en-US" sz="18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lus 33"/>
              <p:cNvSpPr/>
              <p:nvPr/>
            </p:nvSpPr>
            <p:spPr>
              <a:xfrm>
                <a:off x="7343775" y="5343525"/>
                <a:ext cx="301625" cy="301625"/>
              </a:xfrm>
              <a:prstGeom prst="mathPlus">
                <a:avLst/>
              </a:prstGeom>
              <a:solidFill>
                <a:schemeClr val="accent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en-US" sz="18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232779" y="5365749"/>
              <a:ext cx="276217" cy="231775"/>
              <a:chOff x="8392269" y="5270500"/>
              <a:chExt cx="498461" cy="549275"/>
            </a:xfrm>
            <a:effectLst/>
          </p:grpSpPr>
          <p:cxnSp>
            <p:nvCxnSpPr>
              <p:cNvPr id="51" name="Straight Connector 50"/>
              <p:cNvCxnSpPr/>
              <p:nvPr/>
            </p:nvCxnSpPr>
            <p:spPr>
              <a:xfrm flipH="1">
                <a:off x="8414480" y="5270500"/>
                <a:ext cx="476250" cy="269875"/>
              </a:xfrm>
              <a:prstGeom prst="line">
                <a:avLst/>
              </a:prstGeom>
              <a:ln w="38100" cmpd="sng">
                <a:solidFill>
                  <a:srgbClr val="DD804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8392269" y="5549900"/>
                <a:ext cx="476250" cy="269875"/>
              </a:xfrm>
              <a:prstGeom prst="line">
                <a:avLst/>
              </a:prstGeom>
              <a:ln w="38100" cmpd="sng">
                <a:solidFill>
                  <a:srgbClr val="DD804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8439290" y="523875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1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268445" y="5359974"/>
            <a:ext cx="71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OK!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909" y="5657672"/>
            <a:ext cx="6155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New video is accepted</a:t>
            </a:r>
          </a:p>
          <a:p>
            <a:pPr algn="l"/>
            <a:r>
              <a:rPr lang="en-US" dirty="0"/>
              <a:t>New </a:t>
            </a:r>
            <a:r>
              <a:rPr lang="en-US" dirty="0" smtClean="0"/>
              <a:t>encoding </a:t>
            </a:r>
            <a:r>
              <a:rPr lang="en-US" dirty="0"/>
              <a:t>of active </a:t>
            </a:r>
            <a:r>
              <a:rPr lang="en-US" dirty="0" smtClean="0"/>
              <a:t>videos </a:t>
            </a:r>
            <a:r>
              <a:rPr lang="en-US" dirty="0"/>
              <a:t>are </a:t>
            </a:r>
            <a:r>
              <a:rPr lang="en-US" dirty="0" smtClean="0"/>
              <a:t>enforced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8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Quality-Based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(QB)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11</a:t>
            </a:fld>
            <a:endParaRPr lang="it-IT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1612900"/>
            <a:ext cx="9144000" cy="3622216"/>
            <a:chOff x="0" y="1612900"/>
            <a:chExt cx="9144000" cy="36222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12900"/>
              <a:ext cx="9144000" cy="3622216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555625" y="2825750"/>
              <a:ext cx="1381125" cy="445252"/>
            </a:xfrm>
            <a:custGeom>
              <a:avLst/>
              <a:gdLst>
                <a:gd name="connsiteX0" fmla="*/ 1381125 w 1381125"/>
                <a:gd name="connsiteY0" fmla="*/ 0 h 445252"/>
                <a:gd name="connsiteX1" fmla="*/ 968375 w 1381125"/>
                <a:gd name="connsiteY1" fmla="*/ 95250 h 445252"/>
                <a:gd name="connsiteX2" fmla="*/ 174625 w 1381125"/>
                <a:gd name="connsiteY2" fmla="*/ 396875 h 445252"/>
                <a:gd name="connsiteX3" fmla="*/ 0 w 1381125"/>
                <a:gd name="connsiteY3" fmla="*/ 444500 h 44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25" h="445252">
                  <a:moveTo>
                    <a:pt x="1381125" y="0"/>
                  </a:moveTo>
                  <a:cubicBezTo>
                    <a:pt x="1275291" y="14552"/>
                    <a:pt x="1169458" y="29104"/>
                    <a:pt x="968375" y="95250"/>
                  </a:cubicBezTo>
                  <a:cubicBezTo>
                    <a:pt x="767292" y="161396"/>
                    <a:pt x="336021" y="338667"/>
                    <a:pt x="174625" y="396875"/>
                  </a:cubicBezTo>
                  <a:cubicBezTo>
                    <a:pt x="13229" y="455083"/>
                    <a:pt x="0" y="444500"/>
                    <a:pt x="0" y="444500"/>
                  </a:cubicBezTo>
                </a:path>
              </a:pathLst>
            </a:custGeom>
            <a:ln w="28575" cmpd="sng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5625" y="2778125"/>
              <a:ext cx="730250" cy="492125"/>
            </a:xfrm>
            <a:custGeom>
              <a:avLst/>
              <a:gdLst>
                <a:gd name="connsiteX0" fmla="*/ 730250 w 730250"/>
                <a:gd name="connsiteY0" fmla="*/ 0 h 492125"/>
                <a:gd name="connsiteX1" fmla="*/ 349250 w 730250"/>
                <a:gd name="connsiteY1" fmla="*/ 238125 h 492125"/>
                <a:gd name="connsiteX2" fmla="*/ 0 w 730250"/>
                <a:gd name="connsiteY2" fmla="*/ 492125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0" h="492125">
                  <a:moveTo>
                    <a:pt x="730250" y="0"/>
                  </a:moveTo>
                  <a:cubicBezTo>
                    <a:pt x="600604" y="78052"/>
                    <a:pt x="470958" y="156104"/>
                    <a:pt x="349250" y="238125"/>
                  </a:cubicBezTo>
                  <a:cubicBezTo>
                    <a:pt x="227542" y="320146"/>
                    <a:pt x="0" y="492125"/>
                    <a:pt x="0" y="492125"/>
                  </a:cubicBezTo>
                </a:path>
              </a:pathLst>
            </a:custGeom>
            <a:ln w="28575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56145" y="2206626"/>
            <a:ext cx="9365184" cy="527198"/>
            <a:chOff x="-125934" y="1568302"/>
            <a:chExt cx="9365184" cy="52719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2250" y="2095500"/>
              <a:ext cx="90170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-125934" y="1568302"/>
              <a:ext cx="6958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q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thr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127000" y="2124224"/>
            <a:ext cx="9017000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68533" y="5175250"/>
            <a:ext cx="131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BLOCK!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42862" y="2759374"/>
            <a:ext cx="492943" cy="2622251"/>
            <a:chOff x="6116487" y="1982788"/>
            <a:chExt cx="492943" cy="3685877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223000" y="1982788"/>
              <a:ext cx="0" cy="33020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116487" y="5207000"/>
              <a:ext cx="492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46137" y="2744788"/>
            <a:ext cx="492943" cy="2636837"/>
            <a:chOff x="6951512" y="1966913"/>
            <a:chExt cx="492943" cy="3515497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7312025" y="1966913"/>
              <a:ext cx="0" cy="3302000"/>
            </a:xfrm>
            <a:prstGeom prst="line">
              <a:avLst/>
            </a:prstGeom>
            <a:ln w="38100" cmpd="sng">
              <a:solidFill>
                <a:srgbClr val="0000FF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951512" y="5020745"/>
              <a:ext cx="492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81625" y="2760664"/>
            <a:ext cx="595980" cy="2684460"/>
            <a:chOff x="7461250" y="1982788"/>
            <a:chExt cx="595980" cy="3557281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7461250" y="1982788"/>
              <a:ext cx="25400" cy="3557281"/>
            </a:xfrm>
            <a:prstGeom prst="line">
              <a:avLst/>
            </a:prstGeom>
            <a:ln w="38100" cmpd="sng">
              <a:solidFill>
                <a:srgbClr val="008000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564287" y="5015296"/>
              <a:ext cx="492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3</a:t>
              </a:r>
              <a:endParaRPr lang="en-US" baseline="-25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78001" y="5064125"/>
            <a:ext cx="4889500" cy="461665"/>
            <a:chOff x="6635750" y="5222875"/>
            <a:chExt cx="4819479" cy="461665"/>
          </a:xfrm>
        </p:grpSpPr>
        <p:grpSp>
          <p:nvGrpSpPr>
            <p:cNvPr id="48" name="Group 47"/>
            <p:cNvGrpSpPr/>
            <p:nvPr/>
          </p:nvGrpSpPr>
          <p:grpSpPr>
            <a:xfrm>
              <a:off x="6635750" y="5343525"/>
              <a:ext cx="1009650" cy="307975"/>
              <a:chOff x="6635750" y="5343525"/>
              <a:chExt cx="1009650" cy="307975"/>
            </a:xfrm>
          </p:grpSpPr>
          <p:sp>
            <p:nvSpPr>
              <p:cNvPr id="58" name="Plus 57"/>
              <p:cNvSpPr/>
              <p:nvPr/>
            </p:nvSpPr>
            <p:spPr>
              <a:xfrm>
                <a:off x="6635750" y="5349875"/>
                <a:ext cx="301625" cy="301625"/>
              </a:xfrm>
              <a:prstGeom prst="mathPlus">
                <a:avLst/>
              </a:prstGeom>
              <a:solidFill>
                <a:schemeClr val="accent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en-US" sz="18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Plus 58"/>
              <p:cNvSpPr/>
              <p:nvPr/>
            </p:nvSpPr>
            <p:spPr>
              <a:xfrm>
                <a:off x="7343775" y="5343525"/>
                <a:ext cx="301625" cy="301625"/>
              </a:xfrm>
              <a:prstGeom prst="mathPlus">
                <a:avLst/>
              </a:prstGeom>
              <a:solidFill>
                <a:schemeClr val="accent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en-US" sz="18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0892870" y="5349874"/>
              <a:ext cx="276216" cy="231775"/>
              <a:chOff x="13192689" y="5232878"/>
              <a:chExt cx="498460" cy="549275"/>
            </a:xfrm>
            <a:effectLst/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3214899" y="5232878"/>
                <a:ext cx="476250" cy="269875"/>
              </a:xfrm>
              <a:prstGeom prst="line">
                <a:avLst/>
              </a:prstGeom>
              <a:ln w="38100" cmpd="sng">
                <a:solidFill>
                  <a:srgbClr val="DD804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13192689" y="5512278"/>
                <a:ext cx="476250" cy="269875"/>
              </a:xfrm>
              <a:prstGeom prst="line">
                <a:avLst/>
              </a:prstGeom>
              <a:ln w="38100" cmpd="sng">
                <a:solidFill>
                  <a:srgbClr val="DD804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11099392" y="5222875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1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65909" y="5657672"/>
            <a:ext cx="6651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New video is </a:t>
            </a:r>
            <a:r>
              <a:rPr lang="en-US" dirty="0" smtClean="0"/>
              <a:t>NOT accepted</a:t>
            </a:r>
            <a:endParaRPr lang="en-US" dirty="0"/>
          </a:p>
          <a:p>
            <a:pPr algn="l"/>
            <a:r>
              <a:rPr lang="en-US" dirty="0" smtClean="0"/>
              <a:t>Current encoding of active videos is maintained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2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121 0.09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Time-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smtClean="0"/>
              <a:t>(TB</a:t>
            </a:r>
            <a:r>
              <a:rPr lang="it-IT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12</a:t>
            </a:fld>
            <a:endParaRPr lang="it-IT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1612900"/>
            <a:ext cx="9144000" cy="3622216"/>
            <a:chOff x="0" y="1612900"/>
            <a:chExt cx="9144000" cy="36222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12900"/>
              <a:ext cx="9144000" cy="3622216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555625" y="2825750"/>
              <a:ext cx="1381125" cy="445252"/>
            </a:xfrm>
            <a:custGeom>
              <a:avLst/>
              <a:gdLst>
                <a:gd name="connsiteX0" fmla="*/ 1381125 w 1381125"/>
                <a:gd name="connsiteY0" fmla="*/ 0 h 445252"/>
                <a:gd name="connsiteX1" fmla="*/ 968375 w 1381125"/>
                <a:gd name="connsiteY1" fmla="*/ 95250 h 445252"/>
                <a:gd name="connsiteX2" fmla="*/ 174625 w 1381125"/>
                <a:gd name="connsiteY2" fmla="*/ 396875 h 445252"/>
                <a:gd name="connsiteX3" fmla="*/ 0 w 1381125"/>
                <a:gd name="connsiteY3" fmla="*/ 444500 h 44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25" h="445252">
                  <a:moveTo>
                    <a:pt x="1381125" y="0"/>
                  </a:moveTo>
                  <a:cubicBezTo>
                    <a:pt x="1275291" y="14552"/>
                    <a:pt x="1169458" y="29104"/>
                    <a:pt x="968375" y="95250"/>
                  </a:cubicBezTo>
                  <a:cubicBezTo>
                    <a:pt x="767292" y="161396"/>
                    <a:pt x="336021" y="338667"/>
                    <a:pt x="174625" y="396875"/>
                  </a:cubicBezTo>
                  <a:cubicBezTo>
                    <a:pt x="13229" y="455083"/>
                    <a:pt x="0" y="444500"/>
                    <a:pt x="0" y="444500"/>
                  </a:cubicBezTo>
                </a:path>
              </a:pathLst>
            </a:custGeom>
            <a:ln w="28575" cmpd="sng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5625" y="2778125"/>
              <a:ext cx="730250" cy="492125"/>
            </a:xfrm>
            <a:custGeom>
              <a:avLst/>
              <a:gdLst>
                <a:gd name="connsiteX0" fmla="*/ 730250 w 730250"/>
                <a:gd name="connsiteY0" fmla="*/ 0 h 492125"/>
                <a:gd name="connsiteX1" fmla="*/ 349250 w 730250"/>
                <a:gd name="connsiteY1" fmla="*/ 238125 h 492125"/>
                <a:gd name="connsiteX2" fmla="*/ 0 w 730250"/>
                <a:gd name="connsiteY2" fmla="*/ 492125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0" h="492125">
                  <a:moveTo>
                    <a:pt x="730250" y="0"/>
                  </a:moveTo>
                  <a:cubicBezTo>
                    <a:pt x="600604" y="78052"/>
                    <a:pt x="470958" y="156104"/>
                    <a:pt x="349250" y="238125"/>
                  </a:cubicBezTo>
                  <a:cubicBezTo>
                    <a:pt x="227542" y="320146"/>
                    <a:pt x="0" y="492125"/>
                    <a:pt x="0" y="492125"/>
                  </a:cubicBezTo>
                </a:path>
              </a:pathLst>
            </a:custGeom>
            <a:ln w="28575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56145" y="2206626"/>
            <a:ext cx="9365184" cy="527198"/>
            <a:chOff x="-125934" y="1568302"/>
            <a:chExt cx="9365184" cy="52719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2250" y="2095500"/>
              <a:ext cx="90170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-125934" y="1568302"/>
              <a:ext cx="6958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q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thr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59410" y="2109789"/>
            <a:ext cx="1100532" cy="3685877"/>
            <a:chOff x="5812694" y="1982788"/>
            <a:chExt cx="1100532" cy="36858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23000" y="1982788"/>
              <a:ext cx="0" cy="33020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12694" y="5207000"/>
              <a:ext cx="1100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=1/3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769389" y="2105458"/>
            <a:ext cx="1209772" cy="3548197"/>
            <a:chOff x="7312025" y="1966913"/>
            <a:chExt cx="1209772" cy="354819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312025" y="1966913"/>
              <a:ext cx="0" cy="3302000"/>
            </a:xfrm>
            <a:prstGeom prst="line">
              <a:avLst/>
            </a:prstGeom>
            <a:ln w="38100" cmpd="sng">
              <a:solidFill>
                <a:srgbClr val="0000FF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421265" y="5053445"/>
              <a:ext cx="1100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r>
                <a:rPr lang="en-US" dirty="0" smtClean="0">
                  <a:solidFill>
                    <a:srgbClr val="0000FF"/>
                  </a:solidFill>
                </a:rPr>
                <a:t>=1/3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540220" y="2548515"/>
            <a:ext cx="1100532" cy="3641427"/>
            <a:chOff x="7260493" y="1982788"/>
            <a:chExt cx="1100532" cy="364142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486650" y="1982788"/>
              <a:ext cx="0" cy="3302000"/>
            </a:xfrm>
            <a:prstGeom prst="line">
              <a:avLst/>
            </a:prstGeom>
            <a:ln w="38100" cmpd="sng">
              <a:solidFill>
                <a:srgbClr val="008000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260493" y="5162550"/>
              <a:ext cx="1100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3</a:t>
              </a:r>
              <a:r>
                <a:rPr lang="en-US" dirty="0">
                  <a:solidFill>
                    <a:srgbClr val="008000"/>
                  </a:solidFill>
                </a:rPr>
                <a:t>=1/3</a:t>
              </a:r>
              <a:endParaRPr lang="en-US" baseline="-25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1445" y="2008910"/>
            <a:ext cx="5810410" cy="1685482"/>
            <a:chOff x="1061445" y="2008910"/>
            <a:chExt cx="5810410" cy="1685482"/>
          </a:xfrm>
        </p:grpSpPr>
        <p:sp>
          <p:nvSpPr>
            <p:cNvPr id="4" name="Oval 3"/>
            <p:cNvSpPr/>
            <p:nvPr/>
          </p:nvSpPr>
          <p:spPr>
            <a:xfrm>
              <a:off x="4652818" y="2008910"/>
              <a:ext cx="242455" cy="207818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636491" y="2426855"/>
              <a:ext cx="242455" cy="207818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629400" y="2011219"/>
              <a:ext cx="242455" cy="207818"/>
            </a:xfrm>
            <a:prstGeom prst="ellipse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3"/>
            </p:cNvCxnSpPr>
            <p:nvPr/>
          </p:nvCxnSpPr>
          <p:spPr>
            <a:xfrm flipH="1">
              <a:off x="3302000" y="2186294"/>
              <a:ext cx="1386325" cy="1011797"/>
            </a:xfrm>
            <a:prstGeom prst="line">
              <a:avLst/>
            </a:prstGeom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2" idx="2"/>
            </p:cNvCxnSpPr>
            <p:nvPr/>
          </p:nvCxnSpPr>
          <p:spPr>
            <a:xfrm flipH="1">
              <a:off x="3302000" y="2530764"/>
              <a:ext cx="2334491" cy="667327"/>
            </a:xfrm>
            <a:prstGeom prst="line">
              <a:avLst/>
            </a:prstGeom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>
            <a:xfrm flipH="1">
              <a:off x="3313545" y="2115128"/>
              <a:ext cx="3315855" cy="1059872"/>
            </a:xfrm>
            <a:prstGeom prst="line">
              <a:avLst/>
            </a:prstGeom>
            <a:ln>
              <a:solidFill>
                <a:srgbClr val="66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61445" y="3232727"/>
              <a:ext cx="3441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660066"/>
                  </a:solidFill>
                </a:rPr>
                <a:t>All above </a:t>
              </a:r>
              <a:r>
                <a:rPr lang="en-US" dirty="0" err="1" smtClean="0">
                  <a:solidFill>
                    <a:srgbClr val="660066"/>
                  </a:solidFill>
                </a:rPr>
                <a:t>threshold</a:t>
              </a:r>
              <a:r>
                <a:rPr lang="en-US" dirty="0" err="1" smtClean="0">
                  <a:solidFill>
                    <a:srgbClr val="660066"/>
                  </a:solidFill>
                  <a:sym typeface="Wingdings"/>
                </a:rPr>
                <a:t>ok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65909" y="5807757"/>
            <a:ext cx="6155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New video is accepted</a:t>
            </a:r>
          </a:p>
          <a:p>
            <a:pPr algn="l"/>
            <a:r>
              <a:rPr lang="en-US" dirty="0"/>
              <a:t>New </a:t>
            </a:r>
            <a:r>
              <a:rPr lang="en-US" dirty="0" smtClean="0"/>
              <a:t>encoding </a:t>
            </a:r>
            <a:r>
              <a:rPr lang="en-US" dirty="0"/>
              <a:t>of active </a:t>
            </a:r>
            <a:r>
              <a:rPr lang="en-US" dirty="0" smtClean="0"/>
              <a:t>videos </a:t>
            </a:r>
            <a:r>
              <a:rPr lang="en-US" dirty="0"/>
              <a:t>are </a:t>
            </a:r>
            <a:r>
              <a:rPr lang="en-US" dirty="0" smtClean="0"/>
              <a:t>enforced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1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Benchmark</a:t>
            </a:r>
            <a:r>
              <a:rPr lang="it-IT" dirty="0" smtClean="0"/>
              <a:t> </a:t>
            </a:r>
            <a:r>
              <a:rPr lang="it-IT" dirty="0" err="1" smtClean="0"/>
              <a:t>algorithm</a:t>
            </a:r>
            <a:r>
              <a:rPr lang="it-IT" dirty="0" smtClean="0"/>
              <a:t> (BM)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it-IT" sz="2800" dirty="0" smtClean="0">
                <a:latin typeface="Calibri" panose="020F0502020204030204" pitchFamily="34" charset="0"/>
              </a:rPr>
              <a:t>Clients </a:t>
            </a:r>
            <a:r>
              <a:rPr lang="it-IT" sz="2800" dirty="0" err="1" smtClean="0">
                <a:latin typeface="Calibri" panose="020F0502020204030204" pitchFamily="34" charset="0"/>
              </a:rPr>
              <a:t>autonomously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adapt</a:t>
            </a:r>
            <a:r>
              <a:rPr lang="it-IT" sz="2800" dirty="0" smtClean="0">
                <a:latin typeface="Calibri" panose="020F0502020204030204" pitchFamily="34" charset="0"/>
              </a:rPr>
              <a:t> to network </a:t>
            </a:r>
            <a:r>
              <a:rPr lang="it-IT" sz="2800" dirty="0" err="1" smtClean="0">
                <a:latin typeface="Calibri" panose="020F0502020204030204" pitchFamily="34" charset="0"/>
              </a:rPr>
              <a:t>conditions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according</a:t>
            </a:r>
            <a:r>
              <a:rPr lang="it-IT" sz="2800" dirty="0" smtClean="0">
                <a:latin typeface="Calibri" panose="020F0502020204030204" pitchFamily="34" charset="0"/>
              </a:rPr>
              <a:t> with </a:t>
            </a:r>
            <a:r>
              <a:rPr lang="it-IT" sz="2800" dirty="0" err="1" smtClean="0">
                <a:latin typeface="Calibri" panose="020F0502020204030204" pitchFamily="34" charset="0"/>
              </a:rPr>
              <a:t>average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application-layer</a:t>
            </a:r>
            <a:r>
              <a:rPr lang="it-IT" sz="2800" dirty="0" smtClean="0">
                <a:latin typeface="Calibri" panose="020F0502020204030204" pitchFamily="34" charset="0"/>
              </a:rPr>
              <a:t> performance</a:t>
            </a:r>
          </a:p>
          <a:p>
            <a:pPr lvl="1">
              <a:spcBef>
                <a:spcPts val="2400"/>
              </a:spcBef>
            </a:pPr>
            <a:r>
              <a:rPr lang="it-IT" sz="2500" dirty="0" err="1" smtClean="0">
                <a:latin typeface="Calibri" panose="020F0502020204030204" pitchFamily="34" charset="0"/>
              </a:rPr>
              <a:t>if</a:t>
            </a:r>
            <a:r>
              <a:rPr lang="it-IT" sz="2500" dirty="0" smtClean="0">
                <a:latin typeface="Calibri" panose="020F0502020204030204" pitchFamily="34" charset="0"/>
              </a:rPr>
              <a:t> the time </a:t>
            </a:r>
            <a:r>
              <a:rPr lang="it-IT" sz="2500" dirty="0" err="1" smtClean="0">
                <a:latin typeface="Calibri" panose="020F0502020204030204" pitchFamily="34" charset="0"/>
              </a:rPr>
              <a:t>needed</a:t>
            </a:r>
            <a:r>
              <a:rPr lang="it-IT" sz="2500" dirty="0" smtClean="0">
                <a:latin typeface="Calibri" panose="020F0502020204030204" pitchFamily="34" charset="0"/>
              </a:rPr>
              <a:t> to </a:t>
            </a:r>
            <a:r>
              <a:rPr lang="it-IT" sz="2500" dirty="0" err="1" smtClean="0">
                <a:latin typeface="Calibri" panose="020F0502020204030204" pitchFamily="34" charset="0"/>
              </a:rPr>
              <a:t>receive</a:t>
            </a:r>
            <a:r>
              <a:rPr lang="it-IT" sz="2500" dirty="0" smtClean="0">
                <a:latin typeface="Calibri" panose="020F0502020204030204" pitchFamily="34" charset="0"/>
              </a:rPr>
              <a:t> M </a:t>
            </a:r>
            <a:r>
              <a:rPr lang="it-IT" sz="2500" dirty="0" err="1" smtClean="0">
                <a:latin typeface="Calibri" panose="020F0502020204030204" pitchFamily="34" charset="0"/>
              </a:rPr>
              <a:t>frames</a:t>
            </a:r>
            <a:r>
              <a:rPr lang="it-IT" sz="2500" dirty="0" smtClean="0">
                <a:latin typeface="Calibri" panose="020F0502020204030204" pitchFamily="34" charset="0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</a:rPr>
              <a:t>increases</a:t>
            </a:r>
            <a:r>
              <a:rPr lang="it-IT" sz="2500" dirty="0" smtClean="0">
                <a:latin typeface="Calibri" panose="020F0502020204030204" pitchFamily="34" charset="0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</a:rPr>
              <a:t>above</a:t>
            </a:r>
            <a:r>
              <a:rPr lang="it-IT" sz="2500" dirty="0" smtClean="0">
                <a:latin typeface="Calibri" panose="020F0502020204030204" pitchFamily="34" charset="0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</a:rPr>
              <a:t>threshold</a:t>
            </a:r>
            <a:r>
              <a:rPr lang="it-IT" sz="2500" dirty="0" smtClean="0">
                <a:latin typeface="Calibri" panose="020F0502020204030204" pitchFamily="34" charset="0"/>
                <a:sym typeface="Wingdings"/>
              </a:rPr>
              <a:t> </a:t>
            </a:r>
            <a:r>
              <a:rPr lang="it-IT" sz="2500" dirty="0" err="1" smtClean="0">
                <a:latin typeface="Calibri" panose="020F0502020204030204" pitchFamily="34" charset="0"/>
                <a:sym typeface="Wingdings"/>
              </a:rPr>
              <a:t>increase</a:t>
            </a:r>
            <a:r>
              <a:rPr lang="it-IT" sz="2500" dirty="0" smtClean="0">
                <a:latin typeface="Calibri" panose="020F0502020204030204" pitchFamily="34" charset="0"/>
                <a:sym typeface="Wingdings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  <a:sym typeface="Wingdings"/>
              </a:rPr>
              <a:t>compression</a:t>
            </a:r>
            <a:r>
              <a:rPr lang="it-IT" sz="2500" dirty="0" smtClean="0">
                <a:latin typeface="Calibri" panose="020F0502020204030204" pitchFamily="34" charset="0"/>
                <a:sym typeface="Wingdings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  <a:sym typeface="Wingdings"/>
              </a:rPr>
              <a:t>level</a:t>
            </a:r>
            <a:r>
              <a:rPr lang="it-IT" sz="2500" dirty="0" smtClean="0"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ts val="2400"/>
              </a:spcBef>
            </a:pPr>
            <a:r>
              <a:rPr lang="it-IT" sz="2500" dirty="0" err="1" smtClean="0">
                <a:latin typeface="Calibri" panose="020F0502020204030204" pitchFamily="34" charset="0"/>
              </a:rPr>
              <a:t>If</a:t>
            </a:r>
            <a:r>
              <a:rPr lang="it-IT" sz="2500" dirty="0" smtClean="0">
                <a:latin typeface="Calibri" panose="020F0502020204030204" pitchFamily="34" charset="0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</a:rPr>
              <a:t>it</a:t>
            </a:r>
            <a:r>
              <a:rPr lang="it-IT" sz="2500" dirty="0" smtClean="0">
                <a:latin typeface="Calibri" panose="020F0502020204030204" pitchFamily="34" charset="0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</a:rPr>
              <a:t>drops</a:t>
            </a:r>
            <a:r>
              <a:rPr lang="it-IT" sz="2500" dirty="0" smtClean="0">
                <a:latin typeface="Calibri" panose="020F0502020204030204" pitchFamily="34" charset="0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</a:rPr>
              <a:t>below</a:t>
            </a:r>
            <a:r>
              <a:rPr lang="it-IT" sz="2500" dirty="0" smtClean="0">
                <a:latin typeface="Calibri" panose="020F0502020204030204" pitchFamily="34" charset="0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</a:rPr>
              <a:t>another</a:t>
            </a:r>
            <a:r>
              <a:rPr lang="it-IT" sz="2500" dirty="0" smtClean="0">
                <a:latin typeface="Calibri" panose="020F0502020204030204" pitchFamily="34" charset="0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</a:rPr>
              <a:t>threshold</a:t>
            </a:r>
            <a:r>
              <a:rPr lang="it-IT" sz="2500" dirty="0" smtClean="0">
                <a:latin typeface="Calibri" panose="020F0502020204030204" pitchFamily="34" charset="0"/>
              </a:rPr>
              <a:t> (for a </a:t>
            </a:r>
            <a:r>
              <a:rPr lang="it-IT" sz="2500" dirty="0" err="1" smtClean="0">
                <a:latin typeface="Calibri" panose="020F0502020204030204" pitchFamily="34" charset="0"/>
              </a:rPr>
              <a:t>few</a:t>
            </a:r>
            <a:r>
              <a:rPr lang="it-IT" sz="2500" dirty="0" smtClean="0">
                <a:latin typeface="Calibri" panose="020F0502020204030204" pitchFamily="34" charset="0"/>
              </a:rPr>
              <a:t> consecutive </a:t>
            </a:r>
            <a:r>
              <a:rPr lang="it-IT" sz="2500" dirty="0" err="1" smtClean="0">
                <a:latin typeface="Calibri" panose="020F0502020204030204" pitchFamily="34" charset="0"/>
              </a:rPr>
              <a:t>frames</a:t>
            </a:r>
            <a:r>
              <a:rPr lang="it-IT" sz="2500" dirty="0" smtClean="0">
                <a:latin typeface="Calibri" panose="020F0502020204030204" pitchFamily="34" charset="0"/>
              </a:rPr>
              <a:t>) </a:t>
            </a:r>
            <a:r>
              <a:rPr lang="it-IT" sz="2500" dirty="0" smtClean="0">
                <a:latin typeface="Calibri" panose="020F0502020204030204" pitchFamily="34" charset="0"/>
                <a:sym typeface="Wingdings"/>
              </a:rPr>
              <a:t> </a:t>
            </a:r>
            <a:r>
              <a:rPr lang="it-IT" sz="2500" dirty="0" err="1" smtClean="0">
                <a:latin typeface="Calibri" panose="020F0502020204030204" pitchFamily="34" charset="0"/>
                <a:sym typeface="Wingdings"/>
              </a:rPr>
              <a:t>decrease</a:t>
            </a:r>
            <a:r>
              <a:rPr lang="it-IT" sz="2500" dirty="0" smtClean="0">
                <a:latin typeface="Calibri" panose="020F0502020204030204" pitchFamily="34" charset="0"/>
                <a:sym typeface="Wingdings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  <a:sym typeface="Wingdings"/>
              </a:rPr>
              <a:t>compression</a:t>
            </a:r>
            <a:r>
              <a:rPr lang="it-IT" sz="2500" dirty="0" smtClean="0">
                <a:latin typeface="Calibri" panose="020F0502020204030204" pitchFamily="34" charset="0"/>
                <a:sym typeface="Wingdings"/>
              </a:rPr>
              <a:t> </a:t>
            </a:r>
            <a:r>
              <a:rPr lang="it-IT" sz="2500" dirty="0" err="1" smtClean="0">
                <a:latin typeface="Calibri" panose="020F0502020204030204" pitchFamily="34" charset="0"/>
                <a:sym typeface="Wingdings"/>
              </a:rPr>
              <a:t>level</a:t>
            </a:r>
            <a:endParaRPr lang="it-IT" sz="25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it-IT" sz="2800" dirty="0" smtClean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33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Versions</a:t>
            </a:r>
            <a:r>
              <a:rPr lang="it-IT" dirty="0" smtClean="0"/>
              <a:t> of the </a:t>
            </a:r>
            <a:r>
              <a:rPr lang="it-IT" dirty="0" err="1" smtClean="0"/>
              <a:t>algorithms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it-IT" dirty="0" smtClean="0"/>
              <a:t>Clients are </a:t>
            </a:r>
            <a:r>
              <a:rPr lang="it-IT" dirty="0" err="1" smtClean="0"/>
              <a:t>divided</a:t>
            </a:r>
            <a:r>
              <a:rPr lang="it-IT" dirty="0" smtClean="0"/>
              <a:t> in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classes</a:t>
            </a:r>
            <a:r>
              <a:rPr lang="it-IT" dirty="0" smtClean="0"/>
              <a:t>, </a:t>
            </a:r>
            <a:r>
              <a:rPr lang="it-IT" dirty="0" err="1" smtClean="0"/>
              <a:t>based</a:t>
            </a:r>
            <a:r>
              <a:rPr lang="it-IT" dirty="0" smtClean="0"/>
              <a:t> on SNR</a:t>
            </a:r>
          </a:p>
          <a:p>
            <a:pPr lvl="1">
              <a:lnSpc>
                <a:spcPct val="120000"/>
              </a:lnSpc>
            </a:pPr>
            <a:r>
              <a:rPr lang="it-IT" dirty="0" smtClean="0">
                <a:solidFill>
                  <a:srgbClr val="CBC911"/>
                </a:solidFill>
              </a:rPr>
              <a:t>Gold</a:t>
            </a:r>
            <a:r>
              <a:rPr lang="it-IT" dirty="0" smtClean="0"/>
              <a:t> 	</a:t>
            </a:r>
          </a:p>
          <a:p>
            <a:pPr lvl="2">
              <a:lnSpc>
                <a:spcPct val="120000"/>
              </a:lnSpc>
            </a:pPr>
            <a:r>
              <a:rPr lang="it-IT" dirty="0" smtClean="0">
                <a:solidFill>
                  <a:srgbClr val="969696"/>
                </a:solidFill>
              </a:rPr>
              <a:t>Silver</a:t>
            </a:r>
            <a:r>
              <a:rPr lang="it-IT" dirty="0" smtClean="0"/>
              <a:t> 	</a:t>
            </a:r>
          </a:p>
          <a:p>
            <a:pPr lvl="3">
              <a:lnSpc>
                <a:spcPct val="120000"/>
              </a:lnSpc>
            </a:pP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Bronze</a:t>
            </a:r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t-IT" b="1" dirty="0" smtClean="0"/>
              <a:t>VRA </a:t>
            </a:r>
            <a:r>
              <a:rPr lang="it-IT" b="1" dirty="0" err="1" smtClean="0"/>
              <a:t>algorithms</a:t>
            </a:r>
            <a:r>
              <a:rPr lang="it-IT" b="1" dirty="0" smtClean="0"/>
              <a:t> can be</a:t>
            </a:r>
          </a:p>
          <a:p>
            <a:pPr lvl="1">
              <a:lnSpc>
                <a:spcPct val="120000"/>
              </a:lnSpc>
            </a:pPr>
            <a:r>
              <a:rPr lang="it-IT" b="1" dirty="0" err="1" smtClean="0"/>
              <a:t>S</a:t>
            </a:r>
            <a:r>
              <a:rPr lang="it-IT" dirty="0"/>
              <a:t>: Single-</a:t>
            </a:r>
            <a:r>
              <a:rPr lang="it-IT" dirty="0" err="1"/>
              <a:t>class</a:t>
            </a:r>
            <a:endParaRPr lang="it-IT" dirty="0"/>
          </a:p>
          <a:p>
            <a:pPr lvl="2">
              <a:lnSpc>
                <a:spcPct val="120000"/>
              </a:lnSpc>
            </a:pP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q</a:t>
            </a:r>
            <a:r>
              <a:rPr lang="it-IT" baseline="-25000" dirty="0" err="1"/>
              <a:t>thr</a:t>
            </a:r>
            <a:r>
              <a:rPr lang="it-IT" dirty="0"/>
              <a:t> for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smtClean="0"/>
              <a:t>clients</a:t>
            </a:r>
          </a:p>
          <a:p>
            <a:pPr lvl="1">
              <a:lnSpc>
                <a:spcPct val="120000"/>
              </a:lnSpc>
            </a:pPr>
            <a:r>
              <a:rPr lang="it-IT" b="1" dirty="0" smtClean="0"/>
              <a:t>C</a:t>
            </a:r>
            <a:r>
              <a:rPr lang="it-IT" dirty="0"/>
              <a:t>: Class-</a:t>
            </a:r>
            <a:r>
              <a:rPr lang="it-IT" dirty="0" err="1"/>
              <a:t>based</a:t>
            </a:r>
            <a:endParaRPr lang="it-IT" dirty="0"/>
          </a:p>
          <a:p>
            <a:pPr lvl="2">
              <a:lnSpc>
                <a:spcPct val="120000"/>
              </a:lnSpc>
            </a:pPr>
            <a:r>
              <a:rPr lang="it-IT" dirty="0" err="1"/>
              <a:t>q</a:t>
            </a:r>
            <a:r>
              <a:rPr lang="it-IT" baseline="-25000" dirty="0" err="1"/>
              <a:t>thr</a:t>
            </a:r>
            <a:r>
              <a:rPr lang="it-IT" dirty="0"/>
              <a:t> </a:t>
            </a:r>
            <a:r>
              <a:rPr lang="it-IT" dirty="0" err="1"/>
              <a:t>depends</a:t>
            </a:r>
            <a:r>
              <a:rPr lang="it-IT" dirty="0"/>
              <a:t> on </a:t>
            </a:r>
            <a:r>
              <a:rPr lang="it-IT" dirty="0" err="1" smtClean="0"/>
              <a:t>class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28" y="2747489"/>
            <a:ext cx="3406620" cy="248260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218547" y="2551546"/>
            <a:ext cx="3671454" cy="2921000"/>
          </a:xfrm>
          <a:prstGeom prst="ellipse">
            <a:avLst/>
          </a:prstGeom>
          <a:solidFill>
            <a:srgbClr val="FF6600">
              <a:alpha val="2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15001" y="2921000"/>
            <a:ext cx="2643909" cy="2205182"/>
          </a:xfrm>
          <a:prstGeom prst="ellipse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234545" y="3255819"/>
            <a:ext cx="1720273" cy="1616364"/>
          </a:xfrm>
          <a:prstGeom prst="ellipse">
            <a:avLst/>
          </a:prstGeom>
          <a:solidFill>
            <a:srgbClr val="CBC911">
              <a:alpha val="35000"/>
            </a:srgbClr>
          </a:solidFill>
          <a:ln>
            <a:solidFill>
              <a:srgbClr val="CBC91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Scenario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3573235" cy="44958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it-IT" sz="2800" dirty="0" smtClean="0">
                <a:latin typeface="Calibri" panose="020F0502020204030204" pitchFamily="34" charset="0"/>
              </a:rPr>
              <a:t>IEEE 802.11g </a:t>
            </a:r>
          </a:p>
          <a:p>
            <a:pPr>
              <a:spcBef>
                <a:spcPts val="2400"/>
              </a:spcBef>
            </a:pPr>
            <a:r>
              <a:rPr lang="it-IT" sz="2800" dirty="0" err="1" smtClean="0">
                <a:latin typeface="Calibri" panose="020F0502020204030204" pitchFamily="34" charset="0"/>
              </a:rPr>
              <a:t>N</a:t>
            </a:r>
            <a:r>
              <a:rPr lang="it-IT" sz="2800" dirty="0" smtClean="0">
                <a:latin typeface="Calibri" panose="020F0502020204030204" pitchFamily="34" charset="0"/>
              </a:rPr>
              <a:t>=15 clients</a:t>
            </a:r>
          </a:p>
          <a:p>
            <a:pPr>
              <a:spcBef>
                <a:spcPts val="2400"/>
              </a:spcBef>
            </a:pPr>
            <a:r>
              <a:rPr lang="it-IT" sz="2800" dirty="0" err="1" smtClean="0">
                <a:latin typeface="Calibri" panose="020F0502020204030204" pitchFamily="34" charset="0"/>
              </a:rPr>
              <a:t>uniformly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distributed</a:t>
            </a:r>
            <a:r>
              <a:rPr lang="it-IT" sz="2800" dirty="0" smtClean="0">
                <a:latin typeface="Calibri" panose="020F0502020204030204" pitchFamily="34" charset="0"/>
              </a:rPr>
              <a:t> over the </a:t>
            </a:r>
            <a:r>
              <a:rPr lang="it-IT" sz="2800" dirty="0" err="1" smtClean="0">
                <a:latin typeface="Calibri" panose="020F0502020204030204" pitchFamily="34" charset="0"/>
              </a:rPr>
              <a:t>WiFi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cell</a:t>
            </a:r>
            <a:endParaRPr lang="it-IT" sz="2800" dirty="0" smtClean="0">
              <a:latin typeface="Calibri" panose="020F0502020204030204" pitchFamily="34" charset="0"/>
            </a:endParaRPr>
          </a:p>
          <a:p>
            <a:pPr>
              <a:spcBef>
                <a:spcPts val="2400"/>
              </a:spcBef>
            </a:pPr>
            <a:r>
              <a:rPr lang="it-IT" sz="2800" dirty="0" smtClean="0">
                <a:latin typeface="Calibri" panose="020F0502020204030204" pitchFamily="34" charset="0"/>
              </a:rPr>
              <a:t>Random video </a:t>
            </a:r>
            <a:r>
              <a:rPr lang="it-IT" sz="2800" dirty="0" err="1" smtClean="0">
                <a:latin typeface="Calibri" panose="020F0502020204030204" pitchFamily="34" charset="0"/>
              </a:rPr>
              <a:t>requests</a:t>
            </a:r>
            <a:r>
              <a:rPr lang="it-IT" sz="2800" dirty="0" smtClean="0">
                <a:latin typeface="Calibri" panose="020F0502020204030204" pitchFamily="34" charset="0"/>
              </a:rPr>
              <a:t> (</a:t>
            </a:r>
            <a:r>
              <a:rPr lang="it-IT" sz="2800" dirty="0" err="1" smtClean="0">
                <a:latin typeface="Calibri" panose="020F0502020204030204" pitchFamily="34" charset="0"/>
              </a:rPr>
              <a:t>Poisson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process</a:t>
            </a:r>
            <a:r>
              <a:rPr lang="it-IT" sz="2800" dirty="0" smtClean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82" y="1600200"/>
            <a:ext cx="4854638" cy="35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8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9389" y="228600"/>
            <a:ext cx="7155925" cy="974184"/>
          </a:xfrm>
        </p:spPr>
        <p:txBody>
          <a:bodyPr/>
          <a:lstStyle/>
          <a:p>
            <a:r>
              <a:rPr lang="it-IT" dirty="0" err="1" smtClean="0"/>
              <a:t>Blocking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16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9" y="1555750"/>
            <a:ext cx="6858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9390" y="228600"/>
            <a:ext cx="7184954" cy="974184"/>
          </a:xfrm>
        </p:spPr>
        <p:txBody>
          <a:bodyPr/>
          <a:lstStyle/>
          <a:p>
            <a:r>
              <a:rPr lang="it-IT" dirty="0" err="1" smtClean="0"/>
              <a:t>Average</a:t>
            </a:r>
            <a:r>
              <a:rPr lang="it-IT" dirty="0" smtClean="0"/>
              <a:t> SSIM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17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55750"/>
            <a:ext cx="6858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Quality</a:t>
            </a:r>
            <a:r>
              <a:rPr lang="it-IT" dirty="0"/>
              <a:t> </a:t>
            </a:r>
            <a:r>
              <a:rPr lang="it-IT" dirty="0" err="1"/>
              <a:t>Threshold</a:t>
            </a:r>
            <a:r>
              <a:rPr lang="it-IT" dirty="0"/>
              <a:t> </a:t>
            </a:r>
            <a:r>
              <a:rPr lang="it-IT" dirty="0" err="1" smtClean="0"/>
              <a:t>violation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89" y="1600200"/>
            <a:ext cx="6422571" cy="4495800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99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"/>
            </a:pPr>
            <a:r>
              <a:rPr lang="en-US" altLang="it-IT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Class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-based versions </a:t>
            </a:r>
            <a:r>
              <a:rPr lang="en-US" altLang="it-IT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achieve more uniform 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(and lower) blocking probabilities, but they pay a price in terms of average SSIM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"/>
            </a:pP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TB is the most efficient algorithm, blocking fewer requests and maintaining a higher average quality</a:t>
            </a:r>
          </a:p>
          <a:p>
            <a:pPr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"/>
            </a:pPr>
            <a:r>
              <a:rPr lang="en-US" altLang="it-IT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further research can improve the algorithms (foresight, mobility support)</a:t>
            </a:r>
          </a:p>
          <a:p>
            <a:pPr>
              <a:spcBef>
                <a:spcPts val="1800"/>
              </a:spcBef>
            </a:pPr>
            <a:endParaRPr lang="it-IT" dirty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48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Multimedia </a:t>
            </a:r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growth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6" y="1600200"/>
            <a:ext cx="8298176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964070" y="5395178"/>
            <a:ext cx="2927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ClrTx/>
              <a:buFontTx/>
              <a:buNone/>
            </a:pPr>
            <a:r>
              <a:rPr lang="en-US" altLang="it-IT" dirty="0">
                <a:solidFill>
                  <a:srgbClr val="000000"/>
                </a:solidFill>
                <a:latin typeface="Calibri" panose="020F0502020204030204" pitchFamily="34" charset="0"/>
              </a:rPr>
              <a:t>source:</a:t>
            </a:r>
          </a:p>
          <a:p>
            <a:pPr algn="l">
              <a:buClrTx/>
              <a:buFontTx/>
              <a:buNone/>
            </a:pPr>
            <a:r>
              <a:rPr lang="en-US" altLang="it-IT" dirty="0">
                <a:solidFill>
                  <a:srgbClr val="000000"/>
                </a:solidFill>
                <a:latin typeface="Calibri" panose="020F0502020204030204" pitchFamily="34" charset="0"/>
              </a:rPr>
              <a:t>Cisco report (2014)</a:t>
            </a:r>
          </a:p>
        </p:txBody>
      </p:sp>
    </p:spTree>
    <p:extLst>
      <p:ext uri="{BB962C8B-B14F-4D97-AF65-F5344CB8AC3E}">
        <p14:creationId xmlns:p14="http://schemas.microsoft.com/office/powerpoint/2010/main" val="15773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2397138" y="0"/>
            <a:ext cx="6688037" cy="349628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algn="r"/>
            <a:r>
              <a:rPr lang="it-IT" i="1" dirty="0" err="1" smtClean="0">
                <a:latin typeface="Cambria" panose="02040503050406030204" pitchFamily="18" charset="0"/>
              </a:rPr>
              <a:t>QoE-aware</a:t>
            </a:r>
            <a:r>
              <a:rPr lang="it-IT" i="1" dirty="0">
                <a:latin typeface="Cambria" panose="02040503050406030204" pitchFamily="18" charset="0"/>
              </a:rPr>
              <a:t> Video Rate  Adaptation </a:t>
            </a:r>
            <a:r>
              <a:rPr lang="it-IT" i="1" dirty="0" err="1">
                <a:latin typeface="Cambria" panose="02040503050406030204" pitchFamily="18" charset="0"/>
              </a:rPr>
              <a:t>algorithms</a:t>
            </a:r>
            <a:r>
              <a:rPr lang="it-IT" i="1" dirty="0">
                <a:latin typeface="Cambria" panose="02040503050406030204" pitchFamily="18" charset="0"/>
              </a:rPr>
              <a:t> in</a:t>
            </a:r>
            <a:br>
              <a:rPr lang="it-IT" i="1" dirty="0">
                <a:latin typeface="Cambria" panose="02040503050406030204" pitchFamily="18" charset="0"/>
              </a:rPr>
            </a:br>
            <a:r>
              <a:rPr lang="it-IT" i="1" dirty="0">
                <a:latin typeface="Cambria" panose="02040503050406030204" pitchFamily="18" charset="0"/>
              </a:rPr>
              <a:t>multi-</a:t>
            </a:r>
            <a:r>
              <a:rPr lang="it-IT" i="1" dirty="0" err="1">
                <a:latin typeface="Cambria" panose="02040503050406030204" pitchFamily="18" charset="0"/>
              </a:rPr>
              <a:t>user</a:t>
            </a:r>
            <a:r>
              <a:rPr lang="it-IT" i="1" dirty="0">
                <a:latin typeface="Cambria" panose="02040503050406030204" pitchFamily="18" charset="0"/>
              </a:rPr>
              <a:t> IEEE 802.11 wireless networks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-1" y="0"/>
            <a:ext cx="1756229" cy="3309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it-IT" sz="1800" dirty="0" smtClean="0">
              <a:solidFill>
                <a:schemeClr val="tx1"/>
              </a:solidFill>
            </a:endParaRPr>
          </a:p>
        </p:txBody>
      </p:sp>
      <p:pic>
        <p:nvPicPr>
          <p:cNvPr id="18" name="Picture 11" descr="imag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" y="21547"/>
            <a:ext cx="1995786" cy="20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4" descr="DEI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t="31972" r="28108" b="33784"/>
          <a:stretch>
            <a:fillRect/>
          </a:stretch>
        </p:blipFill>
        <p:spPr bwMode="auto">
          <a:xfrm>
            <a:off x="0" y="2189239"/>
            <a:ext cx="2070707" cy="130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6224" y="6231984"/>
            <a:ext cx="419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Contact: </a:t>
            </a:r>
            <a:r>
              <a:rPr lang="en-US" dirty="0" smtClean="0">
                <a:hlinkClick r:id="rId5"/>
              </a:rPr>
              <a:t>zanella@dei.unipd.it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59193" y="4056189"/>
            <a:ext cx="6511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74008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Simulation</a:t>
            </a:r>
            <a:r>
              <a:rPr lang="it-IT" dirty="0" smtClean="0"/>
              <a:t> setup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"/>
            </a:pPr>
            <a:r>
              <a:rPr lang="en-US" altLang="it-IT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video 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duration based on traces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"/>
            </a:pPr>
            <a:r>
              <a:rPr lang="en-US" altLang="it-IT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average </a:t>
            </a:r>
            <a:r>
              <a:rPr lang="en-US" alt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offered load of ~10 videos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"/>
            </a:pPr>
            <a:r>
              <a:rPr lang="it-IT" altLang="it-IT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QoE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 for </a:t>
            </a:r>
            <a:r>
              <a:rPr lang="it-IT" altLang="it-IT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each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class</a:t>
            </a: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341313">
              <a:lnSpc>
                <a:spcPct val="120000"/>
              </a:lnSpc>
              <a:buClrTx/>
              <a:buNone/>
            </a:pPr>
            <a:endParaRPr lang="it-IT" alt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21</a:t>
            </a:fld>
            <a:endParaRPr lang="it-IT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204638"/>
              </p:ext>
            </p:extLst>
          </p:nvPr>
        </p:nvGraphicFramePr>
        <p:xfrm>
          <a:off x="1354089" y="3967319"/>
          <a:ext cx="6801770" cy="2300543"/>
        </p:xfrm>
        <a:graphic>
          <a:graphicData uri="http://schemas.openxmlformats.org/drawingml/2006/table">
            <a:tbl>
              <a:tblPr/>
              <a:tblGrid>
                <a:gridCol w="1699822"/>
                <a:gridCol w="1701063"/>
                <a:gridCol w="1701063"/>
                <a:gridCol w="1699822"/>
              </a:tblGrid>
              <a:tr h="768113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Class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Minimum SSIM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SNR 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Approximate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target MOS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0810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AF1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Gold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AF1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0.99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AF1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dB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BAF12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0810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Silver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0.98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12.35 – 20dB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4.5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0810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Bronze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0.96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&lt; 12.35dB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7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6633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90000" marR="90000" marT="19044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6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Simulation</a:t>
            </a:r>
            <a:r>
              <a:rPr lang="it-IT" dirty="0" smtClean="0"/>
              <a:t> setup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it-IT" sz="2800" dirty="0" err="1" smtClean="0">
                <a:latin typeface="Calibri" panose="020F0502020204030204" pitchFamily="34" charset="0"/>
              </a:rPr>
              <a:t>average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offered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application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layer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traffic</a:t>
            </a:r>
            <a:r>
              <a:rPr lang="it-IT" sz="2800" dirty="0" smtClean="0">
                <a:latin typeface="Calibri" panose="020F0502020204030204" pitchFamily="34" charset="0"/>
              </a:rPr>
              <a:t>: 10MBps and 20Mpbs</a:t>
            </a:r>
          </a:p>
          <a:p>
            <a:pPr>
              <a:spcBef>
                <a:spcPts val="2400"/>
              </a:spcBef>
            </a:pPr>
            <a:r>
              <a:rPr lang="it-IT" sz="2800" dirty="0" smtClean="0">
                <a:latin typeface="Calibri" panose="020F0502020204030204" pitchFamily="34" charset="0"/>
              </a:rPr>
              <a:t>10 </a:t>
            </a:r>
            <a:r>
              <a:rPr lang="it-IT" sz="2800" dirty="0" err="1" smtClean="0">
                <a:latin typeface="Calibri" panose="020F0502020204030204" pitchFamily="34" charset="0"/>
              </a:rPr>
              <a:t>simulations</a:t>
            </a:r>
            <a:r>
              <a:rPr lang="it-IT" sz="2800" dirty="0" smtClean="0">
                <a:latin typeface="Calibri" panose="020F0502020204030204" pitchFamily="34" charset="0"/>
              </a:rPr>
              <a:t> of 5000s </a:t>
            </a:r>
            <a:r>
              <a:rPr lang="it-IT" sz="2800" dirty="0" err="1" smtClean="0">
                <a:latin typeface="Calibri" panose="020F0502020204030204" pitchFamily="34" charset="0"/>
              </a:rPr>
              <a:t>each</a:t>
            </a:r>
            <a:r>
              <a:rPr lang="it-IT" sz="2800" dirty="0" smtClean="0">
                <a:latin typeface="Calibri" panose="020F0502020204030204" pitchFamily="34" charset="0"/>
              </a:rPr>
              <a:t> for </a:t>
            </a:r>
            <a:r>
              <a:rPr lang="it-IT" sz="2800" dirty="0" err="1" smtClean="0">
                <a:latin typeface="Calibri" panose="020F0502020204030204" pitchFamily="34" charset="0"/>
              </a:rPr>
              <a:t>both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traffic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intensities</a:t>
            </a:r>
            <a:endParaRPr lang="it-IT" sz="2800" dirty="0" smtClean="0">
              <a:latin typeface="Calibri" panose="020F0502020204030204" pitchFamily="34" charset="0"/>
            </a:endParaRPr>
          </a:p>
          <a:p>
            <a:pPr>
              <a:spcBef>
                <a:spcPts val="2400"/>
              </a:spcBef>
            </a:pPr>
            <a:r>
              <a:rPr lang="it-IT" sz="2800" dirty="0" smtClean="0">
                <a:latin typeface="Calibri" panose="020F0502020204030204" pitchFamily="34" charset="0"/>
              </a:rPr>
              <a:t>random clients </a:t>
            </a:r>
            <a:r>
              <a:rPr lang="it-IT" sz="2800" dirty="0" err="1" smtClean="0">
                <a:latin typeface="Calibri" panose="020F0502020204030204" pitchFamily="34" charset="0"/>
              </a:rPr>
              <a:t>distribution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within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 err="1" smtClean="0">
                <a:latin typeface="Calibri" panose="020F0502020204030204" pitchFamily="34" charset="0"/>
              </a:rPr>
              <a:t>circular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</a:rPr>
              <a:t>area </a:t>
            </a:r>
            <a:r>
              <a:rPr lang="it-IT" sz="2800" dirty="0" smtClean="0">
                <a:latin typeface="Calibri" panose="020F0502020204030204" pitchFamily="34" charset="0"/>
              </a:rPr>
              <a:t>with </a:t>
            </a:r>
            <a:r>
              <a:rPr lang="it-IT" sz="2800" dirty="0" err="1" smtClean="0">
                <a:latin typeface="Calibri" panose="020F0502020204030204" pitchFamily="34" charset="0"/>
              </a:rPr>
              <a:t>radius</a:t>
            </a:r>
            <a:r>
              <a:rPr lang="it-IT" sz="2800" dirty="0" smtClean="0">
                <a:latin typeface="Calibri" panose="020F0502020204030204" pitchFamily="34" charset="0"/>
              </a:rPr>
              <a:t> </a:t>
            </a:r>
            <a:r>
              <a:rPr lang="it-IT" sz="2800" dirty="0">
                <a:latin typeface="Calibri" panose="020F0502020204030204" pitchFamily="34" charset="0"/>
              </a:rPr>
              <a:t>of 150m</a:t>
            </a:r>
          </a:p>
          <a:p>
            <a:pPr>
              <a:spcBef>
                <a:spcPts val="2400"/>
              </a:spcBef>
            </a:pPr>
            <a:endParaRPr lang="it-IT" sz="2800" dirty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535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Quality-Based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(QB)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23</a:t>
            </a:fld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3542627" y="1403685"/>
            <a:ext cx="1938421" cy="975895"/>
            <a:chOff x="3836737" y="1363579"/>
            <a:chExt cx="1938421" cy="975895"/>
          </a:xfrm>
        </p:grpSpPr>
        <p:sp>
          <p:nvSpPr>
            <p:cNvPr id="6" name="Preparation 5"/>
            <p:cNvSpPr/>
            <p:nvPr/>
          </p:nvSpPr>
          <p:spPr>
            <a:xfrm>
              <a:off x="3836737" y="1363579"/>
              <a:ext cx="1938421" cy="975895"/>
            </a:xfrm>
            <a:prstGeom prst="flowChartPreparati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32564" y="1510632"/>
              <a:ext cx="12111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Start from </a:t>
              </a:r>
            </a:p>
            <a:p>
              <a:r>
                <a:rPr lang="en-US" sz="1800" dirty="0" smtClean="0"/>
                <a:t>full quality</a:t>
              </a:r>
              <a:endParaRPr lang="en-US" sz="1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00116" y="3061369"/>
            <a:ext cx="1791368" cy="868947"/>
            <a:chOff x="3600116" y="3061369"/>
            <a:chExt cx="1791368" cy="868947"/>
          </a:xfrm>
        </p:grpSpPr>
        <p:sp>
          <p:nvSpPr>
            <p:cNvPr id="9" name="Decision 8"/>
            <p:cNvSpPr/>
            <p:nvPr/>
          </p:nvSpPr>
          <p:spPr>
            <a:xfrm>
              <a:off x="3600116" y="3061369"/>
              <a:ext cx="1791368" cy="868947"/>
            </a:xfrm>
            <a:prstGeom prst="flowChartDecisi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12021" y="3315369"/>
              <a:ext cx="96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Stable?</a:t>
              </a:r>
              <a:endParaRPr lang="en-US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52431" y="3010323"/>
            <a:ext cx="3208421" cy="990172"/>
            <a:chOff x="2753895" y="4638842"/>
            <a:chExt cx="3208421" cy="990172"/>
          </a:xfrm>
        </p:grpSpPr>
        <p:sp>
          <p:nvSpPr>
            <p:cNvPr id="12" name="Predefined Process 11"/>
            <p:cNvSpPr/>
            <p:nvPr/>
          </p:nvSpPr>
          <p:spPr>
            <a:xfrm>
              <a:off x="2753895" y="4638842"/>
              <a:ext cx="3208421" cy="989263"/>
            </a:xfrm>
            <a:prstGeom prst="flowChartPredefined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2142" y="4705684"/>
              <a:ext cx="24427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Increase compression </a:t>
              </a:r>
            </a:p>
            <a:p>
              <a:r>
                <a:rPr lang="en-US" sz="1800" dirty="0"/>
                <a:t>o</a:t>
              </a:r>
              <a:r>
                <a:rPr lang="en-US" sz="1800" dirty="0" smtClean="0"/>
                <a:t>f videos with </a:t>
              </a:r>
            </a:p>
            <a:p>
              <a:r>
                <a:rPr lang="en-US" sz="1800" dirty="0" smtClean="0"/>
                <a:t>larger margin from </a:t>
              </a:r>
              <a:r>
                <a:rPr lang="en-US" sz="1800" dirty="0" err="1" smtClean="0"/>
                <a:t>q</a:t>
              </a:r>
              <a:r>
                <a:rPr lang="en-US" sz="1800" baseline="-25000" dirty="0" err="1" smtClean="0"/>
                <a:t>thr</a:t>
              </a:r>
              <a:endParaRPr lang="en-US" sz="1800" baseline="-25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0116" y="4538078"/>
            <a:ext cx="1791368" cy="868947"/>
            <a:chOff x="3600116" y="3061369"/>
            <a:chExt cx="1791368" cy="868947"/>
          </a:xfrm>
        </p:grpSpPr>
        <p:sp>
          <p:nvSpPr>
            <p:cNvPr id="16" name="Decision 15"/>
            <p:cNvSpPr/>
            <p:nvPr/>
          </p:nvSpPr>
          <p:spPr>
            <a:xfrm>
              <a:off x="3600116" y="3061369"/>
              <a:ext cx="1791368" cy="868947"/>
            </a:xfrm>
            <a:prstGeom prst="flowChartDecisi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8065" y="3315369"/>
              <a:ext cx="93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q</a:t>
              </a:r>
              <a:r>
                <a:rPr lang="en-US" sz="1800" baseline="-25000" dirty="0" smtClean="0"/>
                <a:t>i</a:t>
              </a:r>
              <a:r>
                <a:rPr lang="en-US" sz="1800" dirty="0" smtClean="0"/>
                <a:t>&gt;</a:t>
              </a:r>
              <a:r>
                <a:rPr lang="en-US" sz="1800" dirty="0" err="1" smtClean="0"/>
                <a:t>q</a:t>
              </a:r>
              <a:r>
                <a:rPr lang="en-US" sz="1800" baseline="-25000" dirty="0" err="1" smtClean="0"/>
                <a:t>thr</a:t>
              </a:r>
              <a:r>
                <a:rPr lang="en-US" sz="1800" dirty="0" smtClean="0"/>
                <a:t>?</a:t>
              </a:r>
              <a:endParaRPr lang="en-US" sz="1800" dirty="0"/>
            </a:p>
          </p:txBody>
        </p:sp>
      </p:grpSp>
      <p:cxnSp>
        <p:nvCxnSpPr>
          <p:cNvPr id="19" name="Straight Arrow Connector 18"/>
          <p:cNvCxnSpPr>
            <a:stCxn id="6" idx="2"/>
            <a:endCxn id="9" idx="0"/>
          </p:cNvCxnSpPr>
          <p:nvPr/>
        </p:nvCxnSpPr>
        <p:spPr>
          <a:xfrm flipH="1">
            <a:off x="4495800" y="2379580"/>
            <a:ext cx="16038" cy="6817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2" idx="1"/>
          </p:cNvCxnSpPr>
          <p:nvPr/>
        </p:nvCxnSpPr>
        <p:spPr>
          <a:xfrm>
            <a:off x="5391484" y="3495843"/>
            <a:ext cx="360947" cy="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6" idx="0"/>
          </p:cNvCxnSpPr>
          <p:nvPr/>
        </p:nvCxnSpPr>
        <p:spPr>
          <a:xfrm>
            <a:off x="4495800" y="3930316"/>
            <a:ext cx="0" cy="607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78824" y="316345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4443751" y="4008577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Yes</a:t>
            </a:r>
            <a:endParaRPr lang="en-US" sz="1800" dirty="0"/>
          </a:p>
        </p:txBody>
      </p:sp>
      <p:cxnSp>
        <p:nvCxnSpPr>
          <p:cNvPr id="26" name="Straight Arrow Connector 25"/>
          <p:cNvCxnSpPr>
            <a:stCxn id="16" idx="1"/>
            <a:endCxn id="32" idx="3"/>
          </p:cNvCxnSpPr>
          <p:nvPr/>
        </p:nvCxnSpPr>
        <p:spPr>
          <a:xfrm flipH="1" flipV="1">
            <a:off x="3208421" y="4969210"/>
            <a:ext cx="391695" cy="3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87605" y="4575753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Yes</a:t>
            </a:r>
            <a:endParaRPr lang="en-US" sz="1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65545" y="4474578"/>
            <a:ext cx="2942876" cy="990172"/>
            <a:chOff x="2753895" y="4638842"/>
            <a:chExt cx="3208421" cy="990172"/>
          </a:xfrm>
        </p:grpSpPr>
        <p:sp>
          <p:nvSpPr>
            <p:cNvPr id="32" name="Predefined Process 31"/>
            <p:cNvSpPr/>
            <p:nvPr/>
          </p:nvSpPr>
          <p:spPr>
            <a:xfrm>
              <a:off x="2753895" y="4638842"/>
              <a:ext cx="3208421" cy="989263"/>
            </a:xfrm>
            <a:prstGeom prst="flowChartPredefined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73390" y="4705684"/>
              <a:ext cx="23402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Accept new videos &amp; </a:t>
              </a:r>
            </a:p>
            <a:p>
              <a:r>
                <a:rPr lang="en-US" sz="1800" dirty="0" smtClean="0"/>
                <a:t>adjust rate of all </a:t>
              </a:r>
            </a:p>
            <a:p>
              <a:r>
                <a:rPr lang="en-US" sz="1800" dirty="0" smtClean="0"/>
                <a:t>active videos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84454" y="4744443"/>
            <a:ext cx="2555434" cy="485648"/>
            <a:chOff x="2753895" y="4638842"/>
            <a:chExt cx="3208421" cy="989263"/>
          </a:xfrm>
        </p:grpSpPr>
        <p:sp>
          <p:nvSpPr>
            <p:cNvPr id="37" name="Predefined Process 36"/>
            <p:cNvSpPr/>
            <p:nvPr/>
          </p:nvSpPr>
          <p:spPr>
            <a:xfrm>
              <a:off x="2753895" y="4638842"/>
              <a:ext cx="3208421" cy="989263"/>
            </a:xfrm>
            <a:prstGeom prst="flowChartPredefined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0457" y="4705684"/>
              <a:ext cx="2326091" cy="752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Block new video</a:t>
              </a:r>
              <a:endParaRPr lang="en-US" sz="1800" baseline="-250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338861" y="4574305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</a:t>
            </a:r>
            <a:endParaRPr lang="en-US" sz="1800" dirty="0"/>
          </a:p>
        </p:txBody>
      </p:sp>
      <p:cxnSp>
        <p:nvCxnSpPr>
          <p:cNvPr id="41" name="Straight Arrow Connector 40"/>
          <p:cNvCxnSpPr>
            <a:stCxn id="16" idx="3"/>
            <a:endCxn id="37" idx="1"/>
          </p:cNvCxnSpPr>
          <p:nvPr/>
        </p:nvCxnSpPr>
        <p:spPr>
          <a:xfrm>
            <a:off x="5391484" y="4972552"/>
            <a:ext cx="692970" cy="14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2" idx="0"/>
          </p:cNvCxnSpPr>
          <p:nvPr/>
        </p:nvCxnSpPr>
        <p:spPr>
          <a:xfrm rot="16200000" flipV="1">
            <a:off x="5752251" y="1405931"/>
            <a:ext cx="320232" cy="288855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0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Time-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</a:t>
            </a:r>
            <a:r>
              <a:rPr lang="it-IT" dirty="0" smtClean="0"/>
              <a:t>(TB</a:t>
            </a:r>
            <a:r>
              <a:rPr lang="it-IT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24</a:t>
            </a:fld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819319"/>
            <a:ext cx="1938421" cy="975895"/>
            <a:chOff x="3836737" y="1363579"/>
            <a:chExt cx="1938421" cy="975895"/>
          </a:xfrm>
        </p:grpSpPr>
        <p:sp>
          <p:nvSpPr>
            <p:cNvPr id="6" name="Preparation 5"/>
            <p:cNvSpPr/>
            <p:nvPr/>
          </p:nvSpPr>
          <p:spPr>
            <a:xfrm>
              <a:off x="3836737" y="1363579"/>
              <a:ext cx="1938421" cy="975895"/>
            </a:xfrm>
            <a:prstGeom prst="flowChartPreparati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32564" y="1510632"/>
              <a:ext cx="12111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Start from </a:t>
              </a:r>
            </a:p>
            <a:p>
              <a:r>
                <a:rPr lang="en-US" sz="1800" dirty="0" smtClean="0"/>
                <a:t>full quality</a:t>
              </a:r>
              <a:endParaRPr lang="en-US" sz="1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33079" y="1408548"/>
            <a:ext cx="2174309" cy="1826441"/>
            <a:chOff x="3600116" y="3088834"/>
            <a:chExt cx="1791368" cy="868947"/>
          </a:xfrm>
        </p:grpSpPr>
        <p:sp>
          <p:nvSpPr>
            <p:cNvPr id="9" name="Decision 8"/>
            <p:cNvSpPr/>
            <p:nvPr/>
          </p:nvSpPr>
          <p:spPr>
            <a:xfrm>
              <a:off x="3600116" y="3088834"/>
              <a:ext cx="1791368" cy="868947"/>
            </a:xfrm>
            <a:prstGeom prst="flowChartDecisi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02790" y="3294150"/>
              <a:ext cx="1082417" cy="439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Bandwidth </a:t>
              </a:r>
            </a:p>
            <a:p>
              <a:r>
                <a:rPr lang="en-US" sz="1800" dirty="0" smtClean="0"/>
                <a:t>enough for</a:t>
              </a:r>
            </a:p>
            <a:p>
              <a:r>
                <a:rPr lang="en-US" sz="1800" dirty="0" smtClean="0"/>
                <a:t>video </a:t>
              </a:r>
              <a:r>
                <a:rPr lang="en-US" sz="1800" dirty="0" err="1" smtClean="0"/>
                <a:t>i</a:t>
              </a:r>
              <a:r>
                <a:rPr lang="en-US" sz="1800" dirty="0" smtClean="0"/>
                <a:t>?</a:t>
              </a:r>
              <a:endParaRPr lang="en-US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48910" y="3402835"/>
            <a:ext cx="2066635" cy="1307710"/>
            <a:chOff x="2753895" y="4638842"/>
            <a:chExt cx="3208421" cy="1260786"/>
          </a:xfrm>
        </p:grpSpPr>
        <p:sp>
          <p:nvSpPr>
            <p:cNvPr id="12" name="Predefined Process 11"/>
            <p:cNvSpPr/>
            <p:nvPr/>
          </p:nvSpPr>
          <p:spPr>
            <a:xfrm>
              <a:off x="2753895" y="4638842"/>
              <a:ext cx="3208421" cy="989263"/>
            </a:xfrm>
            <a:prstGeom prst="flowChartPredefined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00987" y="4705684"/>
              <a:ext cx="1885029" cy="1193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Increase </a:t>
              </a:r>
            </a:p>
            <a:p>
              <a:r>
                <a:rPr lang="en-US" sz="1800" dirty="0" smtClean="0"/>
                <a:t>compression </a:t>
              </a:r>
            </a:p>
            <a:p>
              <a:r>
                <a:rPr lang="en-US" sz="1800" dirty="0"/>
                <a:t>o</a:t>
              </a:r>
              <a:r>
                <a:rPr lang="en-US" sz="1800" dirty="0" smtClean="0"/>
                <a:t>f video </a:t>
              </a:r>
              <a:r>
                <a:rPr lang="en-US" sz="1800" dirty="0" err="1" smtClean="0"/>
                <a:t>i</a:t>
              </a:r>
              <a:endParaRPr lang="en-US" sz="1800" baseline="-25000" dirty="0"/>
            </a:p>
          </p:txBody>
        </p:sp>
      </p:grpSp>
      <p:cxnSp>
        <p:nvCxnSpPr>
          <p:cNvPr id="19" name="Straight Arrow Connector 18"/>
          <p:cNvCxnSpPr>
            <a:stCxn id="6" idx="3"/>
            <a:endCxn id="35" idx="1"/>
          </p:cNvCxnSpPr>
          <p:nvPr/>
        </p:nvCxnSpPr>
        <p:spPr>
          <a:xfrm>
            <a:off x="1938421" y="2307267"/>
            <a:ext cx="294955" cy="7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90696" y="1920299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Yes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7220769" y="3246578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</a:t>
            </a:r>
            <a:endParaRPr lang="en-US" sz="1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2233376" y="1489356"/>
            <a:ext cx="1645898" cy="1651008"/>
            <a:chOff x="2753895" y="4638842"/>
            <a:chExt cx="3208421" cy="989263"/>
          </a:xfrm>
        </p:grpSpPr>
        <p:sp>
          <p:nvSpPr>
            <p:cNvPr id="35" name="Predefined Process 34"/>
            <p:cNvSpPr/>
            <p:nvPr/>
          </p:nvSpPr>
          <p:spPr>
            <a:xfrm>
              <a:off x="2753895" y="4638842"/>
              <a:ext cx="3208421" cy="989263"/>
            </a:xfrm>
            <a:prstGeom prst="flowChartPredefined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51463" y="4741705"/>
              <a:ext cx="2760998" cy="719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Equally split </a:t>
              </a:r>
            </a:p>
            <a:p>
              <a:r>
                <a:rPr lang="en-US" sz="1800" dirty="0" smtClean="0"/>
                <a:t>bandwidth </a:t>
              </a:r>
            </a:p>
            <a:p>
              <a:r>
                <a:rPr lang="en-US" sz="1800" dirty="0" smtClean="0"/>
                <a:t>among </a:t>
              </a:r>
            </a:p>
            <a:p>
              <a:r>
                <a:rPr lang="en-US" sz="1800" dirty="0" smtClean="0"/>
                <a:t>all videos</a:t>
              </a:r>
              <a:endParaRPr lang="en-US" sz="1800" baseline="-25000" dirty="0"/>
            </a:p>
          </p:txBody>
        </p:sp>
      </p:grpSp>
      <p:cxnSp>
        <p:nvCxnSpPr>
          <p:cNvPr id="43" name="Straight Arrow Connector 42"/>
          <p:cNvCxnSpPr>
            <a:endCxn id="45" idx="1"/>
          </p:cNvCxnSpPr>
          <p:nvPr/>
        </p:nvCxnSpPr>
        <p:spPr>
          <a:xfrm>
            <a:off x="3868820" y="2309577"/>
            <a:ext cx="294955" cy="7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4163774" y="1491666"/>
            <a:ext cx="1645898" cy="1651008"/>
            <a:chOff x="2753895" y="4638842"/>
            <a:chExt cx="3208421" cy="989263"/>
          </a:xfrm>
        </p:grpSpPr>
        <p:sp>
          <p:nvSpPr>
            <p:cNvPr id="45" name="Predefined Process 44"/>
            <p:cNvSpPr/>
            <p:nvPr/>
          </p:nvSpPr>
          <p:spPr>
            <a:xfrm>
              <a:off x="2753895" y="4638842"/>
              <a:ext cx="3208421" cy="989263"/>
            </a:xfrm>
            <a:prstGeom prst="flowChartPredefined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51469" y="4741705"/>
              <a:ext cx="2760998" cy="55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Redistribute </a:t>
              </a:r>
            </a:p>
            <a:p>
              <a:r>
                <a:rPr lang="en-US" sz="1800" dirty="0" smtClean="0"/>
                <a:t>excess</a:t>
              </a:r>
            </a:p>
            <a:p>
              <a:r>
                <a:rPr lang="en-US" sz="1800" dirty="0" smtClean="0"/>
                <a:t> bandwidth</a:t>
              </a:r>
            </a:p>
          </p:txBody>
        </p:sp>
      </p:grpSp>
      <p:cxnSp>
        <p:nvCxnSpPr>
          <p:cNvPr id="47" name="Straight Arrow Connector 46"/>
          <p:cNvCxnSpPr>
            <a:stCxn id="45" idx="3"/>
            <a:endCxn id="9" idx="1"/>
          </p:cNvCxnSpPr>
          <p:nvPr/>
        </p:nvCxnSpPr>
        <p:spPr>
          <a:xfrm>
            <a:off x="5809672" y="2317170"/>
            <a:ext cx="323407" cy="4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9" idx="2"/>
            <a:endCxn id="12" idx="3"/>
          </p:cNvCxnSpPr>
          <p:nvPr/>
        </p:nvCxnSpPr>
        <p:spPr>
          <a:xfrm rot="5400000">
            <a:off x="6577447" y="3273088"/>
            <a:ext cx="680887" cy="60468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2" idx="1"/>
          </p:cNvCxnSpPr>
          <p:nvPr/>
        </p:nvCxnSpPr>
        <p:spPr>
          <a:xfrm rot="10800000">
            <a:off x="4017818" y="2332182"/>
            <a:ext cx="531092" cy="15836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6516020" y="4919078"/>
            <a:ext cx="1791368" cy="868947"/>
            <a:chOff x="3600116" y="3061369"/>
            <a:chExt cx="1791368" cy="868947"/>
          </a:xfrm>
        </p:grpSpPr>
        <p:sp>
          <p:nvSpPr>
            <p:cNvPr id="54" name="Decision 53"/>
            <p:cNvSpPr/>
            <p:nvPr/>
          </p:nvSpPr>
          <p:spPr>
            <a:xfrm>
              <a:off x="3600116" y="3061369"/>
              <a:ext cx="1791368" cy="868947"/>
            </a:xfrm>
            <a:prstGeom prst="flowChartDecision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28065" y="3315369"/>
              <a:ext cx="93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q</a:t>
              </a:r>
              <a:r>
                <a:rPr lang="en-US" sz="1800" baseline="-25000" dirty="0" smtClean="0"/>
                <a:t>i</a:t>
              </a:r>
              <a:r>
                <a:rPr lang="en-US" sz="1800" dirty="0" smtClean="0"/>
                <a:t>&gt;</a:t>
              </a:r>
              <a:r>
                <a:rPr lang="en-US" sz="1800" dirty="0" err="1" smtClean="0"/>
                <a:t>q</a:t>
              </a:r>
              <a:r>
                <a:rPr lang="en-US" sz="1800" baseline="-25000" dirty="0" err="1" smtClean="0"/>
                <a:t>thr</a:t>
              </a:r>
              <a:r>
                <a:rPr lang="en-US" sz="1800" dirty="0" smtClean="0"/>
                <a:t>?</a:t>
              </a:r>
              <a:endParaRPr lang="en-US" sz="1800" dirty="0"/>
            </a:p>
          </p:txBody>
        </p:sp>
      </p:grpSp>
      <p:cxnSp>
        <p:nvCxnSpPr>
          <p:cNvPr id="57" name="Elbow Connector 56"/>
          <p:cNvCxnSpPr>
            <a:stCxn id="9" idx="3"/>
            <a:endCxn id="54" idx="3"/>
          </p:cNvCxnSpPr>
          <p:nvPr/>
        </p:nvCxnSpPr>
        <p:spPr>
          <a:xfrm>
            <a:off x="8307388" y="2321769"/>
            <a:ext cx="12700" cy="3031783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4" idx="1"/>
            <a:endCxn id="61" idx="3"/>
          </p:cNvCxnSpPr>
          <p:nvPr/>
        </p:nvCxnSpPr>
        <p:spPr>
          <a:xfrm flipH="1" flipV="1">
            <a:off x="6129421" y="5350210"/>
            <a:ext cx="386599" cy="3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08605" y="4956753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Yes</a:t>
            </a:r>
            <a:endParaRPr lang="en-US" sz="18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186545" y="4855578"/>
            <a:ext cx="2942876" cy="990172"/>
            <a:chOff x="2753895" y="4638842"/>
            <a:chExt cx="3208421" cy="990172"/>
          </a:xfrm>
        </p:grpSpPr>
        <p:sp>
          <p:nvSpPr>
            <p:cNvPr id="61" name="Predefined Process 60"/>
            <p:cNvSpPr/>
            <p:nvPr/>
          </p:nvSpPr>
          <p:spPr>
            <a:xfrm>
              <a:off x="2753895" y="4638842"/>
              <a:ext cx="3208421" cy="989263"/>
            </a:xfrm>
            <a:prstGeom prst="flowChartPredefined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73390" y="4705684"/>
              <a:ext cx="23402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Accept new videos &amp; </a:t>
              </a:r>
            </a:p>
            <a:p>
              <a:r>
                <a:rPr lang="en-US" sz="1800" dirty="0" smtClean="0"/>
                <a:t>adjust rate of all </a:t>
              </a:r>
            </a:p>
            <a:p>
              <a:r>
                <a:rPr lang="en-US" sz="1800" dirty="0" smtClean="0"/>
                <a:t>active videos</a:t>
              </a:r>
              <a:endParaRPr lang="en-US" sz="1800" baseline="-250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153724" y="6222261"/>
            <a:ext cx="2555434" cy="485648"/>
            <a:chOff x="2753895" y="4638842"/>
            <a:chExt cx="3208421" cy="989263"/>
          </a:xfrm>
        </p:grpSpPr>
        <p:sp>
          <p:nvSpPr>
            <p:cNvPr id="65" name="Predefined Process 64"/>
            <p:cNvSpPr/>
            <p:nvPr/>
          </p:nvSpPr>
          <p:spPr>
            <a:xfrm>
              <a:off x="2753895" y="4638842"/>
              <a:ext cx="3208421" cy="989263"/>
            </a:xfrm>
            <a:prstGeom prst="flowChartPredefinedProcess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80457" y="4705684"/>
              <a:ext cx="2326091" cy="752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Block new video</a:t>
              </a:r>
              <a:endParaRPr lang="en-US" sz="1800" baseline="-25000" dirty="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532497" y="5775032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</a:t>
            </a:r>
            <a:endParaRPr lang="en-US" sz="1800" dirty="0"/>
          </a:p>
        </p:txBody>
      </p:sp>
      <p:cxnSp>
        <p:nvCxnSpPr>
          <p:cNvPr id="68" name="Straight Arrow Connector 67"/>
          <p:cNvCxnSpPr>
            <a:stCxn id="54" idx="2"/>
            <a:endCxn id="66" idx="0"/>
          </p:cNvCxnSpPr>
          <p:nvPr/>
        </p:nvCxnSpPr>
        <p:spPr>
          <a:xfrm>
            <a:off x="7411704" y="5788025"/>
            <a:ext cx="8106" cy="467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7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Goal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294967295"/>
          </p:nvPr>
        </p:nvSpPr>
        <p:spPr>
          <a:xfrm>
            <a:off x="422836" y="1453683"/>
            <a:ext cx="8153400" cy="14605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it-IT" sz="3600" dirty="0" err="1" smtClean="0">
                <a:latin typeface="Calibri" panose="020F0502020204030204" pitchFamily="34" charset="0"/>
              </a:rPr>
              <a:t>Provide</a:t>
            </a:r>
            <a:r>
              <a:rPr lang="it-IT" sz="3600" dirty="0" smtClean="0">
                <a:latin typeface="Calibri" panose="020F0502020204030204" pitchFamily="34" charset="0"/>
              </a:rPr>
              <a:t> </a:t>
            </a:r>
            <a:r>
              <a:rPr lang="it-IT" sz="3600" b="1" dirty="0" err="1" smtClean="0">
                <a:latin typeface="Calibri" panose="020F0502020204030204" pitchFamily="34" charset="0"/>
              </a:rPr>
              <a:t>Quality</a:t>
            </a:r>
            <a:r>
              <a:rPr lang="it-IT" sz="3600" b="1" dirty="0" smtClean="0">
                <a:latin typeface="Calibri" panose="020F0502020204030204" pitchFamily="34" charset="0"/>
              </a:rPr>
              <a:t> of Experience </a:t>
            </a:r>
            <a:r>
              <a:rPr lang="it-IT" sz="3600" dirty="0" smtClean="0">
                <a:latin typeface="Calibri" panose="020F0502020204030204" pitchFamily="34" charset="0"/>
              </a:rPr>
              <a:t>(</a:t>
            </a:r>
            <a:r>
              <a:rPr lang="it-IT" sz="3600" b="1" dirty="0" err="1" smtClean="0">
                <a:latin typeface="Calibri" panose="020F0502020204030204" pitchFamily="34" charset="0"/>
              </a:rPr>
              <a:t>QoE</a:t>
            </a:r>
            <a:r>
              <a:rPr lang="it-IT" sz="3600" dirty="0" smtClean="0">
                <a:latin typeface="Calibri" panose="020F0502020204030204" pitchFamily="34" charset="0"/>
              </a:rPr>
              <a:t>) </a:t>
            </a:r>
            <a:r>
              <a:rPr lang="it-IT" sz="3600" dirty="0" err="1" smtClean="0">
                <a:latin typeface="Calibri" panose="020F0502020204030204" pitchFamily="34" charset="0"/>
              </a:rPr>
              <a:t>guarantees</a:t>
            </a:r>
            <a:r>
              <a:rPr lang="it-IT" sz="3600" dirty="0" smtClean="0">
                <a:latin typeface="Calibri" panose="020F0502020204030204" pitchFamily="34" charset="0"/>
              </a:rPr>
              <a:t> to </a:t>
            </a:r>
            <a:r>
              <a:rPr lang="it-IT" sz="3600" b="1" dirty="0" smtClean="0">
                <a:latin typeface="Calibri" panose="020F0502020204030204" pitchFamily="34" charset="0"/>
              </a:rPr>
              <a:t>wireless video </a:t>
            </a:r>
            <a:r>
              <a:rPr lang="it-IT" sz="3600" b="1" dirty="0" err="1" smtClean="0">
                <a:latin typeface="Calibri" panose="020F0502020204030204" pitchFamily="34" charset="0"/>
              </a:rPr>
              <a:t>customers</a:t>
            </a:r>
            <a:endParaRPr lang="it-IT" sz="3600" b="1" dirty="0">
              <a:latin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56" name="AutoShape 41"/>
          <p:cNvSpPr>
            <a:spLocks noChangeAspect="1" noChangeArrowheads="1" noTextEdit="1"/>
          </p:cNvSpPr>
          <p:nvPr/>
        </p:nvSpPr>
        <p:spPr bwMode="auto">
          <a:xfrm rot="3055967">
            <a:off x="2416655" y="2699750"/>
            <a:ext cx="1539869" cy="154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43"/>
          <p:cNvSpPr>
            <a:spLocks/>
          </p:cNvSpPr>
          <p:nvPr/>
        </p:nvSpPr>
        <p:spPr bwMode="auto">
          <a:xfrm rot="3055967">
            <a:off x="2438930" y="2708162"/>
            <a:ext cx="1493873" cy="1497423"/>
          </a:xfrm>
          <a:custGeom>
            <a:avLst/>
            <a:gdLst>
              <a:gd name="T0" fmla="*/ 4 w 1494"/>
              <a:gd name="T1" fmla="*/ 1440 h 1498"/>
              <a:gd name="T2" fmla="*/ 8 w 1494"/>
              <a:gd name="T3" fmla="*/ 1388 h 1498"/>
              <a:gd name="T4" fmla="*/ 48 w 1494"/>
              <a:gd name="T5" fmla="*/ 1364 h 1498"/>
              <a:gd name="T6" fmla="*/ 114 w 1494"/>
              <a:gd name="T7" fmla="*/ 1376 h 1498"/>
              <a:gd name="T8" fmla="*/ 196 w 1494"/>
              <a:gd name="T9" fmla="*/ 1402 h 1498"/>
              <a:gd name="T10" fmla="*/ 250 w 1494"/>
              <a:gd name="T11" fmla="*/ 1386 h 1498"/>
              <a:gd name="T12" fmla="*/ 268 w 1494"/>
              <a:gd name="T13" fmla="*/ 1340 h 1498"/>
              <a:gd name="T14" fmla="*/ 256 w 1494"/>
              <a:gd name="T15" fmla="*/ 1290 h 1498"/>
              <a:gd name="T16" fmla="*/ 236 w 1494"/>
              <a:gd name="T17" fmla="*/ 1214 h 1498"/>
              <a:gd name="T18" fmla="*/ 250 w 1494"/>
              <a:gd name="T19" fmla="*/ 1148 h 1498"/>
              <a:gd name="T20" fmla="*/ 286 w 1494"/>
              <a:gd name="T21" fmla="*/ 1140 h 1498"/>
              <a:gd name="T22" fmla="*/ 354 w 1494"/>
              <a:gd name="T23" fmla="*/ 1154 h 1498"/>
              <a:gd name="T24" fmla="*/ 422 w 1494"/>
              <a:gd name="T25" fmla="*/ 1174 h 1498"/>
              <a:gd name="T26" fmla="*/ 472 w 1494"/>
              <a:gd name="T27" fmla="*/ 1162 h 1498"/>
              <a:gd name="T28" fmla="*/ 492 w 1494"/>
              <a:gd name="T29" fmla="*/ 1120 h 1498"/>
              <a:gd name="T30" fmla="*/ 470 w 1494"/>
              <a:gd name="T31" fmla="*/ 1044 h 1498"/>
              <a:gd name="T32" fmla="*/ 456 w 1494"/>
              <a:gd name="T33" fmla="*/ 988 h 1498"/>
              <a:gd name="T34" fmla="*/ 460 w 1494"/>
              <a:gd name="T35" fmla="*/ 950 h 1498"/>
              <a:gd name="T36" fmla="*/ 480 w 1494"/>
              <a:gd name="T37" fmla="*/ 916 h 1498"/>
              <a:gd name="T38" fmla="*/ 548 w 1494"/>
              <a:gd name="T39" fmla="*/ 916 h 1498"/>
              <a:gd name="T40" fmla="*/ 642 w 1494"/>
              <a:gd name="T41" fmla="*/ 942 h 1498"/>
              <a:gd name="T42" fmla="*/ 694 w 1494"/>
              <a:gd name="T43" fmla="*/ 940 h 1498"/>
              <a:gd name="T44" fmla="*/ 718 w 1494"/>
              <a:gd name="T45" fmla="*/ 904 h 1498"/>
              <a:gd name="T46" fmla="*/ 710 w 1494"/>
              <a:gd name="T47" fmla="*/ 852 h 1498"/>
              <a:gd name="T48" fmla="*/ 686 w 1494"/>
              <a:gd name="T49" fmla="*/ 780 h 1498"/>
              <a:gd name="T50" fmla="*/ 686 w 1494"/>
              <a:gd name="T51" fmla="*/ 716 h 1498"/>
              <a:gd name="T52" fmla="*/ 704 w 1494"/>
              <a:gd name="T53" fmla="*/ 690 h 1498"/>
              <a:gd name="T54" fmla="*/ 746 w 1494"/>
              <a:gd name="T55" fmla="*/ 682 h 1498"/>
              <a:gd name="T56" fmla="*/ 826 w 1494"/>
              <a:gd name="T57" fmla="*/ 706 h 1498"/>
              <a:gd name="T58" fmla="*/ 884 w 1494"/>
              <a:gd name="T59" fmla="*/ 720 h 1498"/>
              <a:gd name="T60" fmla="*/ 912 w 1494"/>
              <a:gd name="T61" fmla="*/ 716 h 1498"/>
              <a:gd name="T62" fmla="*/ 932 w 1494"/>
              <a:gd name="T63" fmla="*/ 700 h 1498"/>
              <a:gd name="T64" fmla="*/ 944 w 1494"/>
              <a:gd name="T65" fmla="*/ 674 h 1498"/>
              <a:gd name="T66" fmla="*/ 944 w 1494"/>
              <a:gd name="T67" fmla="*/ 638 h 1498"/>
              <a:gd name="T68" fmla="*/ 916 w 1494"/>
              <a:gd name="T69" fmla="*/ 556 h 1498"/>
              <a:gd name="T70" fmla="*/ 910 w 1494"/>
              <a:gd name="T71" fmla="*/ 502 h 1498"/>
              <a:gd name="T72" fmla="*/ 914 w 1494"/>
              <a:gd name="T73" fmla="*/ 484 h 1498"/>
              <a:gd name="T74" fmla="*/ 920 w 1494"/>
              <a:gd name="T75" fmla="*/ 470 h 1498"/>
              <a:gd name="T76" fmla="*/ 950 w 1494"/>
              <a:gd name="T77" fmla="*/ 458 h 1498"/>
              <a:gd name="T78" fmla="*/ 1010 w 1494"/>
              <a:gd name="T79" fmla="*/ 464 h 1498"/>
              <a:gd name="T80" fmla="*/ 1102 w 1494"/>
              <a:gd name="T81" fmla="*/ 488 h 1498"/>
              <a:gd name="T82" fmla="*/ 1154 w 1494"/>
              <a:gd name="T83" fmla="*/ 480 h 1498"/>
              <a:gd name="T84" fmla="*/ 1168 w 1494"/>
              <a:gd name="T85" fmla="*/ 440 h 1498"/>
              <a:gd name="T86" fmla="*/ 1158 w 1494"/>
              <a:gd name="T87" fmla="*/ 368 h 1498"/>
              <a:gd name="T88" fmla="*/ 1134 w 1494"/>
              <a:gd name="T89" fmla="*/ 298 h 1498"/>
              <a:gd name="T90" fmla="*/ 1144 w 1494"/>
              <a:gd name="T91" fmla="*/ 256 h 1498"/>
              <a:gd name="T92" fmla="*/ 1172 w 1494"/>
              <a:gd name="T93" fmla="*/ 234 h 1498"/>
              <a:gd name="T94" fmla="*/ 1206 w 1494"/>
              <a:gd name="T95" fmla="*/ 228 h 1498"/>
              <a:gd name="T96" fmla="*/ 1270 w 1494"/>
              <a:gd name="T97" fmla="*/ 248 h 1498"/>
              <a:gd name="T98" fmla="*/ 1344 w 1494"/>
              <a:gd name="T99" fmla="*/ 262 h 1498"/>
              <a:gd name="T100" fmla="*/ 1386 w 1494"/>
              <a:gd name="T101" fmla="*/ 252 h 1498"/>
              <a:gd name="T102" fmla="*/ 1402 w 1494"/>
              <a:gd name="T103" fmla="*/ 212 h 1498"/>
              <a:gd name="T104" fmla="*/ 1382 w 1494"/>
              <a:gd name="T105" fmla="*/ 144 h 1498"/>
              <a:gd name="T106" fmla="*/ 1362 w 1494"/>
              <a:gd name="T107" fmla="*/ 90 h 1498"/>
              <a:gd name="T108" fmla="*/ 1370 w 1494"/>
              <a:gd name="T109" fmla="*/ 32 h 1498"/>
              <a:gd name="T110" fmla="*/ 1404 w 1494"/>
              <a:gd name="T111" fmla="*/ 0 h 1498"/>
              <a:gd name="T112" fmla="*/ 1462 w 1494"/>
              <a:gd name="T113" fmla="*/ 10 h 14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4"/>
              <a:gd name="T172" fmla="*/ 0 h 1498"/>
              <a:gd name="T173" fmla="*/ 1494 w 1494"/>
              <a:gd name="T174" fmla="*/ 1498 h 14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4" h="1498">
                <a:moveTo>
                  <a:pt x="24" y="1498"/>
                </a:moveTo>
                <a:lnTo>
                  <a:pt x="12" y="1472"/>
                </a:lnTo>
                <a:lnTo>
                  <a:pt x="4" y="1440"/>
                </a:lnTo>
                <a:lnTo>
                  <a:pt x="0" y="1424"/>
                </a:lnTo>
                <a:lnTo>
                  <a:pt x="2" y="1404"/>
                </a:lnTo>
                <a:lnTo>
                  <a:pt x="8" y="1388"/>
                </a:lnTo>
                <a:lnTo>
                  <a:pt x="20" y="1378"/>
                </a:lnTo>
                <a:lnTo>
                  <a:pt x="30" y="1368"/>
                </a:lnTo>
                <a:lnTo>
                  <a:pt x="48" y="1364"/>
                </a:lnTo>
                <a:lnTo>
                  <a:pt x="68" y="1364"/>
                </a:lnTo>
                <a:lnTo>
                  <a:pt x="88" y="1368"/>
                </a:lnTo>
                <a:lnTo>
                  <a:pt x="114" y="1376"/>
                </a:lnTo>
                <a:lnTo>
                  <a:pt x="142" y="1388"/>
                </a:lnTo>
                <a:lnTo>
                  <a:pt x="168" y="1396"/>
                </a:lnTo>
                <a:lnTo>
                  <a:pt x="196" y="1402"/>
                </a:lnTo>
                <a:lnTo>
                  <a:pt x="214" y="1402"/>
                </a:lnTo>
                <a:lnTo>
                  <a:pt x="234" y="1396"/>
                </a:lnTo>
                <a:lnTo>
                  <a:pt x="250" y="1386"/>
                </a:lnTo>
                <a:lnTo>
                  <a:pt x="258" y="1376"/>
                </a:lnTo>
                <a:lnTo>
                  <a:pt x="264" y="1366"/>
                </a:lnTo>
                <a:lnTo>
                  <a:pt x="268" y="1340"/>
                </a:lnTo>
                <a:lnTo>
                  <a:pt x="266" y="1344"/>
                </a:lnTo>
                <a:lnTo>
                  <a:pt x="266" y="1320"/>
                </a:lnTo>
                <a:lnTo>
                  <a:pt x="256" y="1290"/>
                </a:lnTo>
                <a:lnTo>
                  <a:pt x="248" y="1264"/>
                </a:lnTo>
                <a:lnTo>
                  <a:pt x="240" y="1234"/>
                </a:lnTo>
                <a:lnTo>
                  <a:pt x="236" y="1214"/>
                </a:lnTo>
                <a:lnTo>
                  <a:pt x="236" y="1190"/>
                </a:lnTo>
                <a:lnTo>
                  <a:pt x="240" y="1168"/>
                </a:lnTo>
                <a:lnTo>
                  <a:pt x="250" y="1148"/>
                </a:lnTo>
                <a:lnTo>
                  <a:pt x="264" y="1142"/>
                </a:lnTo>
                <a:lnTo>
                  <a:pt x="272" y="1140"/>
                </a:lnTo>
                <a:lnTo>
                  <a:pt x="286" y="1140"/>
                </a:lnTo>
                <a:lnTo>
                  <a:pt x="298" y="1140"/>
                </a:lnTo>
                <a:lnTo>
                  <a:pt x="322" y="1144"/>
                </a:lnTo>
                <a:lnTo>
                  <a:pt x="354" y="1154"/>
                </a:lnTo>
                <a:lnTo>
                  <a:pt x="372" y="1162"/>
                </a:lnTo>
                <a:lnTo>
                  <a:pt x="394" y="1168"/>
                </a:lnTo>
                <a:lnTo>
                  <a:pt x="422" y="1174"/>
                </a:lnTo>
                <a:lnTo>
                  <a:pt x="446" y="1174"/>
                </a:lnTo>
                <a:lnTo>
                  <a:pt x="460" y="1170"/>
                </a:lnTo>
                <a:lnTo>
                  <a:pt x="472" y="1162"/>
                </a:lnTo>
                <a:lnTo>
                  <a:pt x="484" y="1150"/>
                </a:lnTo>
                <a:lnTo>
                  <a:pt x="490" y="1138"/>
                </a:lnTo>
                <a:lnTo>
                  <a:pt x="492" y="1120"/>
                </a:lnTo>
                <a:lnTo>
                  <a:pt x="490" y="1102"/>
                </a:lnTo>
                <a:lnTo>
                  <a:pt x="482" y="1078"/>
                </a:lnTo>
                <a:lnTo>
                  <a:pt x="470" y="1044"/>
                </a:lnTo>
                <a:lnTo>
                  <a:pt x="462" y="1016"/>
                </a:lnTo>
                <a:lnTo>
                  <a:pt x="458" y="1002"/>
                </a:lnTo>
                <a:lnTo>
                  <a:pt x="456" y="988"/>
                </a:lnTo>
                <a:lnTo>
                  <a:pt x="456" y="972"/>
                </a:lnTo>
                <a:lnTo>
                  <a:pt x="456" y="964"/>
                </a:lnTo>
                <a:lnTo>
                  <a:pt x="460" y="950"/>
                </a:lnTo>
                <a:lnTo>
                  <a:pt x="464" y="934"/>
                </a:lnTo>
                <a:lnTo>
                  <a:pt x="472" y="924"/>
                </a:lnTo>
                <a:lnTo>
                  <a:pt x="480" y="916"/>
                </a:lnTo>
                <a:lnTo>
                  <a:pt x="496" y="912"/>
                </a:lnTo>
                <a:lnTo>
                  <a:pt x="518" y="910"/>
                </a:lnTo>
                <a:lnTo>
                  <a:pt x="548" y="916"/>
                </a:lnTo>
                <a:lnTo>
                  <a:pt x="592" y="928"/>
                </a:lnTo>
                <a:lnTo>
                  <a:pt x="620" y="938"/>
                </a:lnTo>
                <a:lnTo>
                  <a:pt x="642" y="942"/>
                </a:lnTo>
                <a:lnTo>
                  <a:pt x="658" y="944"/>
                </a:lnTo>
                <a:lnTo>
                  <a:pt x="682" y="944"/>
                </a:lnTo>
                <a:lnTo>
                  <a:pt x="694" y="940"/>
                </a:lnTo>
                <a:lnTo>
                  <a:pt x="704" y="934"/>
                </a:lnTo>
                <a:lnTo>
                  <a:pt x="714" y="920"/>
                </a:lnTo>
                <a:lnTo>
                  <a:pt x="718" y="904"/>
                </a:lnTo>
                <a:lnTo>
                  <a:pt x="718" y="888"/>
                </a:lnTo>
                <a:lnTo>
                  <a:pt x="714" y="870"/>
                </a:lnTo>
                <a:lnTo>
                  <a:pt x="710" y="852"/>
                </a:lnTo>
                <a:lnTo>
                  <a:pt x="702" y="830"/>
                </a:lnTo>
                <a:lnTo>
                  <a:pt x="694" y="808"/>
                </a:lnTo>
                <a:lnTo>
                  <a:pt x="686" y="780"/>
                </a:lnTo>
                <a:lnTo>
                  <a:pt x="680" y="752"/>
                </a:lnTo>
                <a:lnTo>
                  <a:pt x="682" y="732"/>
                </a:lnTo>
                <a:lnTo>
                  <a:pt x="686" y="716"/>
                </a:lnTo>
                <a:lnTo>
                  <a:pt x="690" y="708"/>
                </a:lnTo>
                <a:lnTo>
                  <a:pt x="696" y="698"/>
                </a:lnTo>
                <a:lnTo>
                  <a:pt x="704" y="690"/>
                </a:lnTo>
                <a:lnTo>
                  <a:pt x="718" y="684"/>
                </a:lnTo>
                <a:lnTo>
                  <a:pt x="734" y="682"/>
                </a:lnTo>
                <a:lnTo>
                  <a:pt x="746" y="682"/>
                </a:lnTo>
                <a:lnTo>
                  <a:pt x="760" y="684"/>
                </a:lnTo>
                <a:lnTo>
                  <a:pt x="794" y="694"/>
                </a:lnTo>
                <a:lnTo>
                  <a:pt x="826" y="706"/>
                </a:lnTo>
                <a:lnTo>
                  <a:pt x="844" y="714"/>
                </a:lnTo>
                <a:lnTo>
                  <a:pt x="862" y="718"/>
                </a:lnTo>
                <a:lnTo>
                  <a:pt x="884" y="720"/>
                </a:lnTo>
                <a:lnTo>
                  <a:pt x="898" y="720"/>
                </a:lnTo>
                <a:lnTo>
                  <a:pt x="904" y="718"/>
                </a:lnTo>
                <a:lnTo>
                  <a:pt x="912" y="716"/>
                </a:lnTo>
                <a:lnTo>
                  <a:pt x="920" y="712"/>
                </a:lnTo>
                <a:lnTo>
                  <a:pt x="926" y="708"/>
                </a:lnTo>
                <a:lnTo>
                  <a:pt x="932" y="700"/>
                </a:lnTo>
                <a:lnTo>
                  <a:pt x="936" y="694"/>
                </a:lnTo>
                <a:lnTo>
                  <a:pt x="940" y="684"/>
                </a:lnTo>
                <a:lnTo>
                  <a:pt x="944" y="674"/>
                </a:lnTo>
                <a:lnTo>
                  <a:pt x="944" y="668"/>
                </a:lnTo>
                <a:lnTo>
                  <a:pt x="946" y="656"/>
                </a:lnTo>
                <a:lnTo>
                  <a:pt x="944" y="638"/>
                </a:lnTo>
                <a:lnTo>
                  <a:pt x="936" y="612"/>
                </a:lnTo>
                <a:lnTo>
                  <a:pt x="924" y="582"/>
                </a:lnTo>
                <a:lnTo>
                  <a:pt x="916" y="556"/>
                </a:lnTo>
                <a:lnTo>
                  <a:pt x="912" y="540"/>
                </a:lnTo>
                <a:lnTo>
                  <a:pt x="908" y="522"/>
                </a:lnTo>
                <a:lnTo>
                  <a:pt x="910" y="502"/>
                </a:lnTo>
                <a:lnTo>
                  <a:pt x="912" y="492"/>
                </a:lnTo>
                <a:lnTo>
                  <a:pt x="914" y="486"/>
                </a:lnTo>
                <a:lnTo>
                  <a:pt x="914" y="484"/>
                </a:lnTo>
                <a:lnTo>
                  <a:pt x="912" y="488"/>
                </a:lnTo>
                <a:lnTo>
                  <a:pt x="916" y="478"/>
                </a:lnTo>
                <a:lnTo>
                  <a:pt x="920" y="470"/>
                </a:lnTo>
                <a:lnTo>
                  <a:pt x="932" y="464"/>
                </a:lnTo>
                <a:lnTo>
                  <a:pt x="942" y="460"/>
                </a:lnTo>
                <a:lnTo>
                  <a:pt x="950" y="458"/>
                </a:lnTo>
                <a:lnTo>
                  <a:pt x="966" y="456"/>
                </a:lnTo>
                <a:lnTo>
                  <a:pt x="990" y="460"/>
                </a:lnTo>
                <a:lnTo>
                  <a:pt x="1010" y="464"/>
                </a:lnTo>
                <a:lnTo>
                  <a:pt x="1042" y="474"/>
                </a:lnTo>
                <a:lnTo>
                  <a:pt x="1076" y="484"/>
                </a:lnTo>
                <a:lnTo>
                  <a:pt x="1102" y="488"/>
                </a:lnTo>
                <a:lnTo>
                  <a:pt x="1130" y="492"/>
                </a:lnTo>
                <a:lnTo>
                  <a:pt x="1142" y="486"/>
                </a:lnTo>
                <a:lnTo>
                  <a:pt x="1154" y="480"/>
                </a:lnTo>
                <a:lnTo>
                  <a:pt x="1166" y="462"/>
                </a:lnTo>
                <a:lnTo>
                  <a:pt x="1168" y="446"/>
                </a:lnTo>
                <a:lnTo>
                  <a:pt x="1168" y="440"/>
                </a:lnTo>
                <a:lnTo>
                  <a:pt x="1168" y="416"/>
                </a:lnTo>
                <a:lnTo>
                  <a:pt x="1164" y="388"/>
                </a:lnTo>
                <a:lnTo>
                  <a:pt x="1158" y="368"/>
                </a:lnTo>
                <a:lnTo>
                  <a:pt x="1150" y="346"/>
                </a:lnTo>
                <a:lnTo>
                  <a:pt x="1140" y="322"/>
                </a:lnTo>
                <a:lnTo>
                  <a:pt x="1134" y="298"/>
                </a:lnTo>
                <a:lnTo>
                  <a:pt x="1138" y="274"/>
                </a:lnTo>
                <a:lnTo>
                  <a:pt x="1140" y="264"/>
                </a:lnTo>
                <a:lnTo>
                  <a:pt x="1144" y="256"/>
                </a:lnTo>
                <a:lnTo>
                  <a:pt x="1150" y="246"/>
                </a:lnTo>
                <a:lnTo>
                  <a:pt x="1160" y="238"/>
                </a:lnTo>
                <a:lnTo>
                  <a:pt x="1172" y="234"/>
                </a:lnTo>
                <a:lnTo>
                  <a:pt x="1184" y="230"/>
                </a:lnTo>
                <a:lnTo>
                  <a:pt x="1198" y="228"/>
                </a:lnTo>
                <a:lnTo>
                  <a:pt x="1206" y="228"/>
                </a:lnTo>
                <a:lnTo>
                  <a:pt x="1224" y="234"/>
                </a:lnTo>
                <a:lnTo>
                  <a:pt x="1244" y="238"/>
                </a:lnTo>
                <a:lnTo>
                  <a:pt x="1270" y="248"/>
                </a:lnTo>
                <a:lnTo>
                  <a:pt x="1294" y="254"/>
                </a:lnTo>
                <a:lnTo>
                  <a:pt x="1320" y="260"/>
                </a:lnTo>
                <a:lnTo>
                  <a:pt x="1344" y="262"/>
                </a:lnTo>
                <a:lnTo>
                  <a:pt x="1360" y="262"/>
                </a:lnTo>
                <a:lnTo>
                  <a:pt x="1374" y="260"/>
                </a:lnTo>
                <a:lnTo>
                  <a:pt x="1386" y="252"/>
                </a:lnTo>
                <a:lnTo>
                  <a:pt x="1396" y="238"/>
                </a:lnTo>
                <a:lnTo>
                  <a:pt x="1400" y="226"/>
                </a:lnTo>
                <a:lnTo>
                  <a:pt x="1402" y="212"/>
                </a:lnTo>
                <a:lnTo>
                  <a:pt x="1398" y="188"/>
                </a:lnTo>
                <a:lnTo>
                  <a:pt x="1390" y="162"/>
                </a:lnTo>
                <a:lnTo>
                  <a:pt x="1382" y="144"/>
                </a:lnTo>
                <a:lnTo>
                  <a:pt x="1374" y="126"/>
                </a:lnTo>
                <a:lnTo>
                  <a:pt x="1368" y="110"/>
                </a:lnTo>
                <a:lnTo>
                  <a:pt x="1362" y="90"/>
                </a:lnTo>
                <a:lnTo>
                  <a:pt x="1360" y="72"/>
                </a:lnTo>
                <a:lnTo>
                  <a:pt x="1362" y="58"/>
                </a:lnTo>
                <a:lnTo>
                  <a:pt x="1370" y="32"/>
                </a:lnTo>
                <a:lnTo>
                  <a:pt x="1382" y="10"/>
                </a:lnTo>
                <a:lnTo>
                  <a:pt x="1396" y="4"/>
                </a:lnTo>
                <a:lnTo>
                  <a:pt x="1404" y="0"/>
                </a:lnTo>
                <a:lnTo>
                  <a:pt x="1418" y="0"/>
                </a:lnTo>
                <a:lnTo>
                  <a:pt x="1434" y="2"/>
                </a:lnTo>
                <a:lnTo>
                  <a:pt x="1462" y="10"/>
                </a:lnTo>
                <a:lnTo>
                  <a:pt x="1482" y="16"/>
                </a:lnTo>
                <a:lnTo>
                  <a:pt x="1494" y="18"/>
                </a:lnTo>
              </a:path>
            </a:pathLst>
          </a:custGeom>
          <a:noFill/>
          <a:ln w="38100">
            <a:solidFill>
              <a:srgbClr val="0096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44"/>
          <p:cNvSpPr>
            <a:spLocks/>
          </p:cNvSpPr>
          <p:nvPr/>
        </p:nvSpPr>
        <p:spPr bwMode="auto">
          <a:xfrm rot="3055967">
            <a:off x="2434303" y="2735475"/>
            <a:ext cx="1497873" cy="1493424"/>
          </a:xfrm>
          <a:custGeom>
            <a:avLst/>
            <a:gdLst>
              <a:gd name="T0" fmla="*/ 56 w 1498"/>
              <a:gd name="T1" fmla="*/ 1490 h 1494"/>
              <a:gd name="T2" fmla="*/ 110 w 1498"/>
              <a:gd name="T3" fmla="*/ 1486 h 1494"/>
              <a:gd name="T4" fmla="*/ 134 w 1498"/>
              <a:gd name="T5" fmla="*/ 1444 h 1494"/>
              <a:gd name="T6" fmla="*/ 122 w 1498"/>
              <a:gd name="T7" fmla="*/ 1380 h 1494"/>
              <a:gd name="T8" fmla="*/ 96 w 1498"/>
              <a:gd name="T9" fmla="*/ 1298 h 1494"/>
              <a:gd name="T10" fmla="*/ 112 w 1498"/>
              <a:gd name="T11" fmla="*/ 1242 h 1494"/>
              <a:gd name="T12" fmla="*/ 158 w 1498"/>
              <a:gd name="T13" fmla="*/ 1226 h 1494"/>
              <a:gd name="T14" fmla="*/ 208 w 1498"/>
              <a:gd name="T15" fmla="*/ 1238 h 1494"/>
              <a:gd name="T16" fmla="*/ 284 w 1498"/>
              <a:gd name="T17" fmla="*/ 1256 h 1494"/>
              <a:gd name="T18" fmla="*/ 350 w 1498"/>
              <a:gd name="T19" fmla="*/ 1242 h 1494"/>
              <a:gd name="T20" fmla="*/ 358 w 1498"/>
              <a:gd name="T21" fmla="*/ 1208 h 1494"/>
              <a:gd name="T22" fmla="*/ 344 w 1498"/>
              <a:gd name="T23" fmla="*/ 1140 h 1494"/>
              <a:gd name="T24" fmla="*/ 322 w 1498"/>
              <a:gd name="T25" fmla="*/ 1072 h 1494"/>
              <a:gd name="T26" fmla="*/ 334 w 1498"/>
              <a:gd name="T27" fmla="*/ 1022 h 1494"/>
              <a:gd name="T28" fmla="*/ 376 w 1498"/>
              <a:gd name="T29" fmla="*/ 1002 h 1494"/>
              <a:gd name="T30" fmla="*/ 454 w 1498"/>
              <a:gd name="T31" fmla="*/ 1022 h 1494"/>
              <a:gd name="T32" fmla="*/ 510 w 1498"/>
              <a:gd name="T33" fmla="*/ 1038 h 1494"/>
              <a:gd name="T34" fmla="*/ 548 w 1498"/>
              <a:gd name="T35" fmla="*/ 1034 h 1494"/>
              <a:gd name="T36" fmla="*/ 580 w 1498"/>
              <a:gd name="T37" fmla="*/ 1012 h 1494"/>
              <a:gd name="T38" fmla="*/ 582 w 1498"/>
              <a:gd name="T39" fmla="*/ 946 h 1494"/>
              <a:gd name="T40" fmla="*/ 556 w 1498"/>
              <a:gd name="T41" fmla="*/ 852 h 1494"/>
              <a:gd name="T42" fmla="*/ 558 w 1498"/>
              <a:gd name="T43" fmla="*/ 800 h 1494"/>
              <a:gd name="T44" fmla="*/ 594 w 1498"/>
              <a:gd name="T45" fmla="*/ 776 h 1494"/>
              <a:gd name="T46" fmla="*/ 646 w 1498"/>
              <a:gd name="T47" fmla="*/ 784 h 1494"/>
              <a:gd name="T48" fmla="*/ 718 w 1498"/>
              <a:gd name="T49" fmla="*/ 808 h 1494"/>
              <a:gd name="T50" fmla="*/ 782 w 1498"/>
              <a:gd name="T51" fmla="*/ 808 h 1494"/>
              <a:gd name="T52" fmla="*/ 808 w 1498"/>
              <a:gd name="T53" fmla="*/ 790 h 1494"/>
              <a:gd name="T54" fmla="*/ 816 w 1498"/>
              <a:gd name="T55" fmla="*/ 748 h 1494"/>
              <a:gd name="T56" fmla="*/ 790 w 1498"/>
              <a:gd name="T57" fmla="*/ 668 h 1494"/>
              <a:gd name="T58" fmla="*/ 776 w 1498"/>
              <a:gd name="T59" fmla="*/ 610 h 1494"/>
              <a:gd name="T60" fmla="*/ 782 w 1498"/>
              <a:gd name="T61" fmla="*/ 582 h 1494"/>
              <a:gd name="T62" fmla="*/ 798 w 1498"/>
              <a:gd name="T63" fmla="*/ 562 h 1494"/>
              <a:gd name="T64" fmla="*/ 824 w 1498"/>
              <a:gd name="T65" fmla="*/ 550 h 1494"/>
              <a:gd name="T66" fmla="*/ 858 w 1498"/>
              <a:gd name="T67" fmla="*/ 550 h 1494"/>
              <a:gd name="T68" fmla="*/ 940 w 1498"/>
              <a:gd name="T69" fmla="*/ 578 h 1494"/>
              <a:gd name="T70" fmla="*/ 996 w 1498"/>
              <a:gd name="T71" fmla="*/ 584 h 1494"/>
              <a:gd name="T72" fmla="*/ 1014 w 1498"/>
              <a:gd name="T73" fmla="*/ 578 h 1494"/>
              <a:gd name="T74" fmla="*/ 1028 w 1498"/>
              <a:gd name="T75" fmla="*/ 572 h 1494"/>
              <a:gd name="T76" fmla="*/ 1040 w 1498"/>
              <a:gd name="T77" fmla="*/ 542 h 1494"/>
              <a:gd name="T78" fmla="*/ 1032 w 1498"/>
              <a:gd name="T79" fmla="*/ 484 h 1494"/>
              <a:gd name="T80" fmla="*/ 1008 w 1498"/>
              <a:gd name="T81" fmla="*/ 392 h 1494"/>
              <a:gd name="T82" fmla="*/ 1018 w 1498"/>
              <a:gd name="T83" fmla="*/ 340 h 1494"/>
              <a:gd name="T84" fmla="*/ 1058 w 1498"/>
              <a:gd name="T85" fmla="*/ 324 h 1494"/>
              <a:gd name="T86" fmla="*/ 1128 w 1498"/>
              <a:gd name="T87" fmla="*/ 336 h 1494"/>
              <a:gd name="T88" fmla="*/ 1200 w 1498"/>
              <a:gd name="T89" fmla="*/ 358 h 1494"/>
              <a:gd name="T90" fmla="*/ 1242 w 1498"/>
              <a:gd name="T91" fmla="*/ 350 h 1494"/>
              <a:gd name="T92" fmla="*/ 1264 w 1498"/>
              <a:gd name="T93" fmla="*/ 322 h 1494"/>
              <a:gd name="T94" fmla="*/ 1268 w 1498"/>
              <a:gd name="T95" fmla="*/ 288 h 1494"/>
              <a:gd name="T96" fmla="*/ 1250 w 1498"/>
              <a:gd name="T97" fmla="*/ 224 h 1494"/>
              <a:gd name="T98" fmla="*/ 1236 w 1498"/>
              <a:gd name="T99" fmla="*/ 148 h 1494"/>
              <a:gd name="T100" fmla="*/ 1246 w 1498"/>
              <a:gd name="T101" fmla="*/ 108 h 1494"/>
              <a:gd name="T102" fmla="*/ 1286 w 1498"/>
              <a:gd name="T103" fmla="*/ 92 h 1494"/>
              <a:gd name="T104" fmla="*/ 1354 w 1498"/>
              <a:gd name="T105" fmla="*/ 112 h 1494"/>
              <a:gd name="T106" fmla="*/ 1408 w 1498"/>
              <a:gd name="T107" fmla="*/ 132 h 1494"/>
              <a:gd name="T108" fmla="*/ 1466 w 1498"/>
              <a:gd name="T109" fmla="*/ 124 h 1494"/>
              <a:gd name="T110" fmla="*/ 1498 w 1498"/>
              <a:gd name="T111" fmla="*/ 90 h 1494"/>
              <a:gd name="T112" fmla="*/ 1488 w 1498"/>
              <a:gd name="T113" fmla="*/ 30 h 14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8"/>
              <a:gd name="T172" fmla="*/ 0 h 1494"/>
              <a:gd name="T173" fmla="*/ 1498 w 1498"/>
              <a:gd name="T174" fmla="*/ 1494 h 14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8" h="1494">
                <a:moveTo>
                  <a:pt x="0" y="1470"/>
                </a:moveTo>
                <a:lnTo>
                  <a:pt x="26" y="1480"/>
                </a:lnTo>
                <a:lnTo>
                  <a:pt x="56" y="1490"/>
                </a:lnTo>
                <a:lnTo>
                  <a:pt x="74" y="1494"/>
                </a:lnTo>
                <a:lnTo>
                  <a:pt x="94" y="1492"/>
                </a:lnTo>
                <a:lnTo>
                  <a:pt x="110" y="1486"/>
                </a:lnTo>
                <a:lnTo>
                  <a:pt x="120" y="1474"/>
                </a:lnTo>
                <a:lnTo>
                  <a:pt x="130" y="1464"/>
                </a:lnTo>
                <a:lnTo>
                  <a:pt x="134" y="1444"/>
                </a:lnTo>
                <a:lnTo>
                  <a:pt x="134" y="1426"/>
                </a:lnTo>
                <a:lnTo>
                  <a:pt x="130" y="1406"/>
                </a:lnTo>
                <a:lnTo>
                  <a:pt x="122" y="1380"/>
                </a:lnTo>
                <a:lnTo>
                  <a:pt x="110" y="1352"/>
                </a:lnTo>
                <a:lnTo>
                  <a:pt x="102" y="1326"/>
                </a:lnTo>
                <a:lnTo>
                  <a:pt x="96" y="1298"/>
                </a:lnTo>
                <a:lnTo>
                  <a:pt x="96" y="1280"/>
                </a:lnTo>
                <a:lnTo>
                  <a:pt x="100" y="1260"/>
                </a:lnTo>
                <a:lnTo>
                  <a:pt x="112" y="1242"/>
                </a:lnTo>
                <a:lnTo>
                  <a:pt x="122" y="1236"/>
                </a:lnTo>
                <a:lnTo>
                  <a:pt x="132" y="1230"/>
                </a:lnTo>
                <a:lnTo>
                  <a:pt x="158" y="1226"/>
                </a:lnTo>
                <a:lnTo>
                  <a:pt x="154" y="1228"/>
                </a:lnTo>
                <a:lnTo>
                  <a:pt x="178" y="1228"/>
                </a:lnTo>
                <a:lnTo>
                  <a:pt x="208" y="1238"/>
                </a:lnTo>
                <a:lnTo>
                  <a:pt x="234" y="1244"/>
                </a:lnTo>
                <a:lnTo>
                  <a:pt x="262" y="1254"/>
                </a:lnTo>
                <a:lnTo>
                  <a:pt x="284" y="1256"/>
                </a:lnTo>
                <a:lnTo>
                  <a:pt x="308" y="1258"/>
                </a:lnTo>
                <a:lnTo>
                  <a:pt x="330" y="1254"/>
                </a:lnTo>
                <a:lnTo>
                  <a:pt x="350" y="1242"/>
                </a:lnTo>
                <a:lnTo>
                  <a:pt x="356" y="1230"/>
                </a:lnTo>
                <a:lnTo>
                  <a:pt x="356" y="1222"/>
                </a:lnTo>
                <a:lnTo>
                  <a:pt x="358" y="1208"/>
                </a:lnTo>
                <a:lnTo>
                  <a:pt x="358" y="1196"/>
                </a:lnTo>
                <a:lnTo>
                  <a:pt x="354" y="1172"/>
                </a:lnTo>
                <a:lnTo>
                  <a:pt x="344" y="1140"/>
                </a:lnTo>
                <a:lnTo>
                  <a:pt x="336" y="1120"/>
                </a:lnTo>
                <a:lnTo>
                  <a:pt x="330" y="1100"/>
                </a:lnTo>
                <a:lnTo>
                  <a:pt x="322" y="1072"/>
                </a:lnTo>
                <a:lnTo>
                  <a:pt x="324" y="1048"/>
                </a:lnTo>
                <a:lnTo>
                  <a:pt x="328" y="1034"/>
                </a:lnTo>
                <a:lnTo>
                  <a:pt x="334" y="1022"/>
                </a:lnTo>
                <a:lnTo>
                  <a:pt x="348" y="1010"/>
                </a:lnTo>
                <a:lnTo>
                  <a:pt x="360" y="1004"/>
                </a:lnTo>
                <a:lnTo>
                  <a:pt x="376" y="1002"/>
                </a:lnTo>
                <a:lnTo>
                  <a:pt x="396" y="1004"/>
                </a:lnTo>
                <a:lnTo>
                  <a:pt x="420" y="1010"/>
                </a:lnTo>
                <a:lnTo>
                  <a:pt x="454" y="1022"/>
                </a:lnTo>
                <a:lnTo>
                  <a:pt x="482" y="1032"/>
                </a:lnTo>
                <a:lnTo>
                  <a:pt x="496" y="1034"/>
                </a:lnTo>
                <a:lnTo>
                  <a:pt x="510" y="1038"/>
                </a:lnTo>
                <a:lnTo>
                  <a:pt x="526" y="1038"/>
                </a:lnTo>
                <a:lnTo>
                  <a:pt x="532" y="1036"/>
                </a:lnTo>
                <a:lnTo>
                  <a:pt x="548" y="1034"/>
                </a:lnTo>
                <a:lnTo>
                  <a:pt x="564" y="1030"/>
                </a:lnTo>
                <a:lnTo>
                  <a:pt x="574" y="1022"/>
                </a:lnTo>
                <a:lnTo>
                  <a:pt x="580" y="1012"/>
                </a:lnTo>
                <a:lnTo>
                  <a:pt x="586" y="998"/>
                </a:lnTo>
                <a:lnTo>
                  <a:pt x="588" y="976"/>
                </a:lnTo>
                <a:lnTo>
                  <a:pt x="582" y="946"/>
                </a:lnTo>
                <a:lnTo>
                  <a:pt x="568" y="902"/>
                </a:lnTo>
                <a:lnTo>
                  <a:pt x="560" y="872"/>
                </a:lnTo>
                <a:lnTo>
                  <a:pt x="556" y="852"/>
                </a:lnTo>
                <a:lnTo>
                  <a:pt x="554" y="836"/>
                </a:lnTo>
                <a:lnTo>
                  <a:pt x="554" y="810"/>
                </a:lnTo>
                <a:lnTo>
                  <a:pt x="558" y="800"/>
                </a:lnTo>
                <a:lnTo>
                  <a:pt x="564" y="790"/>
                </a:lnTo>
                <a:lnTo>
                  <a:pt x="578" y="780"/>
                </a:lnTo>
                <a:lnTo>
                  <a:pt x="594" y="776"/>
                </a:lnTo>
                <a:lnTo>
                  <a:pt x="610" y="776"/>
                </a:lnTo>
                <a:lnTo>
                  <a:pt x="628" y="778"/>
                </a:lnTo>
                <a:lnTo>
                  <a:pt x="646" y="784"/>
                </a:lnTo>
                <a:lnTo>
                  <a:pt x="668" y="792"/>
                </a:lnTo>
                <a:lnTo>
                  <a:pt x="690" y="800"/>
                </a:lnTo>
                <a:lnTo>
                  <a:pt x="718" y="808"/>
                </a:lnTo>
                <a:lnTo>
                  <a:pt x="746" y="812"/>
                </a:lnTo>
                <a:lnTo>
                  <a:pt x="766" y="812"/>
                </a:lnTo>
                <a:lnTo>
                  <a:pt x="782" y="808"/>
                </a:lnTo>
                <a:lnTo>
                  <a:pt x="790" y="804"/>
                </a:lnTo>
                <a:lnTo>
                  <a:pt x="800" y="798"/>
                </a:lnTo>
                <a:lnTo>
                  <a:pt x="808" y="790"/>
                </a:lnTo>
                <a:lnTo>
                  <a:pt x="814" y="776"/>
                </a:lnTo>
                <a:lnTo>
                  <a:pt x="816" y="760"/>
                </a:lnTo>
                <a:lnTo>
                  <a:pt x="816" y="748"/>
                </a:lnTo>
                <a:lnTo>
                  <a:pt x="812" y="734"/>
                </a:lnTo>
                <a:lnTo>
                  <a:pt x="802" y="698"/>
                </a:lnTo>
                <a:lnTo>
                  <a:pt x="790" y="668"/>
                </a:lnTo>
                <a:lnTo>
                  <a:pt x="784" y="650"/>
                </a:lnTo>
                <a:lnTo>
                  <a:pt x="780" y="632"/>
                </a:lnTo>
                <a:lnTo>
                  <a:pt x="776" y="610"/>
                </a:lnTo>
                <a:lnTo>
                  <a:pt x="778" y="594"/>
                </a:lnTo>
                <a:lnTo>
                  <a:pt x="780" y="590"/>
                </a:lnTo>
                <a:lnTo>
                  <a:pt x="782" y="582"/>
                </a:lnTo>
                <a:lnTo>
                  <a:pt x="786" y="574"/>
                </a:lnTo>
                <a:lnTo>
                  <a:pt x="788" y="568"/>
                </a:lnTo>
                <a:lnTo>
                  <a:pt x="798" y="562"/>
                </a:lnTo>
                <a:lnTo>
                  <a:pt x="804" y="558"/>
                </a:lnTo>
                <a:lnTo>
                  <a:pt x="814" y="552"/>
                </a:lnTo>
                <a:lnTo>
                  <a:pt x="824" y="550"/>
                </a:lnTo>
                <a:lnTo>
                  <a:pt x="830" y="550"/>
                </a:lnTo>
                <a:lnTo>
                  <a:pt x="842" y="548"/>
                </a:lnTo>
                <a:lnTo>
                  <a:pt x="858" y="550"/>
                </a:lnTo>
                <a:lnTo>
                  <a:pt x="886" y="556"/>
                </a:lnTo>
                <a:lnTo>
                  <a:pt x="916" y="570"/>
                </a:lnTo>
                <a:lnTo>
                  <a:pt x="940" y="578"/>
                </a:lnTo>
                <a:lnTo>
                  <a:pt x="958" y="582"/>
                </a:lnTo>
                <a:lnTo>
                  <a:pt x="974" y="586"/>
                </a:lnTo>
                <a:lnTo>
                  <a:pt x="996" y="584"/>
                </a:lnTo>
                <a:lnTo>
                  <a:pt x="1004" y="582"/>
                </a:lnTo>
                <a:lnTo>
                  <a:pt x="1012" y="580"/>
                </a:lnTo>
                <a:lnTo>
                  <a:pt x="1014" y="578"/>
                </a:lnTo>
                <a:lnTo>
                  <a:pt x="1008" y="580"/>
                </a:lnTo>
                <a:lnTo>
                  <a:pt x="1020" y="578"/>
                </a:lnTo>
                <a:lnTo>
                  <a:pt x="1028" y="572"/>
                </a:lnTo>
                <a:lnTo>
                  <a:pt x="1034" y="562"/>
                </a:lnTo>
                <a:lnTo>
                  <a:pt x="1038" y="552"/>
                </a:lnTo>
                <a:lnTo>
                  <a:pt x="1040" y="542"/>
                </a:lnTo>
                <a:lnTo>
                  <a:pt x="1042" y="528"/>
                </a:lnTo>
                <a:lnTo>
                  <a:pt x="1038" y="504"/>
                </a:lnTo>
                <a:lnTo>
                  <a:pt x="1032" y="484"/>
                </a:lnTo>
                <a:lnTo>
                  <a:pt x="1024" y="452"/>
                </a:lnTo>
                <a:lnTo>
                  <a:pt x="1012" y="418"/>
                </a:lnTo>
                <a:lnTo>
                  <a:pt x="1008" y="392"/>
                </a:lnTo>
                <a:lnTo>
                  <a:pt x="1006" y="364"/>
                </a:lnTo>
                <a:lnTo>
                  <a:pt x="1012" y="352"/>
                </a:lnTo>
                <a:lnTo>
                  <a:pt x="1018" y="340"/>
                </a:lnTo>
                <a:lnTo>
                  <a:pt x="1036" y="328"/>
                </a:lnTo>
                <a:lnTo>
                  <a:pt x="1052" y="324"/>
                </a:lnTo>
                <a:lnTo>
                  <a:pt x="1058" y="324"/>
                </a:lnTo>
                <a:lnTo>
                  <a:pt x="1082" y="326"/>
                </a:lnTo>
                <a:lnTo>
                  <a:pt x="1110" y="330"/>
                </a:lnTo>
                <a:lnTo>
                  <a:pt x="1128" y="336"/>
                </a:lnTo>
                <a:lnTo>
                  <a:pt x="1152" y="344"/>
                </a:lnTo>
                <a:lnTo>
                  <a:pt x="1176" y="354"/>
                </a:lnTo>
                <a:lnTo>
                  <a:pt x="1200" y="358"/>
                </a:lnTo>
                <a:lnTo>
                  <a:pt x="1222" y="356"/>
                </a:lnTo>
                <a:lnTo>
                  <a:pt x="1234" y="354"/>
                </a:lnTo>
                <a:lnTo>
                  <a:pt x="1242" y="350"/>
                </a:lnTo>
                <a:lnTo>
                  <a:pt x="1252" y="344"/>
                </a:lnTo>
                <a:lnTo>
                  <a:pt x="1260" y="334"/>
                </a:lnTo>
                <a:lnTo>
                  <a:pt x="1264" y="322"/>
                </a:lnTo>
                <a:lnTo>
                  <a:pt x="1268" y="310"/>
                </a:lnTo>
                <a:lnTo>
                  <a:pt x="1268" y="296"/>
                </a:lnTo>
                <a:lnTo>
                  <a:pt x="1268" y="288"/>
                </a:lnTo>
                <a:lnTo>
                  <a:pt x="1264" y="270"/>
                </a:lnTo>
                <a:lnTo>
                  <a:pt x="1260" y="250"/>
                </a:lnTo>
                <a:lnTo>
                  <a:pt x="1250" y="224"/>
                </a:lnTo>
                <a:lnTo>
                  <a:pt x="1244" y="200"/>
                </a:lnTo>
                <a:lnTo>
                  <a:pt x="1238" y="174"/>
                </a:lnTo>
                <a:lnTo>
                  <a:pt x="1236" y="148"/>
                </a:lnTo>
                <a:lnTo>
                  <a:pt x="1236" y="134"/>
                </a:lnTo>
                <a:lnTo>
                  <a:pt x="1238" y="120"/>
                </a:lnTo>
                <a:lnTo>
                  <a:pt x="1246" y="108"/>
                </a:lnTo>
                <a:lnTo>
                  <a:pt x="1260" y="98"/>
                </a:lnTo>
                <a:lnTo>
                  <a:pt x="1272" y="94"/>
                </a:lnTo>
                <a:lnTo>
                  <a:pt x="1286" y="92"/>
                </a:lnTo>
                <a:lnTo>
                  <a:pt x="1310" y="96"/>
                </a:lnTo>
                <a:lnTo>
                  <a:pt x="1336" y="104"/>
                </a:lnTo>
                <a:lnTo>
                  <a:pt x="1354" y="112"/>
                </a:lnTo>
                <a:lnTo>
                  <a:pt x="1370" y="120"/>
                </a:lnTo>
                <a:lnTo>
                  <a:pt x="1388" y="126"/>
                </a:lnTo>
                <a:lnTo>
                  <a:pt x="1408" y="132"/>
                </a:lnTo>
                <a:lnTo>
                  <a:pt x="1426" y="134"/>
                </a:lnTo>
                <a:lnTo>
                  <a:pt x="1440" y="132"/>
                </a:lnTo>
                <a:lnTo>
                  <a:pt x="1466" y="124"/>
                </a:lnTo>
                <a:lnTo>
                  <a:pt x="1488" y="112"/>
                </a:lnTo>
                <a:lnTo>
                  <a:pt x="1494" y="98"/>
                </a:lnTo>
                <a:lnTo>
                  <a:pt x="1498" y="90"/>
                </a:lnTo>
                <a:lnTo>
                  <a:pt x="1498" y="76"/>
                </a:lnTo>
                <a:lnTo>
                  <a:pt x="1496" y="60"/>
                </a:lnTo>
                <a:lnTo>
                  <a:pt x="1488" y="30"/>
                </a:lnTo>
                <a:lnTo>
                  <a:pt x="1482" y="10"/>
                </a:lnTo>
                <a:lnTo>
                  <a:pt x="1478" y="0"/>
                </a:lnTo>
              </a:path>
            </a:pathLst>
          </a:custGeom>
          <a:noFill/>
          <a:ln w="15875">
            <a:solidFill>
              <a:srgbClr val="0096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Cloud 1"/>
          <p:cNvSpPr/>
          <p:nvPr/>
        </p:nvSpPr>
        <p:spPr>
          <a:xfrm>
            <a:off x="4676589" y="2808941"/>
            <a:ext cx="4168588" cy="16584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808" y="280894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Video server</a:t>
            </a:r>
            <a:endParaRPr lang="en-US" sz="1800" dirty="0"/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5208494" y="3136810"/>
            <a:ext cx="1634565" cy="65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800" dirty="0" smtClean="0"/>
              <a:t>Wireless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Access Point</a:t>
            </a:r>
            <a:endParaRPr lang="en-US" sz="1800" dirty="0"/>
          </a:p>
        </p:txBody>
      </p:sp>
      <p:sp>
        <p:nvSpPr>
          <p:cNvPr id="15" name="AutoShape 41"/>
          <p:cNvSpPr>
            <a:spLocks noChangeAspect="1" noChangeArrowheads="1" noTextEdit="1"/>
          </p:cNvSpPr>
          <p:nvPr/>
        </p:nvSpPr>
        <p:spPr bwMode="auto">
          <a:xfrm>
            <a:off x="3022413" y="3870325"/>
            <a:ext cx="159067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43"/>
          <p:cNvSpPr>
            <a:spLocks/>
          </p:cNvSpPr>
          <p:nvPr/>
        </p:nvSpPr>
        <p:spPr bwMode="auto">
          <a:xfrm>
            <a:off x="3034808" y="3884781"/>
            <a:ext cx="1543161" cy="1546829"/>
          </a:xfrm>
          <a:custGeom>
            <a:avLst/>
            <a:gdLst>
              <a:gd name="T0" fmla="*/ 4 w 1494"/>
              <a:gd name="T1" fmla="*/ 1440 h 1498"/>
              <a:gd name="T2" fmla="*/ 8 w 1494"/>
              <a:gd name="T3" fmla="*/ 1388 h 1498"/>
              <a:gd name="T4" fmla="*/ 48 w 1494"/>
              <a:gd name="T5" fmla="*/ 1364 h 1498"/>
              <a:gd name="T6" fmla="*/ 114 w 1494"/>
              <a:gd name="T7" fmla="*/ 1376 h 1498"/>
              <a:gd name="T8" fmla="*/ 196 w 1494"/>
              <a:gd name="T9" fmla="*/ 1402 h 1498"/>
              <a:gd name="T10" fmla="*/ 250 w 1494"/>
              <a:gd name="T11" fmla="*/ 1386 h 1498"/>
              <a:gd name="T12" fmla="*/ 268 w 1494"/>
              <a:gd name="T13" fmla="*/ 1340 h 1498"/>
              <a:gd name="T14" fmla="*/ 256 w 1494"/>
              <a:gd name="T15" fmla="*/ 1290 h 1498"/>
              <a:gd name="T16" fmla="*/ 236 w 1494"/>
              <a:gd name="T17" fmla="*/ 1214 h 1498"/>
              <a:gd name="T18" fmla="*/ 250 w 1494"/>
              <a:gd name="T19" fmla="*/ 1148 h 1498"/>
              <a:gd name="T20" fmla="*/ 286 w 1494"/>
              <a:gd name="T21" fmla="*/ 1140 h 1498"/>
              <a:gd name="T22" fmla="*/ 354 w 1494"/>
              <a:gd name="T23" fmla="*/ 1154 h 1498"/>
              <a:gd name="T24" fmla="*/ 422 w 1494"/>
              <a:gd name="T25" fmla="*/ 1174 h 1498"/>
              <a:gd name="T26" fmla="*/ 472 w 1494"/>
              <a:gd name="T27" fmla="*/ 1162 h 1498"/>
              <a:gd name="T28" fmla="*/ 492 w 1494"/>
              <a:gd name="T29" fmla="*/ 1120 h 1498"/>
              <a:gd name="T30" fmla="*/ 470 w 1494"/>
              <a:gd name="T31" fmla="*/ 1044 h 1498"/>
              <a:gd name="T32" fmla="*/ 456 w 1494"/>
              <a:gd name="T33" fmla="*/ 988 h 1498"/>
              <a:gd name="T34" fmla="*/ 460 w 1494"/>
              <a:gd name="T35" fmla="*/ 950 h 1498"/>
              <a:gd name="T36" fmla="*/ 480 w 1494"/>
              <a:gd name="T37" fmla="*/ 916 h 1498"/>
              <a:gd name="T38" fmla="*/ 548 w 1494"/>
              <a:gd name="T39" fmla="*/ 916 h 1498"/>
              <a:gd name="T40" fmla="*/ 642 w 1494"/>
              <a:gd name="T41" fmla="*/ 942 h 1498"/>
              <a:gd name="T42" fmla="*/ 694 w 1494"/>
              <a:gd name="T43" fmla="*/ 940 h 1498"/>
              <a:gd name="T44" fmla="*/ 718 w 1494"/>
              <a:gd name="T45" fmla="*/ 904 h 1498"/>
              <a:gd name="T46" fmla="*/ 710 w 1494"/>
              <a:gd name="T47" fmla="*/ 852 h 1498"/>
              <a:gd name="T48" fmla="*/ 686 w 1494"/>
              <a:gd name="T49" fmla="*/ 780 h 1498"/>
              <a:gd name="T50" fmla="*/ 686 w 1494"/>
              <a:gd name="T51" fmla="*/ 716 h 1498"/>
              <a:gd name="T52" fmla="*/ 704 w 1494"/>
              <a:gd name="T53" fmla="*/ 690 h 1498"/>
              <a:gd name="T54" fmla="*/ 746 w 1494"/>
              <a:gd name="T55" fmla="*/ 682 h 1498"/>
              <a:gd name="T56" fmla="*/ 826 w 1494"/>
              <a:gd name="T57" fmla="*/ 706 h 1498"/>
              <a:gd name="T58" fmla="*/ 884 w 1494"/>
              <a:gd name="T59" fmla="*/ 720 h 1498"/>
              <a:gd name="T60" fmla="*/ 912 w 1494"/>
              <a:gd name="T61" fmla="*/ 716 h 1498"/>
              <a:gd name="T62" fmla="*/ 932 w 1494"/>
              <a:gd name="T63" fmla="*/ 700 h 1498"/>
              <a:gd name="T64" fmla="*/ 944 w 1494"/>
              <a:gd name="T65" fmla="*/ 674 h 1498"/>
              <a:gd name="T66" fmla="*/ 944 w 1494"/>
              <a:gd name="T67" fmla="*/ 638 h 1498"/>
              <a:gd name="T68" fmla="*/ 916 w 1494"/>
              <a:gd name="T69" fmla="*/ 556 h 1498"/>
              <a:gd name="T70" fmla="*/ 910 w 1494"/>
              <a:gd name="T71" fmla="*/ 502 h 1498"/>
              <a:gd name="T72" fmla="*/ 914 w 1494"/>
              <a:gd name="T73" fmla="*/ 484 h 1498"/>
              <a:gd name="T74" fmla="*/ 920 w 1494"/>
              <a:gd name="T75" fmla="*/ 470 h 1498"/>
              <a:gd name="T76" fmla="*/ 950 w 1494"/>
              <a:gd name="T77" fmla="*/ 458 h 1498"/>
              <a:gd name="T78" fmla="*/ 1010 w 1494"/>
              <a:gd name="T79" fmla="*/ 464 h 1498"/>
              <a:gd name="T80" fmla="*/ 1102 w 1494"/>
              <a:gd name="T81" fmla="*/ 488 h 1498"/>
              <a:gd name="T82" fmla="*/ 1154 w 1494"/>
              <a:gd name="T83" fmla="*/ 480 h 1498"/>
              <a:gd name="T84" fmla="*/ 1168 w 1494"/>
              <a:gd name="T85" fmla="*/ 440 h 1498"/>
              <a:gd name="T86" fmla="*/ 1158 w 1494"/>
              <a:gd name="T87" fmla="*/ 368 h 1498"/>
              <a:gd name="T88" fmla="*/ 1134 w 1494"/>
              <a:gd name="T89" fmla="*/ 298 h 1498"/>
              <a:gd name="T90" fmla="*/ 1144 w 1494"/>
              <a:gd name="T91" fmla="*/ 256 h 1498"/>
              <a:gd name="T92" fmla="*/ 1172 w 1494"/>
              <a:gd name="T93" fmla="*/ 234 h 1498"/>
              <a:gd name="T94" fmla="*/ 1206 w 1494"/>
              <a:gd name="T95" fmla="*/ 228 h 1498"/>
              <a:gd name="T96" fmla="*/ 1270 w 1494"/>
              <a:gd name="T97" fmla="*/ 248 h 1498"/>
              <a:gd name="T98" fmla="*/ 1344 w 1494"/>
              <a:gd name="T99" fmla="*/ 262 h 1498"/>
              <a:gd name="T100" fmla="*/ 1386 w 1494"/>
              <a:gd name="T101" fmla="*/ 252 h 1498"/>
              <a:gd name="T102" fmla="*/ 1402 w 1494"/>
              <a:gd name="T103" fmla="*/ 212 h 1498"/>
              <a:gd name="T104" fmla="*/ 1382 w 1494"/>
              <a:gd name="T105" fmla="*/ 144 h 1498"/>
              <a:gd name="T106" fmla="*/ 1362 w 1494"/>
              <a:gd name="T107" fmla="*/ 90 h 1498"/>
              <a:gd name="T108" fmla="*/ 1370 w 1494"/>
              <a:gd name="T109" fmla="*/ 32 h 1498"/>
              <a:gd name="T110" fmla="*/ 1404 w 1494"/>
              <a:gd name="T111" fmla="*/ 0 h 1498"/>
              <a:gd name="T112" fmla="*/ 1462 w 1494"/>
              <a:gd name="T113" fmla="*/ 10 h 14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4"/>
              <a:gd name="T172" fmla="*/ 0 h 1498"/>
              <a:gd name="T173" fmla="*/ 1494 w 1494"/>
              <a:gd name="T174" fmla="*/ 1498 h 14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4" h="1498">
                <a:moveTo>
                  <a:pt x="24" y="1498"/>
                </a:moveTo>
                <a:lnTo>
                  <a:pt x="12" y="1472"/>
                </a:lnTo>
                <a:lnTo>
                  <a:pt x="4" y="1440"/>
                </a:lnTo>
                <a:lnTo>
                  <a:pt x="0" y="1424"/>
                </a:lnTo>
                <a:lnTo>
                  <a:pt x="2" y="1404"/>
                </a:lnTo>
                <a:lnTo>
                  <a:pt x="8" y="1388"/>
                </a:lnTo>
                <a:lnTo>
                  <a:pt x="20" y="1378"/>
                </a:lnTo>
                <a:lnTo>
                  <a:pt x="30" y="1368"/>
                </a:lnTo>
                <a:lnTo>
                  <a:pt x="48" y="1364"/>
                </a:lnTo>
                <a:lnTo>
                  <a:pt x="68" y="1364"/>
                </a:lnTo>
                <a:lnTo>
                  <a:pt x="88" y="1368"/>
                </a:lnTo>
                <a:lnTo>
                  <a:pt x="114" y="1376"/>
                </a:lnTo>
                <a:lnTo>
                  <a:pt x="142" y="1388"/>
                </a:lnTo>
                <a:lnTo>
                  <a:pt x="168" y="1396"/>
                </a:lnTo>
                <a:lnTo>
                  <a:pt x="196" y="1402"/>
                </a:lnTo>
                <a:lnTo>
                  <a:pt x="214" y="1402"/>
                </a:lnTo>
                <a:lnTo>
                  <a:pt x="234" y="1396"/>
                </a:lnTo>
                <a:lnTo>
                  <a:pt x="250" y="1386"/>
                </a:lnTo>
                <a:lnTo>
                  <a:pt x="258" y="1376"/>
                </a:lnTo>
                <a:lnTo>
                  <a:pt x="264" y="1366"/>
                </a:lnTo>
                <a:lnTo>
                  <a:pt x="268" y="1340"/>
                </a:lnTo>
                <a:lnTo>
                  <a:pt x="266" y="1344"/>
                </a:lnTo>
                <a:lnTo>
                  <a:pt x="266" y="1320"/>
                </a:lnTo>
                <a:lnTo>
                  <a:pt x="256" y="1290"/>
                </a:lnTo>
                <a:lnTo>
                  <a:pt x="248" y="1264"/>
                </a:lnTo>
                <a:lnTo>
                  <a:pt x="240" y="1234"/>
                </a:lnTo>
                <a:lnTo>
                  <a:pt x="236" y="1214"/>
                </a:lnTo>
                <a:lnTo>
                  <a:pt x="236" y="1190"/>
                </a:lnTo>
                <a:lnTo>
                  <a:pt x="240" y="1168"/>
                </a:lnTo>
                <a:lnTo>
                  <a:pt x="250" y="1148"/>
                </a:lnTo>
                <a:lnTo>
                  <a:pt x="264" y="1142"/>
                </a:lnTo>
                <a:lnTo>
                  <a:pt x="272" y="1140"/>
                </a:lnTo>
                <a:lnTo>
                  <a:pt x="286" y="1140"/>
                </a:lnTo>
                <a:lnTo>
                  <a:pt x="298" y="1140"/>
                </a:lnTo>
                <a:lnTo>
                  <a:pt x="322" y="1144"/>
                </a:lnTo>
                <a:lnTo>
                  <a:pt x="354" y="1154"/>
                </a:lnTo>
                <a:lnTo>
                  <a:pt x="372" y="1162"/>
                </a:lnTo>
                <a:lnTo>
                  <a:pt x="394" y="1168"/>
                </a:lnTo>
                <a:lnTo>
                  <a:pt x="422" y="1174"/>
                </a:lnTo>
                <a:lnTo>
                  <a:pt x="446" y="1174"/>
                </a:lnTo>
                <a:lnTo>
                  <a:pt x="460" y="1170"/>
                </a:lnTo>
                <a:lnTo>
                  <a:pt x="472" y="1162"/>
                </a:lnTo>
                <a:lnTo>
                  <a:pt x="484" y="1150"/>
                </a:lnTo>
                <a:lnTo>
                  <a:pt x="490" y="1138"/>
                </a:lnTo>
                <a:lnTo>
                  <a:pt x="492" y="1120"/>
                </a:lnTo>
                <a:lnTo>
                  <a:pt x="490" y="1102"/>
                </a:lnTo>
                <a:lnTo>
                  <a:pt x="482" y="1078"/>
                </a:lnTo>
                <a:lnTo>
                  <a:pt x="470" y="1044"/>
                </a:lnTo>
                <a:lnTo>
                  <a:pt x="462" y="1016"/>
                </a:lnTo>
                <a:lnTo>
                  <a:pt x="458" y="1002"/>
                </a:lnTo>
                <a:lnTo>
                  <a:pt x="456" y="988"/>
                </a:lnTo>
                <a:lnTo>
                  <a:pt x="456" y="972"/>
                </a:lnTo>
                <a:lnTo>
                  <a:pt x="456" y="964"/>
                </a:lnTo>
                <a:lnTo>
                  <a:pt x="460" y="950"/>
                </a:lnTo>
                <a:lnTo>
                  <a:pt x="464" y="934"/>
                </a:lnTo>
                <a:lnTo>
                  <a:pt x="472" y="924"/>
                </a:lnTo>
                <a:lnTo>
                  <a:pt x="480" y="916"/>
                </a:lnTo>
                <a:lnTo>
                  <a:pt x="496" y="912"/>
                </a:lnTo>
                <a:lnTo>
                  <a:pt x="518" y="910"/>
                </a:lnTo>
                <a:lnTo>
                  <a:pt x="548" y="916"/>
                </a:lnTo>
                <a:lnTo>
                  <a:pt x="592" y="928"/>
                </a:lnTo>
                <a:lnTo>
                  <a:pt x="620" y="938"/>
                </a:lnTo>
                <a:lnTo>
                  <a:pt x="642" y="942"/>
                </a:lnTo>
                <a:lnTo>
                  <a:pt x="658" y="944"/>
                </a:lnTo>
                <a:lnTo>
                  <a:pt x="682" y="944"/>
                </a:lnTo>
                <a:lnTo>
                  <a:pt x="694" y="940"/>
                </a:lnTo>
                <a:lnTo>
                  <a:pt x="704" y="934"/>
                </a:lnTo>
                <a:lnTo>
                  <a:pt x="714" y="920"/>
                </a:lnTo>
                <a:lnTo>
                  <a:pt x="718" y="904"/>
                </a:lnTo>
                <a:lnTo>
                  <a:pt x="718" y="888"/>
                </a:lnTo>
                <a:lnTo>
                  <a:pt x="714" y="870"/>
                </a:lnTo>
                <a:lnTo>
                  <a:pt x="710" y="852"/>
                </a:lnTo>
                <a:lnTo>
                  <a:pt x="702" y="830"/>
                </a:lnTo>
                <a:lnTo>
                  <a:pt x="694" y="808"/>
                </a:lnTo>
                <a:lnTo>
                  <a:pt x="686" y="780"/>
                </a:lnTo>
                <a:lnTo>
                  <a:pt x="680" y="752"/>
                </a:lnTo>
                <a:lnTo>
                  <a:pt x="682" y="732"/>
                </a:lnTo>
                <a:lnTo>
                  <a:pt x="686" y="716"/>
                </a:lnTo>
                <a:lnTo>
                  <a:pt x="690" y="708"/>
                </a:lnTo>
                <a:lnTo>
                  <a:pt x="696" y="698"/>
                </a:lnTo>
                <a:lnTo>
                  <a:pt x="704" y="690"/>
                </a:lnTo>
                <a:lnTo>
                  <a:pt x="718" y="684"/>
                </a:lnTo>
                <a:lnTo>
                  <a:pt x="734" y="682"/>
                </a:lnTo>
                <a:lnTo>
                  <a:pt x="746" y="682"/>
                </a:lnTo>
                <a:lnTo>
                  <a:pt x="760" y="684"/>
                </a:lnTo>
                <a:lnTo>
                  <a:pt x="794" y="694"/>
                </a:lnTo>
                <a:lnTo>
                  <a:pt x="826" y="706"/>
                </a:lnTo>
                <a:lnTo>
                  <a:pt x="844" y="714"/>
                </a:lnTo>
                <a:lnTo>
                  <a:pt x="862" y="718"/>
                </a:lnTo>
                <a:lnTo>
                  <a:pt x="884" y="720"/>
                </a:lnTo>
                <a:lnTo>
                  <a:pt x="898" y="720"/>
                </a:lnTo>
                <a:lnTo>
                  <a:pt x="904" y="718"/>
                </a:lnTo>
                <a:lnTo>
                  <a:pt x="912" y="716"/>
                </a:lnTo>
                <a:lnTo>
                  <a:pt x="920" y="712"/>
                </a:lnTo>
                <a:lnTo>
                  <a:pt x="926" y="708"/>
                </a:lnTo>
                <a:lnTo>
                  <a:pt x="932" y="700"/>
                </a:lnTo>
                <a:lnTo>
                  <a:pt x="936" y="694"/>
                </a:lnTo>
                <a:lnTo>
                  <a:pt x="940" y="684"/>
                </a:lnTo>
                <a:lnTo>
                  <a:pt x="944" y="674"/>
                </a:lnTo>
                <a:lnTo>
                  <a:pt x="944" y="668"/>
                </a:lnTo>
                <a:lnTo>
                  <a:pt x="946" y="656"/>
                </a:lnTo>
                <a:lnTo>
                  <a:pt x="944" y="638"/>
                </a:lnTo>
                <a:lnTo>
                  <a:pt x="936" y="612"/>
                </a:lnTo>
                <a:lnTo>
                  <a:pt x="924" y="582"/>
                </a:lnTo>
                <a:lnTo>
                  <a:pt x="916" y="556"/>
                </a:lnTo>
                <a:lnTo>
                  <a:pt x="912" y="540"/>
                </a:lnTo>
                <a:lnTo>
                  <a:pt x="908" y="522"/>
                </a:lnTo>
                <a:lnTo>
                  <a:pt x="910" y="502"/>
                </a:lnTo>
                <a:lnTo>
                  <a:pt x="912" y="492"/>
                </a:lnTo>
                <a:lnTo>
                  <a:pt x="914" y="486"/>
                </a:lnTo>
                <a:lnTo>
                  <a:pt x="914" y="484"/>
                </a:lnTo>
                <a:lnTo>
                  <a:pt x="912" y="488"/>
                </a:lnTo>
                <a:lnTo>
                  <a:pt x="916" y="478"/>
                </a:lnTo>
                <a:lnTo>
                  <a:pt x="920" y="470"/>
                </a:lnTo>
                <a:lnTo>
                  <a:pt x="932" y="464"/>
                </a:lnTo>
                <a:lnTo>
                  <a:pt x="942" y="460"/>
                </a:lnTo>
                <a:lnTo>
                  <a:pt x="950" y="458"/>
                </a:lnTo>
                <a:lnTo>
                  <a:pt x="966" y="456"/>
                </a:lnTo>
                <a:lnTo>
                  <a:pt x="990" y="460"/>
                </a:lnTo>
                <a:lnTo>
                  <a:pt x="1010" y="464"/>
                </a:lnTo>
                <a:lnTo>
                  <a:pt x="1042" y="474"/>
                </a:lnTo>
                <a:lnTo>
                  <a:pt x="1076" y="484"/>
                </a:lnTo>
                <a:lnTo>
                  <a:pt x="1102" y="488"/>
                </a:lnTo>
                <a:lnTo>
                  <a:pt x="1130" y="492"/>
                </a:lnTo>
                <a:lnTo>
                  <a:pt x="1142" y="486"/>
                </a:lnTo>
                <a:lnTo>
                  <a:pt x="1154" y="480"/>
                </a:lnTo>
                <a:lnTo>
                  <a:pt x="1166" y="462"/>
                </a:lnTo>
                <a:lnTo>
                  <a:pt x="1168" y="446"/>
                </a:lnTo>
                <a:lnTo>
                  <a:pt x="1168" y="440"/>
                </a:lnTo>
                <a:lnTo>
                  <a:pt x="1168" y="416"/>
                </a:lnTo>
                <a:lnTo>
                  <a:pt x="1164" y="388"/>
                </a:lnTo>
                <a:lnTo>
                  <a:pt x="1158" y="368"/>
                </a:lnTo>
                <a:lnTo>
                  <a:pt x="1150" y="346"/>
                </a:lnTo>
                <a:lnTo>
                  <a:pt x="1140" y="322"/>
                </a:lnTo>
                <a:lnTo>
                  <a:pt x="1134" y="298"/>
                </a:lnTo>
                <a:lnTo>
                  <a:pt x="1138" y="274"/>
                </a:lnTo>
                <a:lnTo>
                  <a:pt x="1140" y="264"/>
                </a:lnTo>
                <a:lnTo>
                  <a:pt x="1144" y="256"/>
                </a:lnTo>
                <a:lnTo>
                  <a:pt x="1150" y="246"/>
                </a:lnTo>
                <a:lnTo>
                  <a:pt x="1160" y="238"/>
                </a:lnTo>
                <a:lnTo>
                  <a:pt x="1172" y="234"/>
                </a:lnTo>
                <a:lnTo>
                  <a:pt x="1184" y="230"/>
                </a:lnTo>
                <a:lnTo>
                  <a:pt x="1198" y="228"/>
                </a:lnTo>
                <a:lnTo>
                  <a:pt x="1206" y="228"/>
                </a:lnTo>
                <a:lnTo>
                  <a:pt x="1224" y="234"/>
                </a:lnTo>
                <a:lnTo>
                  <a:pt x="1244" y="238"/>
                </a:lnTo>
                <a:lnTo>
                  <a:pt x="1270" y="248"/>
                </a:lnTo>
                <a:lnTo>
                  <a:pt x="1294" y="254"/>
                </a:lnTo>
                <a:lnTo>
                  <a:pt x="1320" y="260"/>
                </a:lnTo>
                <a:lnTo>
                  <a:pt x="1344" y="262"/>
                </a:lnTo>
                <a:lnTo>
                  <a:pt x="1360" y="262"/>
                </a:lnTo>
                <a:lnTo>
                  <a:pt x="1374" y="260"/>
                </a:lnTo>
                <a:lnTo>
                  <a:pt x="1386" y="252"/>
                </a:lnTo>
                <a:lnTo>
                  <a:pt x="1396" y="238"/>
                </a:lnTo>
                <a:lnTo>
                  <a:pt x="1400" y="226"/>
                </a:lnTo>
                <a:lnTo>
                  <a:pt x="1402" y="212"/>
                </a:lnTo>
                <a:lnTo>
                  <a:pt x="1398" y="188"/>
                </a:lnTo>
                <a:lnTo>
                  <a:pt x="1390" y="162"/>
                </a:lnTo>
                <a:lnTo>
                  <a:pt x="1382" y="144"/>
                </a:lnTo>
                <a:lnTo>
                  <a:pt x="1374" y="126"/>
                </a:lnTo>
                <a:lnTo>
                  <a:pt x="1368" y="110"/>
                </a:lnTo>
                <a:lnTo>
                  <a:pt x="1362" y="90"/>
                </a:lnTo>
                <a:lnTo>
                  <a:pt x="1360" y="72"/>
                </a:lnTo>
                <a:lnTo>
                  <a:pt x="1362" y="58"/>
                </a:lnTo>
                <a:lnTo>
                  <a:pt x="1370" y="32"/>
                </a:lnTo>
                <a:lnTo>
                  <a:pt x="1382" y="10"/>
                </a:lnTo>
                <a:lnTo>
                  <a:pt x="1396" y="4"/>
                </a:lnTo>
                <a:lnTo>
                  <a:pt x="1404" y="0"/>
                </a:lnTo>
                <a:lnTo>
                  <a:pt x="1418" y="0"/>
                </a:lnTo>
                <a:lnTo>
                  <a:pt x="1434" y="2"/>
                </a:lnTo>
                <a:lnTo>
                  <a:pt x="1462" y="10"/>
                </a:lnTo>
                <a:lnTo>
                  <a:pt x="1482" y="16"/>
                </a:lnTo>
                <a:lnTo>
                  <a:pt x="1494" y="18"/>
                </a:lnTo>
              </a:path>
            </a:pathLst>
          </a:custGeom>
          <a:noFill/>
          <a:ln w="38100">
            <a:solidFill>
              <a:srgbClr val="0096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44"/>
          <p:cNvSpPr>
            <a:spLocks/>
          </p:cNvSpPr>
          <p:nvPr/>
        </p:nvSpPr>
        <p:spPr bwMode="auto">
          <a:xfrm>
            <a:off x="3051334" y="3905433"/>
            <a:ext cx="1547293" cy="1542698"/>
          </a:xfrm>
          <a:custGeom>
            <a:avLst/>
            <a:gdLst>
              <a:gd name="T0" fmla="*/ 56 w 1498"/>
              <a:gd name="T1" fmla="*/ 1490 h 1494"/>
              <a:gd name="T2" fmla="*/ 110 w 1498"/>
              <a:gd name="T3" fmla="*/ 1486 h 1494"/>
              <a:gd name="T4" fmla="*/ 134 w 1498"/>
              <a:gd name="T5" fmla="*/ 1444 h 1494"/>
              <a:gd name="T6" fmla="*/ 122 w 1498"/>
              <a:gd name="T7" fmla="*/ 1380 h 1494"/>
              <a:gd name="T8" fmla="*/ 96 w 1498"/>
              <a:gd name="T9" fmla="*/ 1298 h 1494"/>
              <a:gd name="T10" fmla="*/ 112 w 1498"/>
              <a:gd name="T11" fmla="*/ 1242 h 1494"/>
              <a:gd name="T12" fmla="*/ 158 w 1498"/>
              <a:gd name="T13" fmla="*/ 1226 h 1494"/>
              <a:gd name="T14" fmla="*/ 208 w 1498"/>
              <a:gd name="T15" fmla="*/ 1238 h 1494"/>
              <a:gd name="T16" fmla="*/ 284 w 1498"/>
              <a:gd name="T17" fmla="*/ 1256 h 1494"/>
              <a:gd name="T18" fmla="*/ 350 w 1498"/>
              <a:gd name="T19" fmla="*/ 1242 h 1494"/>
              <a:gd name="T20" fmla="*/ 358 w 1498"/>
              <a:gd name="T21" fmla="*/ 1208 h 1494"/>
              <a:gd name="T22" fmla="*/ 344 w 1498"/>
              <a:gd name="T23" fmla="*/ 1140 h 1494"/>
              <a:gd name="T24" fmla="*/ 322 w 1498"/>
              <a:gd name="T25" fmla="*/ 1072 h 1494"/>
              <a:gd name="T26" fmla="*/ 334 w 1498"/>
              <a:gd name="T27" fmla="*/ 1022 h 1494"/>
              <a:gd name="T28" fmla="*/ 376 w 1498"/>
              <a:gd name="T29" fmla="*/ 1002 h 1494"/>
              <a:gd name="T30" fmla="*/ 454 w 1498"/>
              <a:gd name="T31" fmla="*/ 1022 h 1494"/>
              <a:gd name="T32" fmla="*/ 510 w 1498"/>
              <a:gd name="T33" fmla="*/ 1038 h 1494"/>
              <a:gd name="T34" fmla="*/ 548 w 1498"/>
              <a:gd name="T35" fmla="*/ 1034 h 1494"/>
              <a:gd name="T36" fmla="*/ 580 w 1498"/>
              <a:gd name="T37" fmla="*/ 1012 h 1494"/>
              <a:gd name="T38" fmla="*/ 582 w 1498"/>
              <a:gd name="T39" fmla="*/ 946 h 1494"/>
              <a:gd name="T40" fmla="*/ 556 w 1498"/>
              <a:gd name="T41" fmla="*/ 852 h 1494"/>
              <a:gd name="T42" fmla="*/ 558 w 1498"/>
              <a:gd name="T43" fmla="*/ 800 h 1494"/>
              <a:gd name="T44" fmla="*/ 594 w 1498"/>
              <a:gd name="T45" fmla="*/ 776 h 1494"/>
              <a:gd name="T46" fmla="*/ 646 w 1498"/>
              <a:gd name="T47" fmla="*/ 784 h 1494"/>
              <a:gd name="T48" fmla="*/ 718 w 1498"/>
              <a:gd name="T49" fmla="*/ 808 h 1494"/>
              <a:gd name="T50" fmla="*/ 782 w 1498"/>
              <a:gd name="T51" fmla="*/ 808 h 1494"/>
              <a:gd name="T52" fmla="*/ 808 w 1498"/>
              <a:gd name="T53" fmla="*/ 790 h 1494"/>
              <a:gd name="T54" fmla="*/ 816 w 1498"/>
              <a:gd name="T55" fmla="*/ 748 h 1494"/>
              <a:gd name="T56" fmla="*/ 790 w 1498"/>
              <a:gd name="T57" fmla="*/ 668 h 1494"/>
              <a:gd name="T58" fmla="*/ 776 w 1498"/>
              <a:gd name="T59" fmla="*/ 610 h 1494"/>
              <a:gd name="T60" fmla="*/ 782 w 1498"/>
              <a:gd name="T61" fmla="*/ 582 h 1494"/>
              <a:gd name="T62" fmla="*/ 798 w 1498"/>
              <a:gd name="T63" fmla="*/ 562 h 1494"/>
              <a:gd name="T64" fmla="*/ 824 w 1498"/>
              <a:gd name="T65" fmla="*/ 550 h 1494"/>
              <a:gd name="T66" fmla="*/ 858 w 1498"/>
              <a:gd name="T67" fmla="*/ 550 h 1494"/>
              <a:gd name="T68" fmla="*/ 940 w 1498"/>
              <a:gd name="T69" fmla="*/ 578 h 1494"/>
              <a:gd name="T70" fmla="*/ 996 w 1498"/>
              <a:gd name="T71" fmla="*/ 584 h 1494"/>
              <a:gd name="T72" fmla="*/ 1014 w 1498"/>
              <a:gd name="T73" fmla="*/ 578 h 1494"/>
              <a:gd name="T74" fmla="*/ 1028 w 1498"/>
              <a:gd name="T75" fmla="*/ 572 h 1494"/>
              <a:gd name="T76" fmla="*/ 1040 w 1498"/>
              <a:gd name="T77" fmla="*/ 542 h 1494"/>
              <a:gd name="T78" fmla="*/ 1032 w 1498"/>
              <a:gd name="T79" fmla="*/ 484 h 1494"/>
              <a:gd name="T80" fmla="*/ 1008 w 1498"/>
              <a:gd name="T81" fmla="*/ 392 h 1494"/>
              <a:gd name="T82" fmla="*/ 1018 w 1498"/>
              <a:gd name="T83" fmla="*/ 340 h 1494"/>
              <a:gd name="T84" fmla="*/ 1058 w 1498"/>
              <a:gd name="T85" fmla="*/ 324 h 1494"/>
              <a:gd name="T86" fmla="*/ 1128 w 1498"/>
              <a:gd name="T87" fmla="*/ 336 h 1494"/>
              <a:gd name="T88" fmla="*/ 1200 w 1498"/>
              <a:gd name="T89" fmla="*/ 358 h 1494"/>
              <a:gd name="T90" fmla="*/ 1242 w 1498"/>
              <a:gd name="T91" fmla="*/ 350 h 1494"/>
              <a:gd name="T92" fmla="*/ 1264 w 1498"/>
              <a:gd name="T93" fmla="*/ 322 h 1494"/>
              <a:gd name="T94" fmla="*/ 1268 w 1498"/>
              <a:gd name="T95" fmla="*/ 288 h 1494"/>
              <a:gd name="T96" fmla="*/ 1250 w 1498"/>
              <a:gd name="T97" fmla="*/ 224 h 1494"/>
              <a:gd name="T98" fmla="*/ 1236 w 1498"/>
              <a:gd name="T99" fmla="*/ 148 h 1494"/>
              <a:gd name="T100" fmla="*/ 1246 w 1498"/>
              <a:gd name="T101" fmla="*/ 108 h 1494"/>
              <a:gd name="T102" fmla="*/ 1286 w 1498"/>
              <a:gd name="T103" fmla="*/ 92 h 1494"/>
              <a:gd name="T104" fmla="*/ 1354 w 1498"/>
              <a:gd name="T105" fmla="*/ 112 h 1494"/>
              <a:gd name="T106" fmla="*/ 1408 w 1498"/>
              <a:gd name="T107" fmla="*/ 132 h 1494"/>
              <a:gd name="T108" fmla="*/ 1466 w 1498"/>
              <a:gd name="T109" fmla="*/ 124 h 1494"/>
              <a:gd name="T110" fmla="*/ 1498 w 1498"/>
              <a:gd name="T111" fmla="*/ 90 h 1494"/>
              <a:gd name="T112" fmla="*/ 1488 w 1498"/>
              <a:gd name="T113" fmla="*/ 30 h 14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8"/>
              <a:gd name="T172" fmla="*/ 0 h 1494"/>
              <a:gd name="T173" fmla="*/ 1498 w 1498"/>
              <a:gd name="T174" fmla="*/ 1494 h 14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8" h="1494">
                <a:moveTo>
                  <a:pt x="0" y="1470"/>
                </a:moveTo>
                <a:lnTo>
                  <a:pt x="26" y="1480"/>
                </a:lnTo>
                <a:lnTo>
                  <a:pt x="56" y="1490"/>
                </a:lnTo>
                <a:lnTo>
                  <a:pt x="74" y="1494"/>
                </a:lnTo>
                <a:lnTo>
                  <a:pt x="94" y="1492"/>
                </a:lnTo>
                <a:lnTo>
                  <a:pt x="110" y="1486"/>
                </a:lnTo>
                <a:lnTo>
                  <a:pt x="120" y="1474"/>
                </a:lnTo>
                <a:lnTo>
                  <a:pt x="130" y="1464"/>
                </a:lnTo>
                <a:lnTo>
                  <a:pt x="134" y="1444"/>
                </a:lnTo>
                <a:lnTo>
                  <a:pt x="134" y="1426"/>
                </a:lnTo>
                <a:lnTo>
                  <a:pt x="130" y="1406"/>
                </a:lnTo>
                <a:lnTo>
                  <a:pt x="122" y="1380"/>
                </a:lnTo>
                <a:lnTo>
                  <a:pt x="110" y="1352"/>
                </a:lnTo>
                <a:lnTo>
                  <a:pt x="102" y="1326"/>
                </a:lnTo>
                <a:lnTo>
                  <a:pt x="96" y="1298"/>
                </a:lnTo>
                <a:lnTo>
                  <a:pt x="96" y="1280"/>
                </a:lnTo>
                <a:lnTo>
                  <a:pt x="100" y="1260"/>
                </a:lnTo>
                <a:lnTo>
                  <a:pt x="112" y="1242"/>
                </a:lnTo>
                <a:lnTo>
                  <a:pt x="122" y="1236"/>
                </a:lnTo>
                <a:lnTo>
                  <a:pt x="132" y="1230"/>
                </a:lnTo>
                <a:lnTo>
                  <a:pt x="158" y="1226"/>
                </a:lnTo>
                <a:lnTo>
                  <a:pt x="154" y="1228"/>
                </a:lnTo>
                <a:lnTo>
                  <a:pt x="178" y="1228"/>
                </a:lnTo>
                <a:lnTo>
                  <a:pt x="208" y="1238"/>
                </a:lnTo>
                <a:lnTo>
                  <a:pt x="234" y="1244"/>
                </a:lnTo>
                <a:lnTo>
                  <a:pt x="262" y="1254"/>
                </a:lnTo>
                <a:lnTo>
                  <a:pt x="284" y="1256"/>
                </a:lnTo>
                <a:lnTo>
                  <a:pt x="308" y="1258"/>
                </a:lnTo>
                <a:lnTo>
                  <a:pt x="330" y="1254"/>
                </a:lnTo>
                <a:lnTo>
                  <a:pt x="350" y="1242"/>
                </a:lnTo>
                <a:lnTo>
                  <a:pt x="356" y="1230"/>
                </a:lnTo>
                <a:lnTo>
                  <a:pt x="356" y="1222"/>
                </a:lnTo>
                <a:lnTo>
                  <a:pt x="358" y="1208"/>
                </a:lnTo>
                <a:lnTo>
                  <a:pt x="358" y="1196"/>
                </a:lnTo>
                <a:lnTo>
                  <a:pt x="354" y="1172"/>
                </a:lnTo>
                <a:lnTo>
                  <a:pt x="344" y="1140"/>
                </a:lnTo>
                <a:lnTo>
                  <a:pt x="336" y="1120"/>
                </a:lnTo>
                <a:lnTo>
                  <a:pt x="330" y="1100"/>
                </a:lnTo>
                <a:lnTo>
                  <a:pt x="322" y="1072"/>
                </a:lnTo>
                <a:lnTo>
                  <a:pt x="324" y="1048"/>
                </a:lnTo>
                <a:lnTo>
                  <a:pt x="328" y="1034"/>
                </a:lnTo>
                <a:lnTo>
                  <a:pt x="334" y="1022"/>
                </a:lnTo>
                <a:lnTo>
                  <a:pt x="348" y="1010"/>
                </a:lnTo>
                <a:lnTo>
                  <a:pt x="360" y="1004"/>
                </a:lnTo>
                <a:lnTo>
                  <a:pt x="376" y="1002"/>
                </a:lnTo>
                <a:lnTo>
                  <a:pt x="396" y="1004"/>
                </a:lnTo>
                <a:lnTo>
                  <a:pt x="420" y="1010"/>
                </a:lnTo>
                <a:lnTo>
                  <a:pt x="454" y="1022"/>
                </a:lnTo>
                <a:lnTo>
                  <a:pt x="482" y="1032"/>
                </a:lnTo>
                <a:lnTo>
                  <a:pt x="496" y="1034"/>
                </a:lnTo>
                <a:lnTo>
                  <a:pt x="510" y="1038"/>
                </a:lnTo>
                <a:lnTo>
                  <a:pt x="526" y="1038"/>
                </a:lnTo>
                <a:lnTo>
                  <a:pt x="532" y="1036"/>
                </a:lnTo>
                <a:lnTo>
                  <a:pt x="548" y="1034"/>
                </a:lnTo>
                <a:lnTo>
                  <a:pt x="564" y="1030"/>
                </a:lnTo>
                <a:lnTo>
                  <a:pt x="574" y="1022"/>
                </a:lnTo>
                <a:lnTo>
                  <a:pt x="580" y="1012"/>
                </a:lnTo>
                <a:lnTo>
                  <a:pt x="586" y="998"/>
                </a:lnTo>
                <a:lnTo>
                  <a:pt x="588" y="976"/>
                </a:lnTo>
                <a:lnTo>
                  <a:pt x="582" y="946"/>
                </a:lnTo>
                <a:lnTo>
                  <a:pt x="568" y="902"/>
                </a:lnTo>
                <a:lnTo>
                  <a:pt x="560" y="872"/>
                </a:lnTo>
                <a:lnTo>
                  <a:pt x="556" y="852"/>
                </a:lnTo>
                <a:lnTo>
                  <a:pt x="554" y="836"/>
                </a:lnTo>
                <a:lnTo>
                  <a:pt x="554" y="810"/>
                </a:lnTo>
                <a:lnTo>
                  <a:pt x="558" y="800"/>
                </a:lnTo>
                <a:lnTo>
                  <a:pt x="564" y="790"/>
                </a:lnTo>
                <a:lnTo>
                  <a:pt x="578" y="780"/>
                </a:lnTo>
                <a:lnTo>
                  <a:pt x="594" y="776"/>
                </a:lnTo>
                <a:lnTo>
                  <a:pt x="610" y="776"/>
                </a:lnTo>
                <a:lnTo>
                  <a:pt x="628" y="778"/>
                </a:lnTo>
                <a:lnTo>
                  <a:pt x="646" y="784"/>
                </a:lnTo>
                <a:lnTo>
                  <a:pt x="668" y="792"/>
                </a:lnTo>
                <a:lnTo>
                  <a:pt x="690" y="800"/>
                </a:lnTo>
                <a:lnTo>
                  <a:pt x="718" y="808"/>
                </a:lnTo>
                <a:lnTo>
                  <a:pt x="746" y="812"/>
                </a:lnTo>
                <a:lnTo>
                  <a:pt x="766" y="812"/>
                </a:lnTo>
                <a:lnTo>
                  <a:pt x="782" y="808"/>
                </a:lnTo>
                <a:lnTo>
                  <a:pt x="790" y="804"/>
                </a:lnTo>
                <a:lnTo>
                  <a:pt x="800" y="798"/>
                </a:lnTo>
                <a:lnTo>
                  <a:pt x="808" y="790"/>
                </a:lnTo>
                <a:lnTo>
                  <a:pt x="814" y="776"/>
                </a:lnTo>
                <a:lnTo>
                  <a:pt x="816" y="760"/>
                </a:lnTo>
                <a:lnTo>
                  <a:pt x="816" y="748"/>
                </a:lnTo>
                <a:lnTo>
                  <a:pt x="812" y="734"/>
                </a:lnTo>
                <a:lnTo>
                  <a:pt x="802" y="698"/>
                </a:lnTo>
                <a:lnTo>
                  <a:pt x="790" y="668"/>
                </a:lnTo>
                <a:lnTo>
                  <a:pt x="784" y="650"/>
                </a:lnTo>
                <a:lnTo>
                  <a:pt x="780" y="632"/>
                </a:lnTo>
                <a:lnTo>
                  <a:pt x="776" y="610"/>
                </a:lnTo>
                <a:lnTo>
                  <a:pt x="778" y="594"/>
                </a:lnTo>
                <a:lnTo>
                  <a:pt x="780" y="590"/>
                </a:lnTo>
                <a:lnTo>
                  <a:pt x="782" y="582"/>
                </a:lnTo>
                <a:lnTo>
                  <a:pt x="786" y="574"/>
                </a:lnTo>
                <a:lnTo>
                  <a:pt x="788" y="568"/>
                </a:lnTo>
                <a:lnTo>
                  <a:pt x="798" y="562"/>
                </a:lnTo>
                <a:lnTo>
                  <a:pt x="804" y="558"/>
                </a:lnTo>
                <a:lnTo>
                  <a:pt x="814" y="552"/>
                </a:lnTo>
                <a:lnTo>
                  <a:pt x="824" y="550"/>
                </a:lnTo>
                <a:lnTo>
                  <a:pt x="830" y="550"/>
                </a:lnTo>
                <a:lnTo>
                  <a:pt x="842" y="548"/>
                </a:lnTo>
                <a:lnTo>
                  <a:pt x="858" y="550"/>
                </a:lnTo>
                <a:lnTo>
                  <a:pt x="886" y="556"/>
                </a:lnTo>
                <a:lnTo>
                  <a:pt x="916" y="570"/>
                </a:lnTo>
                <a:lnTo>
                  <a:pt x="940" y="578"/>
                </a:lnTo>
                <a:lnTo>
                  <a:pt x="958" y="582"/>
                </a:lnTo>
                <a:lnTo>
                  <a:pt x="974" y="586"/>
                </a:lnTo>
                <a:lnTo>
                  <a:pt x="996" y="584"/>
                </a:lnTo>
                <a:lnTo>
                  <a:pt x="1004" y="582"/>
                </a:lnTo>
                <a:lnTo>
                  <a:pt x="1012" y="580"/>
                </a:lnTo>
                <a:lnTo>
                  <a:pt x="1014" y="578"/>
                </a:lnTo>
                <a:lnTo>
                  <a:pt x="1008" y="580"/>
                </a:lnTo>
                <a:lnTo>
                  <a:pt x="1020" y="578"/>
                </a:lnTo>
                <a:lnTo>
                  <a:pt x="1028" y="572"/>
                </a:lnTo>
                <a:lnTo>
                  <a:pt x="1034" y="562"/>
                </a:lnTo>
                <a:lnTo>
                  <a:pt x="1038" y="552"/>
                </a:lnTo>
                <a:lnTo>
                  <a:pt x="1040" y="542"/>
                </a:lnTo>
                <a:lnTo>
                  <a:pt x="1042" y="528"/>
                </a:lnTo>
                <a:lnTo>
                  <a:pt x="1038" y="504"/>
                </a:lnTo>
                <a:lnTo>
                  <a:pt x="1032" y="484"/>
                </a:lnTo>
                <a:lnTo>
                  <a:pt x="1024" y="452"/>
                </a:lnTo>
                <a:lnTo>
                  <a:pt x="1012" y="418"/>
                </a:lnTo>
                <a:lnTo>
                  <a:pt x="1008" y="392"/>
                </a:lnTo>
                <a:lnTo>
                  <a:pt x="1006" y="364"/>
                </a:lnTo>
                <a:lnTo>
                  <a:pt x="1012" y="352"/>
                </a:lnTo>
                <a:lnTo>
                  <a:pt x="1018" y="340"/>
                </a:lnTo>
                <a:lnTo>
                  <a:pt x="1036" y="328"/>
                </a:lnTo>
                <a:lnTo>
                  <a:pt x="1052" y="324"/>
                </a:lnTo>
                <a:lnTo>
                  <a:pt x="1058" y="324"/>
                </a:lnTo>
                <a:lnTo>
                  <a:pt x="1082" y="326"/>
                </a:lnTo>
                <a:lnTo>
                  <a:pt x="1110" y="330"/>
                </a:lnTo>
                <a:lnTo>
                  <a:pt x="1128" y="336"/>
                </a:lnTo>
                <a:lnTo>
                  <a:pt x="1152" y="344"/>
                </a:lnTo>
                <a:lnTo>
                  <a:pt x="1176" y="354"/>
                </a:lnTo>
                <a:lnTo>
                  <a:pt x="1200" y="358"/>
                </a:lnTo>
                <a:lnTo>
                  <a:pt x="1222" y="356"/>
                </a:lnTo>
                <a:lnTo>
                  <a:pt x="1234" y="354"/>
                </a:lnTo>
                <a:lnTo>
                  <a:pt x="1242" y="350"/>
                </a:lnTo>
                <a:lnTo>
                  <a:pt x="1252" y="344"/>
                </a:lnTo>
                <a:lnTo>
                  <a:pt x="1260" y="334"/>
                </a:lnTo>
                <a:lnTo>
                  <a:pt x="1264" y="322"/>
                </a:lnTo>
                <a:lnTo>
                  <a:pt x="1268" y="310"/>
                </a:lnTo>
                <a:lnTo>
                  <a:pt x="1268" y="296"/>
                </a:lnTo>
                <a:lnTo>
                  <a:pt x="1268" y="288"/>
                </a:lnTo>
                <a:lnTo>
                  <a:pt x="1264" y="270"/>
                </a:lnTo>
                <a:lnTo>
                  <a:pt x="1260" y="250"/>
                </a:lnTo>
                <a:lnTo>
                  <a:pt x="1250" y="224"/>
                </a:lnTo>
                <a:lnTo>
                  <a:pt x="1244" y="200"/>
                </a:lnTo>
                <a:lnTo>
                  <a:pt x="1238" y="174"/>
                </a:lnTo>
                <a:lnTo>
                  <a:pt x="1236" y="148"/>
                </a:lnTo>
                <a:lnTo>
                  <a:pt x="1236" y="134"/>
                </a:lnTo>
                <a:lnTo>
                  <a:pt x="1238" y="120"/>
                </a:lnTo>
                <a:lnTo>
                  <a:pt x="1246" y="108"/>
                </a:lnTo>
                <a:lnTo>
                  <a:pt x="1260" y="98"/>
                </a:lnTo>
                <a:lnTo>
                  <a:pt x="1272" y="94"/>
                </a:lnTo>
                <a:lnTo>
                  <a:pt x="1286" y="92"/>
                </a:lnTo>
                <a:lnTo>
                  <a:pt x="1310" y="96"/>
                </a:lnTo>
                <a:lnTo>
                  <a:pt x="1336" y="104"/>
                </a:lnTo>
                <a:lnTo>
                  <a:pt x="1354" y="112"/>
                </a:lnTo>
                <a:lnTo>
                  <a:pt x="1370" y="120"/>
                </a:lnTo>
                <a:lnTo>
                  <a:pt x="1388" y="126"/>
                </a:lnTo>
                <a:lnTo>
                  <a:pt x="1408" y="132"/>
                </a:lnTo>
                <a:lnTo>
                  <a:pt x="1426" y="134"/>
                </a:lnTo>
                <a:lnTo>
                  <a:pt x="1440" y="132"/>
                </a:lnTo>
                <a:lnTo>
                  <a:pt x="1466" y="124"/>
                </a:lnTo>
                <a:lnTo>
                  <a:pt x="1488" y="112"/>
                </a:lnTo>
                <a:lnTo>
                  <a:pt x="1494" y="98"/>
                </a:lnTo>
                <a:lnTo>
                  <a:pt x="1498" y="90"/>
                </a:lnTo>
                <a:lnTo>
                  <a:pt x="1498" y="76"/>
                </a:lnTo>
                <a:lnTo>
                  <a:pt x="1496" y="60"/>
                </a:lnTo>
                <a:lnTo>
                  <a:pt x="1488" y="30"/>
                </a:lnTo>
                <a:lnTo>
                  <a:pt x="1482" y="10"/>
                </a:lnTo>
                <a:lnTo>
                  <a:pt x="1478" y="0"/>
                </a:lnTo>
              </a:path>
            </a:pathLst>
          </a:custGeom>
          <a:noFill/>
          <a:ln w="15875">
            <a:solidFill>
              <a:srgbClr val="0096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00" y="5302344"/>
            <a:ext cx="7318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7" descr="Wirelesstrans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71" y="3257176"/>
            <a:ext cx="890461" cy="66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563317" y="3167063"/>
            <a:ext cx="722312" cy="776287"/>
            <a:chOff x="7563317" y="3167063"/>
            <a:chExt cx="722312" cy="776287"/>
          </a:xfrm>
        </p:grpSpPr>
        <p:sp>
          <p:nvSpPr>
            <p:cNvPr id="21" name="AutoShape 68"/>
            <p:cNvSpPr>
              <a:spLocks noChangeAspect="1" noChangeArrowheads="1" noTextEdit="1"/>
            </p:cNvSpPr>
            <p:nvPr/>
          </p:nvSpPr>
          <p:spPr bwMode="auto">
            <a:xfrm>
              <a:off x="7566492" y="3167063"/>
              <a:ext cx="71913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0"/>
            <p:cNvSpPr>
              <a:spLocks/>
            </p:cNvSpPr>
            <p:nvPr/>
          </p:nvSpPr>
          <p:spPr bwMode="auto">
            <a:xfrm>
              <a:off x="7563317" y="3695700"/>
              <a:ext cx="722312" cy="244475"/>
            </a:xfrm>
            <a:custGeom>
              <a:avLst/>
              <a:gdLst>
                <a:gd name="T0" fmla="*/ 37638 w 262"/>
                <a:gd name="T1" fmla="*/ 6124 h 89"/>
                <a:gd name="T2" fmla="*/ 37638 w 262"/>
                <a:gd name="T3" fmla="*/ 6124 h 89"/>
                <a:gd name="T4" fmla="*/ 18877 w 262"/>
                <a:gd name="T5" fmla="*/ 12344 h 89"/>
                <a:gd name="T6" fmla="*/ 0 w 262"/>
                <a:gd name="T7" fmla="*/ 6124 h 89"/>
                <a:gd name="T8" fmla="*/ 18877 w 262"/>
                <a:gd name="T9" fmla="*/ 0 h 89"/>
                <a:gd name="T10" fmla="*/ 37638 w 262"/>
                <a:gd name="T11" fmla="*/ 6124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2" h="89">
                  <a:moveTo>
                    <a:pt x="262" y="44"/>
                  </a:moveTo>
                  <a:cubicBezTo>
                    <a:pt x="262" y="44"/>
                    <a:pt x="262" y="44"/>
                    <a:pt x="262" y="44"/>
                  </a:cubicBezTo>
                  <a:cubicBezTo>
                    <a:pt x="262" y="69"/>
                    <a:pt x="203" y="89"/>
                    <a:pt x="131" y="89"/>
                  </a:cubicBezTo>
                  <a:cubicBezTo>
                    <a:pt x="59" y="89"/>
                    <a:pt x="0" y="69"/>
                    <a:pt x="0" y="44"/>
                  </a:cubicBezTo>
                  <a:cubicBezTo>
                    <a:pt x="0" y="20"/>
                    <a:pt x="59" y="0"/>
                    <a:pt x="131" y="0"/>
                  </a:cubicBezTo>
                  <a:cubicBezTo>
                    <a:pt x="203" y="0"/>
                    <a:pt x="262" y="20"/>
                    <a:pt x="262" y="44"/>
                  </a:cubicBezTo>
                  <a:close/>
                </a:path>
              </a:pathLst>
            </a:custGeom>
            <a:solidFill>
              <a:srgbClr val="09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1"/>
            <p:cNvSpPr>
              <a:spLocks/>
            </p:cNvSpPr>
            <p:nvPr/>
          </p:nvSpPr>
          <p:spPr bwMode="auto">
            <a:xfrm>
              <a:off x="7563317" y="3695700"/>
              <a:ext cx="722312" cy="244475"/>
            </a:xfrm>
            <a:custGeom>
              <a:avLst/>
              <a:gdLst>
                <a:gd name="T0" fmla="*/ 37638 w 262"/>
                <a:gd name="T1" fmla="*/ 6285 h 89"/>
                <a:gd name="T2" fmla="*/ 37638 w 262"/>
                <a:gd name="T3" fmla="*/ 6285 h 89"/>
                <a:gd name="T4" fmla="*/ 18955 w 262"/>
                <a:gd name="T5" fmla="*/ 12344 h 89"/>
                <a:gd name="T6" fmla="*/ 0 w 262"/>
                <a:gd name="T7" fmla="*/ 6285 h 89"/>
                <a:gd name="T8" fmla="*/ 18955 w 262"/>
                <a:gd name="T9" fmla="*/ 0 h 89"/>
                <a:gd name="T10" fmla="*/ 37638 w 262"/>
                <a:gd name="T11" fmla="*/ 6285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2" h="89">
                  <a:moveTo>
                    <a:pt x="262" y="45"/>
                  </a:moveTo>
                  <a:cubicBezTo>
                    <a:pt x="262" y="45"/>
                    <a:pt x="262" y="45"/>
                    <a:pt x="262" y="45"/>
                  </a:cubicBezTo>
                  <a:cubicBezTo>
                    <a:pt x="262" y="69"/>
                    <a:pt x="204" y="89"/>
                    <a:pt x="132" y="89"/>
                  </a:cubicBezTo>
                  <a:cubicBezTo>
                    <a:pt x="59" y="89"/>
                    <a:pt x="0" y="69"/>
                    <a:pt x="0" y="45"/>
                  </a:cubicBezTo>
                  <a:cubicBezTo>
                    <a:pt x="0" y="20"/>
                    <a:pt x="59" y="0"/>
                    <a:pt x="132" y="0"/>
                  </a:cubicBezTo>
                  <a:cubicBezTo>
                    <a:pt x="204" y="0"/>
                    <a:pt x="262" y="20"/>
                    <a:pt x="262" y="45"/>
                  </a:cubicBezTo>
                  <a:close/>
                </a:path>
              </a:pathLst>
            </a:custGeom>
            <a:noFill/>
            <a:ln w="0" cap="flat">
              <a:solidFill>
                <a:srgbClr val="AEE2F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7563317" y="3290888"/>
              <a:ext cx="722312" cy="531812"/>
            </a:xfrm>
            <a:custGeom>
              <a:avLst/>
              <a:gdLst>
                <a:gd name="T0" fmla="*/ 0 w 455"/>
                <a:gd name="T1" fmla="*/ 0 h 335"/>
                <a:gd name="T2" fmla="*/ 0 w 455"/>
                <a:gd name="T3" fmla="*/ 335 h 335"/>
                <a:gd name="T4" fmla="*/ 455 w 455"/>
                <a:gd name="T5" fmla="*/ 335 h 335"/>
                <a:gd name="T6" fmla="*/ 455 w 455"/>
                <a:gd name="T7" fmla="*/ 0 h 335"/>
                <a:gd name="T8" fmla="*/ 0 w 455"/>
                <a:gd name="T9" fmla="*/ 0 h 335"/>
                <a:gd name="T10" fmla="*/ 0 w 455"/>
                <a:gd name="T11" fmla="*/ 0 h 335"/>
                <a:gd name="T12" fmla="*/ 0 w 455"/>
                <a:gd name="T13" fmla="*/ 0 h 335"/>
                <a:gd name="T14" fmla="*/ 0 w 455"/>
                <a:gd name="T15" fmla="*/ 0 h 3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5" h="335">
                  <a:moveTo>
                    <a:pt x="0" y="0"/>
                  </a:moveTo>
                  <a:lnTo>
                    <a:pt x="0" y="335"/>
                  </a:lnTo>
                  <a:lnTo>
                    <a:pt x="455" y="335"/>
                  </a:lnTo>
                  <a:lnTo>
                    <a:pt x="4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7563317" y="3167063"/>
              <a:ext cx="722312" cy="244475"/>
            </a:xfrm>
            <a:custGeom>
              <a:avLst/>
              <a:gdLst>
                <a:gd name="T0" fmla="*/ 37638 w 262"/>
                <a:gd name="T1" fmla="*/ 6124 h 89"/>
                <a:gd name="T2" fmla="*/ 37638 w 262"/>
                <a:gd name="T3" fmla="*/ 6124 h 89"/>
                <a:gd name="T4" fmla="*/ 18877 w 262"/>
                <a:gd name="T5" fmla="*/ 12344 h 89"/>
                <a:gd name="T6" fmla="*/ 0 w 262"/>
                <a:gd name="T7" fmla="*/ 6124 h 89"/>
                <a:gd name="T8" fmla="*/ 18877 w 262"/>
                <a:gd name="T9" fmla="*/ 0 h 89"/>
                <a:gd name="T10" fmla="*/ 37638 w 262"/>
                <a:gd name="T11" fmla="*/ 6124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2" h="89">
                  <a:moveTo>
                    <a:pt x="262" y="44"/>
                  </a:moveTo>
                  <a:cubicBezTo>
                    <a:pt x="262" y="44"/>
                    <a:pt x="262" y="44"/>
                    <a:pt x="262" y="44"/>
                  </a:cubicBezTo>
                  <a:cubicBezTo>
                    <a:pt x="262" y="69"/>
                    <a:pt x="203" y="89"/>
                    <a:pt x="131" y="89"/>
                  </a:cubicBezTo>
                  <a:cubicBezTo>
                    <a:pt x="59" y="89"/>
                    <a:pt x="0" y="69"/>
                    <a:pt x="0" y="44"/>
                  </a:cubicBezTo>
                  <a:cubicBezTo>
                    <a:pt x="0" y="20"/>
                    <a:pt x="59" y="0"/>
                    <a:pt x="131" y="0"/>
                  </a:cubicBezTo>
                  <a:cubicBezTo>
                    <a:pt x="203" y="0"/>
                    <a:pt x="262" y="20"/>
                    <a:pt x="262" y="44"/>
                  </a:cubicBezTo>
                  <a:close/>
                </a:path>
              </a:pathLst>
            </a:custGeom>
            <a:solidFill>
              <a:srgbClr val="47A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7618879" y="3679825"/>
              <a:ext cx="617537" cy="214312"/>
            </a:xfrm>
            <a:custGeom>
              <a:avLst/>
              <a:gdLst>
                <a:gd name="T0" fmla="*/ 32202 w 224"/>
                <a:gd name="T1" fmla="*/ 5485 h 78"/>
                <a:gd name="T2" fmla="*/ 32202 w 224"/>
                <a:gd name="T3" fmla="*/ 5485 h 78"/>
                <a:gd name="T4" fmla="*/ 16161 w 224"/>
                <a:gd name="T5" fmla="*/ 10883 h 78"/>
                <a:gd name="T6" fmla="*/ 0 w 224"/>
                <a:gd name="T7" fmla="*/ 5485 h 78"/>
                <a:gd name="T8" fmla="*/ 16161 w 224"/>
                <a:gd name="T9" fmla="*/ 0 h 78"/>
                <a:gd name="T10" fmla="*/ 32202 w 224"/>
                <a:gd name="T11" fmla="*/ 5485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4" h="78">
                  <a:moveTo>
                    <a:pt x="224" y="39"/>
                  </a:moveTo>
                  <a:cubicBezTo>
                    <a:pt x="224" y="39"/>
                    <a:pt x="224" y="39"/>
                    <a:pt x="224" y="39"/>
                  </a:cubicBezTo>
                  <a:cubicBezTo>
                    <a:pt x="224" y="61"/>
                    <a:pt x="174" y="78"/>
                    <a:pt x="112" y="78"/>
                  </a:cubicBezTo>
                  <a:cubicBezTo>
                    <a:pt x="50" y="78"/>
                    <a:pt x="0" y="61"/>
                    <a:pt x="0" y="39"/>
                  </a:cubicBezTo>
                  <a:cubicBezTo>
                    <a:pt x="0" y="18"/>
                    <a:pt x="50" y="0"/>
                    <a:pt x="112" y="0"/>
                  </a:cubicBezTo>
                  <a:cubicBezTo>
                    <a:pt x="174" y="0"/>
                    <a:pt x="224" y="18"/>
                    <a:pt x="224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5"/>
            <p:cNvSpPr>
              <a:spLocks/>
            </p:cNvSpPr>
            <p:nvPr/>
          </p:nvSpPr>
          <p:spPr bwMode="auto">
            <a:xfrm>
              <a:off x="7618879" y="3384550"/>
              <a:ext cx="617537" cy="398462"/>
            </a:xfrm>
            <a:custGeom>
              <a:avLst/>
              <a:gdLst>
                <a:gd name="T0" fmla="*/ 15968 w 224"/>
                <a:gd name="T1" fmla="*/ 3386 h 145"/>
                <a:gd name="T2" fmla="*/ 0 w 224"/>
                <a:gd name="T3" fmla="*/ 144 h 145"/>
                <a:gd name="T4" fmla="*/ 0 w 224"/>
                <a:gd name="T5" fmla="*/ 20203 h 145"/>
                <a:gd name="T6" fmla="*/ 32202 w 224"/>
                <a:gd name="T7" fmla="*/ 20203 h 145"/>
                <a:gd name="T8" fmla="*/ 32202 w 224"/>
                <a:gd name="T9" fmla="*/ 0 h 145"/>
                <a:gd name="T10" fmla="*/ 15968 w 224"/>
                <a:gd name="T11" fmla="*/ 3386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4" h="145">
                  <a:moveTo>
                    <a:pt x="111" y="24"/>
                  </a:moveTo>
                  <a:cubicBezTo>
                    <a:pt x="64" y="24"/>
                    <a:pt x="22" y="15"/>
                    <a:pt x="0" y="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3" y="15"/>
                    <a:pt x="160" y="24"/>
                    <a:pt x="1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76"/>
            <p:cNvSpPr>
              <a:spLocks/>
            </p:cNvSpPr>
            <p:nvPr/>
          </p:nvSpPr>
          <p:spPr bwMode="auto">
            <a:xfrm>
              <a:off x="7563317" y="3167063"/>
              <a:ext cx="722312" cy="244475"/>
            </a:xfrm>
            <a:custGeom>
              <a:avLst/>
              <a:gdLst>
                <a:gd name="T0" fmla="*/ 37638 w 262"/>
                <a:gd name="T1" fmla="*/ 6285 h 89"/>
                <a:gd name="T2" fmla="*/ 37638 w 262"/>
                <a:gd name="T3" fmla="*/ 6285 h 89"/>
                <a:gd name="T4" fmla="*/ 18955 w 262"/>
                <a:gd name="T5" fmla="*/ 12344 h 89"/>
                <a:gd name="T6" fmla="*/ 0 w 262"/>
                <a:gd name="T7" fmla="*/ 6285 h 89"/>
                <a:gd name="T8" fmla="*/ 18955 w 262"/>
                <a:gd name="T9" fmla="*/ 0 h 89"/>
                <a:gd name="T10" fmla="*/ 37638 w 262"/>
                <a:gd name="T11" fmla="*/ 6285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2" h="89">
                  <a:moveTo>
                    <a:pt x="262" y="45"/>
                  </a:moveTo>
                  <a:cubicBezTo>
                    <a:pt x="262" y="45"/>
                    <a:pt x="262" y="45"/>
                    <a:pt x="262" y="45"/>
                  </a:cubicBezTo>
                  <a:cubicBezTo>
                    <a:pt x="262" y="69"/>
                    <a:pt x="204" y="89"/>
                    <a:pt x="132" y="89"/>
                  </a:cubicBezTo>
                  <a:cubicBezTo>
                    <a:pt x="59" y="89"/>
                    <a:pt x="0" y="69"/>
                    <a:pt x="0" y="45"/>
                  </a:cubicBezTo>
                  <a:cubicBezTo>
                    <a:pt x="0" y="20"/>
                    <a:pt x="59" y="0"/>
                    <a:pt x="132" y="0"/>
                  </a:cubicBezTo>
                  <a:cubicBezTo>
                    <a:pt x="204" y="0"/>
                    <a:pt x="262" y="20"/>
                    <a:pt x="262" y="45"/>
                  </a:cubicBezTo>
                  <a:close/>
                </a:path>
              </a:pathLst>
            </a:custGeom>
            <a:noFill/>
            <a:ln w="0" cap="flat">
              <a:solidFill>
                <a:srgbClr val="AEE2F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auto">
            <a:xfrm>
              <a:off x="7933204" y="3197225"/>
              <a:ext cx="239712" cy="79375"/>
            </a:xfrm>
            <a:custGeom>
              <a:avLst/>
              <a:gdLst>
                <a:gd name="T0" fmla="*/ 0 w 151"/>
                <a:gd name="T1" fmla="*/ 42 h 50"/>
                <a:gd name="T2" fmla="*/ 35 w 151"/>
                <a:gd name="T3" fmla="*/ 50 h 50"/>
                <a:gd name="T4" fmla="*/ 113 w 151"/>
                <a:gd name="T5" fmla="*/ 21 h 50"/>
                <a:gd name="T6" fmla="*/ 151 w 151"/>
                <a:gd name="T7" fmla="*/ 30 h 50"/>
                <a:gd name="T8" fmla="*/ 130 w 151"/>
                <a:gd name="T9" fmla="*/ 0 h 50"/>
                <a:gd name="T10" fmla="*/ 35 w 151"/>
                <a:gd name="T11" fmla="*/ 0 h 50"/>
                <a:gd name="T12" fmla="*/ 76 w 151"/>
                <a:gd name="T13" fmla="*/ 11 h 50"/>
                <a:gd name="T14" fmla="*/ 0 w 151"/>
                <a:gd name="T15" fmla="*/ 42 h 50"/>
                <a:gd name="T16" fmla="*/ 0 w 151"/>
                <a:gd name="T17" fmla="*/ 42 h 50"/>
                <a:gd name="T18" fmla="*/ 0 w 151"/>
                <a:gd name="T19" fmla="*/ 42 h 50"/>
                <a:gd name="T20" fmla="*/ 0 w 151"/>
                <a:gd name="T21" fmla="*/ 42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1" h="50">
                  <a:moveTo>
                    <a:pt x="0" y="42"/>
                  </a:moveTo>
                  <a:lnTo>
                    <a:pt x="35" y="50"/>
                  </a:lnTo>
                  <a:lnTo>
                    <a:pt x="113" y="21"/>
                  </a:lnTo>
                  <a:lnTo>
                    <a:pt x="151" y="30"/>
                  </a:lnTo>
                  <a:lnTo>
                    <a:pt x="130" y="0"/>
                  </a:lnTo>
                  <a:lnTo>
                    <a:pt x="35" y="0"/>
                  </a:lnTo>
                  <a:lnTo>
                    <a:pt x="76" y="1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auto">
            <a:xfrm>
              <a:off x="7676029" y="3294063"/>
              <a:ext cx="238125" cy="79375"/>
            </a:xfrm>
            <a:custGeom>
              <a:avLst/>
              <a:gdLst>
                <a:gd name="T0" fmla="*/ 150 w 150"/>
                <a:gd name="T1" fmla="*/ 12 h 50"/>
                <a:gd name="T2" fmla="*/ 115 w 150"/>
                <a:gd name="T3" fmla="*/ 0 h 50"/>
                <a:gd name="T4" fmla="*/ 37 w 150"/>
                <a:gd name="T5" fmla="*/ 31 h 50"/>
                <a:gd name="T6" fmla="*/ 0 w 150"/>
                <a:gd name="T7" fmla="*/ 24 h 50"/>
                <a:gd name="T8" fmla="*/ 20 w 150"/>
                <a:gd name="T9" fmla="*/ 50 h 50"/>
                <a:gd name="T10" fmla="*/ 115 w 150"/>
                <a:gd name="T11" fmla="*/ 50 h 50"/>
                <a:gd name="T12" fmla="*/ 73 w 150"/>
                <a:gd name="T13" fmla="*/ 41 h 50"/>
                <a:gd name="T14" fmla="*/ 150 w 150"/>
                <a:gd name="T15" fmla="*/ 12 h 50"/>
                <a:gd name="T16" fmla="*/ 150 w 150"/>
                <a:gd name="T17" fmla="*/ 12 h 50"/>
                <a:gd name="T18" fmla="*/ 150 w 150"/>
                <a:gd name="T19" fmla="*/ 12 h 50"/>
                <a:gd name="T20" fmla="*/ 150 w 150"/>
                <a:gd name="T21" fmla="*/ 12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0" h="50">
                  <a:moveTo>
                    <a:pt x="150" y="12"/>
                  </a:moveTo>
                  <a:lnTo>
                    <a:pt x="115" y="0"/>
                  </a:lnTo>
                  <a:lnTo>
                    <a:pt x="37" y="31"/>
                  </a:lnTo>
                  <a:lnTo>
                    <a:pt x="0" y="24"/>
                  </a:lnTo>
                  <a:lnTo>
                    <a:pt x="20" y="50"/>
                  </a:lnTo>
                  <a:lnTo>
                    <a:pt x="115" y="50"/>
                  </a:lnTo>
                  <a:lnTo>
                    <a:pt x="73" y="41"/>
                  </a:lnTo>
                  <a:lnTo>
                    <a:pt x="150" y="12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auto">
            <a:xfrm>
              <a:off x="7687142" y="3197225"/>
              <a:ext cx="238125" cy="79375"/>
            </a:xfrm>
            <a:custGeom>
              <a:avLst/>
              <a:gdLst>
                <a:gd name="T0" fmla="*/ 0 w 150"/>
                <a:gd name="T1" fmla="*/ 11 h 50"/>
                <a:gd name="T2" fmla="*/ 33 w 150"/>
                <a:gd name="T3" fmla="*/ 0 h 50"/>
                <a:gd name="T4" fmla="*/ 113 w 150"/>
                <a:gd name="T5" fmla="*/ 31 h 50"/>
                <a:gd name="T6" fmla="*/ 150 w 150"/>
                <a:gd name="T7" fmla="*/ 23 h 50"/>
                <a:gd name="T8" fmla="*/ 131 w 150"/>
                <a:gd name="T9" fmla="*/ 50 h 50"/>
                <a:gd name="T10" fmla="*/ 35 w 150"/>
                <a:gd name="T11" fmla="*/ 50 h 50"/>
                <a:gd name="T12" fmla="*/ 75 w 150"/>
                <a:gd name="T13" fmla="*/ 42 h 50"/>
                <a:gd name="T14" fmla="*/ 0 w 150"/>
                <a:gd name="T15" fmla="*/ 11 h 50"/>
                <a:gd name="T16" fmla="*/ 0 w 150"/>
                <a:gd name="T17" fmla="*/ 11 h 50"/>
                <a:gd name="T18" fmla="*/ 0 w 150"/>
                <a:gd name="T19" fmla="*/ 11 h 50"/>
                <a:gd name="T20" fmla="*/ 0 w 150"/>
                <a:gd name="T21" fmla="*/ 11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0" h="50">
                  <a:moveTo>
                    <a:pt x="0" y="11"/>
                  </a:moveTo>
                  <a:lnTo>
                    <a:pt x="33" y="0"/>
                  </a:lnTo>
                  <a:lnTo>
                    <a:pt x="113" y="31"/>
                  </a:lnTo>
                  <a:lnTo>
                    <a:pt x="150" y="23"/>
                  </a:lnTo>
                  <a:lnTo>
                    <a:pt x="131" y="50"/>
                  </a:lnTo>
                  <a:lnTo>
                    <a:pt x="35" y="50"/>
                  </a:lnTo>
                  <a:lnTo>
                    <a:pt x="75" y="4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auto">
            <a:xfrm>
              <a:off x="7925267" y="3298825"/>
              <a:ext cx="236537" cy="80962"/>
            </a:xfrm>
            <a:custGeom>
              <a:avLst/>
              <a:gdLst>
                <a:gd name="T0" fmla="*/ 149 w 149"/>
                <a:gd name="T1" fmla="*/ 40 h 51"/>
                <a:gd name="T2" fmla="*/ 116 w 149"/>
                <a:gd name="T3" fmla="*/ 51 h 51"/>
                <a:gd name="T4" fmla="*/ 38 w 149"/>
                <a:gd name="T5" fmla="*/ 21 h 51"/>
                <a:gd name="T6" fmla="*/ 0 w 149"/>
                <a:gd name="T7" fmla="*/ 28 h 51"/>
                <a:gd name="T8" fmla="*/ 20 w 149"/>
                <a:gd name="T9" fmla="*/ 0 h 51"/>
                <a:gd name="T10" fmla="*/ 116 w 149"/>
                <a:gd name="T11" fmla="*/ 0 h 51"/>
                <a:gd name="T12" fmla="*/ 76 w 149"/>
                <a:gd name="T13" fmla="*/ 11 h 51"/>
                <a:gd name="T14" fmla="*/ 149 w 149"/>
                <a:gd name="T15" fmla="*/ 40 h 51"/>
                <a:gd name="T16" fmla="*/ 149 w 149"/>
                <a:gd name="T17" fmla="*/ 40 h 51"/>
                <a:gd name="T18" fmla="*/ 149 w 149"/>
                <a:gd name="T19" fmla="*/ 40 h 51"/>
                <a:gd name="T20" fmla="*/ 149 w 149"/>
                <a:gd name="T21" fmla="*/ 40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" h="51">
                  <a:moveTo>
                    <a:pt x="149" y="40"/>
                  </a:moveTo>
                  <a:lnTo>
                    <a:pt x="116" y="51"/>
                  </a:lnTo>
                  <a:lnTo>
                    <a:pt x="38" y="21"/>
                  </a:lnTo>
                  <a:lnTo>
                    <a:pt x="0" y="28"/>
                  </a:lnTo>
                  <a:lnTo>
                    <a:pt x="20" y="0"/>
                  </a:lnTo>
                  <a:lnTo>
                    <a:pt x="116" y="0"/>
                  </a:lnTo>
                  <a:lnTo>
                    <a:pt x="76" y="11"/>
                  </a:lnTo>
                  <a:lnTo>
                    <a:pt x="149" y="40"/>
                  </a:ln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1"/>
            <p:cNvSpPr>
              <a:spLocks/>
            </p:cNvSpPr>
            <p:nvPr/>
          </p:nvSpPr>
          <p:spPr bwMode="auto">
            <a:xfrm>
              <a:off x="7937967" y="3203575"/>
              <a:ext cx="239712" cy="79375"/>
            </a:xfrm>
            <a:custGeom>
              <a:avLst/>
              <a:gdLst>
                <a:gd name="T0" fmla="*/ 0 w 151"/>
                <a:gd name="T1" fmla="*/ 39 h 50"/>
                <a:gd name="T2" fmla="*/ 33 w 151"/>
                <a:gd name="T3" fmla="*/ 50 h 50"/>
                <a:gd name="T4" fmla="*/ 113 w 151"/>
                <a:gd name="T5" fmla="*/ 19 h 50"/>
                <a:gd name="T6" fmla="*/ 151 w 151"/>
                <a:gd name="T7" fmla="*/ 27 h 50"/>
                <a:gd name="T8" fmla="*/ 130 w 151"/>
                <a:gd name="T9" fmla="*/ 0 h 50"/>
                <a:gd name="T10" fmla="*/ 37 w 151"/>
                <a:gd name="T11" fmla="*/ 0 h 50"/>
                <a:gd name="T12" fmla="*/ 75 w 151"/>
                <a:gd name="T13" fmla="*/ 10 h 50"/>
                <a:gd name="T14" fmla="*/ 0 w 151"/>
                <a:gd name="T15" fmla="*/ 39 h 50"/>
                <a:gd name="T16" fmla="*/ 0 w 151"/>
                <a:gd name="T17" fmla="*/ 39 h 50"/>
                <a:gd name="T18" fmla="*/ 0 w 151"/>
                <a:gd name="T19" fmla="*/ 39 h 50"/>
                <a:gd name="T20" fmla="*/ 0 w 151"/>
                <a:gd name="T21" fmla="*/ 39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1" h="50">
                  <a:moveTo>
                    <a:pt x="0" y="39"/>
                  </a:moveTo>
                  <a:lnTo>
                    <a:pt x="33" y="50"/>
                  </a:lnTo>
                  <a:lnTo>
                    <a:pt x="113" y="19"/>
                  </a:lnTo>
                  <a:lnTo>
                    <a:pt x="151" y="27"/>
                  </a:lnTo>
                  <a:lnTo>
                    <a:pt x="130" y="0"/>
                  </a:lnTo>
                  <a:lnTo>
                    <a:pt x="37" y="0"/>
                  </a:lnTo>
                  <a:lnTo>
                    <a:pt x="75" y="1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>
              <a:off x="7679204" y="3298825"/>
              <a:ext cx="236537" cy="80962"/>
            </a:xfrm>
            <a:custGeom>
              <a:avLst/>
              <a:gdLst>
                <a:gd name="T0" fmla="*/ 149 w 149"/>
                <a:gd name="T1" fmla="*/ 11 h 51"/>
                <a:gd name="T2" fmla="*/ 116 w 149"/>
                <a:gd name="T3" fmla="*/ 0 h 51"/>
                <a:gd name="T4" fmla="*/ 38 w 149"/>
                <a:gd name="T5" fmla="*/ 31 h 51"/>
                <a:gd name="T6" fmla="*/ 0 w 149"/>
                <a:gd name="T7" fmla="*/ 23 h 51"/>
                <a:gd name="T8" fmla="*/ 19 w 149"/>
                <a:gd name="T9" fmla="*/ 51 h 51"/>
                <a:gd name="T10" fmla="*/ 116 w 149"/>
                <a:gd name="T11" fmla="*/ 51 h 51"/>
                <a:gd name="T12" fmla="*/ 75 w 149"/>
                <a:gd name="T13" fmla="*/ 40 h 51"/>
                <a:gd name="T14" fmla="*/ 149 w 149"/>
                <a:gd name="T15" fmla="*/ 11 h 51"/>
                <a:gd name="T16" fmla="*/ 149 w 149"/>
                <a:gd name="T17" fmla="*/ 11 h 51"/>
                <a:gd name="T18" fmla="*/ 149 w 149"/>
                <a:gd name="T19" fmla="*/ 11 h 51"/>
                <a:gd name="T20" fmla="*/ 149 w 149"/>
                <a:gd name="T21" fmla="*/ 11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" h="51">
                  <a:moveTo>
                    <a:pt x="149" y="11"/>
                  </a:moveTo>
                  <a:lnTo>
                    <a:pt x="116" y="0"/>
                  </a:lnTo>
                  <a:lnTo>
                    <a:pt x="38" y="31"/>
                  </a:lnTo>
                  <a:lnTo>
                    <a:pt x="0" y="23"/>
                  </a:lnTo>
                  <a:lnTo>
                    <a:pt x="19" y="51"/>
                  </a:lnTo>
                  <a:lnTo>
                    <a:pt x="116" y="51"/>
                  </a:lnTo>
                  <a:lnTo>
                    <a:pt x="75" y="40"/>
                  </a:lnTo>
                  <a:lnTo>
                    <a:pt x="14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>
              <a:off x="7693492" y="3200400"/>
              <a:ext cx="233362" cy="79375"/>
            </a:xfrm>
            <a:custGeom>
              <a:avLst/>
              <a:gdLst>
                <a:gd name="T0" fmla="*/ 0 w 147"/>
                <a:gd name="T1" fmla="*/ 12 h 50"/>
                <a:gd name="T2" fmla="*/ 33 w 147"/>
                <a:gd name="T3" fmla="*/ 0 h 50"/>
                <a:gd name="T4" fmla="*/ 111 w 147"/>
                <a:gd name="T5" fmla="*/ 33 h 50"/>
                <a:gd name="T6" fmla="*/ 147 w 147"/>
                <a:gd name="T7" fmla="*/ 22 h 50"/>
                <a:gd name="T8" fmla="*/ 128 w 147"/>
                <a:gd name="T9" fmla="*/ 50 h 50"/>
                <a:gd name="T10" fmla="*/ 33 w 147"/>
                <a:gd name="T11" fmla="*/ 50 h 50"/>
                <a:gd name="T12" fmla="*/ 74 w 147"/>
                <a:gd name="T13" fmla="*/ 41 h 50"/>
                <a:gd name="T14" fmla="*/ 0 w 147"/>
                <a:gd name="T15" fmla="*/ 12 h 50"/>
                <a:gd name="T16" fmla="*/ 0 w 147"/>
                <a:gd name="T17" fmla="*/ 12 h 50"/>
                <a:gd name="T18" fmla="*/ 0 w 147"/>
                <a:gd name="T19" fmla="*/ 12 h 50"/>
                <a:gd name="T20" fmla="*/ 0 w 147"/>
                <a:gd name="T21" fmla="*/ 12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50">
                  <a:moveTo>
                    <a:pt x="0" y="12"/>
                  </a:moveTo>
                  <a:lnTo>
                    <a:pt x="33" y="0"/>
                  </a:lnTo>
                  <a:lnTo>
                    <a:pt x="111" y="33"/>
                  </a:lnTo>
                  <a:lnTo>
                    <a:pt x="147" y="22"/>
                  </a:lnTo>
                  <a:lnTo>
                    <a:pt x="128" y="50"/>
                  </a:lnTo>
                  <a:lnTo>
                    <a:pt x="33" y="50"/>
                  </a:lnTo>
                  <a:lnTo>
                    <a:pt x="74" y="4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>
              <a:off x="7930029" y="3305175"/>
              <a:ext cx="236537" cy="79375"/>
            </a:xfrm>
            <a:custGeom>
              <a:avLst/>
              <a:gdLst>
                <a:gd name="T0" fmla="*/ 149 w 149"/>
                <a:gd name="T1" fmla="*/ 40 h 50"/>
                <a:gd name="T2" fmla="*/ 116 w 149"/>
                <a:gd name="T3" fmla="*/ 50 h 50"/>
                <a:gd name="T4" fmla="*/ 37 w 149"/>
                <a:gd name="T5" fmla="*/ 19 h 50"/>
                <a:gd name="T6" fmla="*/ 0 w 149"/>
                <a:gd name="T7" fmla="*/ 27 h 50"/>
                <a:gd name="T8" fmla="*/ 19 w 149"/>
                <a:gd name="T9" fmla="*/ 0 h 50"/>
                <a:gd name="T10" fmla="*/ 115 w 149"/>
                <a:gd name="T11" fmla="*/ 0 h 50"/>
                <a:gd name="T12" fmla="*/ 75 w 149"/>
                <a:gd name="T13" fmla="*/ 10 h 50"/>
                <a:gd name="T14" fmla="*/ 149 w 149"/>
                <a:gd name="T15" fmla="*/ 40 h 50"/>
                <a:gd name="T16" fmla="*/ 149 w 149"/>
                <a:gd name="T17" fmla="*/ 40 h 50"/>
                <a:gd name="T18" fmla="*/ 149 w 149"/>
                <a:gd name="T19" fmla="*/ 40 h 50"/>
                <a:gd name="T20" fmla="*/ 149 w 149"/>
                <a:gd name="T21" fmla="*/ 4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" h="50">
                  <a:moveTo>
                    <a:pt x="149" y="40"/>
                  </a:moveTo>
                  <a:lnTo>
                    <a:pt x="116" y="50"/>
                  </a:lnTo>
                  <a:lnTo>
                    <a:pt x="37" y="19"/>
                  </a:lnTo>
                  <a:lnTo>
                    <a:pt x="0" y="27"/>
                  </a:lnTo>
                  <a:lnTo>
                    <a:pt x="19" y="0"/>
                  </a:lnTo>
                  <a:lnTo>
                    <a:pt x="115" y="0"/>
                  </a:lnTo>
                  <a:lnTo>
                    <a:pt x="75" y="10"/>
                  </a:lnTo>
                  <a:lnTo>
                    <a:pt x="14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5"/>
            <p:cNvSpPr>
              <a:spLocks noChangeShapeType="1"/>
            </p:cNvSpPr>
            <p:nvPr/>
          </p:nvSpPr>
          <p:spPr bwMode="auto">
            <a:xfrm>
              <a:off x="7563317" y="3290888"/>
              <a:ext cx="0" cy="528637"/>
            </a:xfrm>
            <a:prstGeom prst="line">
              <a:avLst/>
            </a:prstGeom>
            <a:noFill/>
            <a:ln w="0" cap="sq">
              <a:solidFill>
                <a:srgbClr val="AEE2F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86"/>
            <p:cNvSpPr>
              <a:spLocks noChangeShapeType="1"/>
            </p:cNvSpPr>
            <p:nvPr/>
          </p:nvSpPr>
          <p:spPr bwMode="auto">
            <a:xfrm>
              <a:off x="8285629" y="3290888"/>
              <a:ext cx="0" cy="528637"/>
            </a:xfrm>
            <a:prstGeom prst="line">
              <a:avLst/>
            </a:prstGeom>
            <a:noFill/>
            <a:ln w="0" cap="sq">
              <a:solidFill>
                <a:srgbClr val="AEE2F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87"/>
            <p:cNvSpPr>
              <a:spLocks/>
            </p:cNvSpPr>
            <p:nvPr/>
          </p:nvSpPr>
          <p:spPr bwMode="auto">
            <a:xfrm>
              <a:off x="7739529" y="3714750"/>
              <a:ext cx="157162" cy="192087"/>
            </a:xfrm>
            <a:custGeom>
              <a:avLst/>
              <a:gdLst>
                <a:gd name="T0" fmla="*/ 8200 w 57"/>
                <a:gd name="T1" fmla="*/ 2304 h 70"/>
                <a:gd name="T2" fmla="*/ 8200 w 57"/>
                <a:gd name="T3" fmla="*/ 9633 h 70"/>
                <a:gd name="T4" fmla="*/ 0 w 57"/>
                <a:gd name="T5" fmla="*/ 9633 h 70"/>
                <a:gd name="T6" fmla="*/ 0 w 57"/>
                <a:gd name="T7" fmla="*/ 2304 h 70"/>
                <a:gd name="T8" fmla="*/ 8200 w 57"/>
                <a:gd name="T9" fmla="*/ 2304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70">
                  <a:moveTo>
                    <a:pt x="57" y="17"/>
                  </a:moveTo>
                  <a:cubicBezTo>
                    <a:pt x="57" y="70"/>
                    <a:pt x="57" y="70"/>
                    <a:pt x="57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9" y="0"/>
                    <a:pt x="57" y="17"/>
                    <a:pt x="57" y="17"/>
                  </a:cubicBezTo>
                  <a:close/>
                </a:path>
              </a:pathLst>
            </a:custGeom>
            <a:solidFill>
              <a:srgbClr val="09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88"/>
            <p:cNvSpPr>
              <a:spLocks noChangeArrowheads="1"/>
            </p:cNvSpPr>
            <p:nvPr/>
          </p:nvSpPr>
          <p:spPr bwMode="auto">
            <a:xfrm>
              <a:off x="7772867" y="3651250"/>
              <a:ext cx="96837" cy="93662"/>
            </a:xfrm>
            <a:prstGeom prst="ellipse">
              <a:avLst/>
            </a:prstGeom>
            <a:solidFill>
              <a:srgbClr val="09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89"/>
            <p:cNvSpPr>
              <a:spLocks/>
            </p:cNvSpPr>
            <p:nvPr/>
          </p:nvSpPr>
          <p:spPr bwMode="auto">
            <a:xfrm>
              <a:off x="7930029" y="3714750"/>
              <a:ext cx="153987" cy="192087"/>
            </a:xfrm>
            <a:custGeom>
              <a:avLst/>
              <a:gdLst>
                <a:gd name="T0" fmla="*/ 7857 w 56"/>
                <a:gd name="T1" fmla="*/ 2304 h 70"/>
                <a:gd name="T2" fmla="*/ 7857 w 56"/>
                <a:gd name="T3" fmla="*/ 9633 h 70"/>
                <a:gd name="T4" fmla="*/ 0 w 56"/>
                <a:gd name="T5" fmla="*/ 9633 h 70"/>
                <a:gd name="T6" fmla="*/ 0 w 56"/>
                <a:gd name="T7" fmla="*/ 2304 h 70"/>
                <a:gd name="T8" fmla="*/ 7857 w 56"/>
                <a:gd name="T9" fmla="*/ 2304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70">
                  <a:moveTo>
                    <a:pt x="56" y="17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8" y="0"/>
                    <a:pt x="56" y="17"/>
                    <a:pt x="56" y="17"/>
                  </a:cubicBezTo>
                  <a:close/>
                </a:path>
              </a:pathLst>
            </a:custGeom>
            <a:solidFill>
              <a:srgbClr val="09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90"/>
            <p:cNvSpPr>
              <a:spLocks noChangeArrowheads="1"/>
            </p:cNvSpPr>
            <p:nvPr/>
          </p:nvSpPr>
          <p:spPr bwMode="auto">
            <a:xfrm>
              <a:off x="7963367" y="3651250"/>
              <a:ext cx="93662" cy="93662"/>
            </a:xfrm>
            <a:prstGeom prst="ellipse">
              <a:avLst/>
            </a:prstGeom>
            <a:solidFill>
              <a:srgbClr val="09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91"/>
            <p:cNvSpPr>
              <a:spLocks noEditPoints="1"/>
            </p:cNvSpPr>
            <p:nvPr/>
          </p:nvSpPr>
          <p:spPr bwMode="auto">
            <a:xfrm>
              <a:off x="7745879" y="3527425"/>
              <a:ext cx="46037" cy="74612"/>
            </a:xfrm>
            <a:custGeom>
              <a:avLst/>
              <a:gdLst>
                <a:gd name="T0" fmla="*/ 0 w 17"/>
                <a:gd name="T1" fmla="*/ 0 h 27"/>
                <a:gd name="T2" fmla="*/ 838 w 17"/>
                <a:gd name="T3" fmla="*/ 0 h 27"/>
                <a:gd name="T4" fmla="*/ 1847 w 17"/>
                <a:gd name="T5" fmla="*/ 258 h 27"/>
                <a:gd name="T6" fmla="*/ 2066 w 17"/>
                <a:gd name="T7" fmla="*/ 1018 h 27"/>
                <a:gd name="T8" fmla="*/ 1847 w 17"/>
                <a:gd name="T9" fmla="*/ 1946 h 27"/>
                <a:gd name="T10" fmla="*/ 838 w 17"/>
                <a:gd name="T11" fmla="*/ 2369 h 27"/>
                <a:gd name="T12" fmla="*/ 491 w 17"/>
                <a:gd name="T13" fmla="*/ 2369 h 27"/>
                <a:gd name="T14" fmla="*/ 491 w 17"/>
                <a:gd name="T15" fmla="*/ 3979 h 27"/>
                <a:gd name="T16" fmla="*/ 0 w 17"/>
                <a:gd name="T17" fmla="*/ 3979 h 27"/>
                <a:gd name="T18" fmla="*/ 0 w 17"/>
                <a:gd name="T19" fmla="*/ 0 h 27"/>
                <a:gd name="T20" fmla="*/ 491 w 17"/>
                <a:gd name="T21" fmla="*/ 1946 h 27"/>
                <a:gd name="T22" fmla="*/ 838 w 17"/>
                <a:gd name="T23" fmla="*/ 1946 h 27"/>
                <a:gd name="T24" fmla="*/ 1598 w 17"/>
                <a:gd name="T25" fmla="*/ 1166 h 27"/>
                <a:gd name="T26" fmla="*/ 838 w 17"/>
                <a:gd name="T27" fmla="*/ 258 h 27"/>
                <a:gd name="T28" fmla="*/ 491 w 17"/>
                <a:gd name="T29" fmla="*/ 449 h 27"/>
                <a:gd name="T30" fmla="*/ 491 w 17"/>
                <a:gd name="T31" fmla="*/ 1946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27">
                  <a:moveTo>
                    <a:pt x="0" y="0"/>
                  </a:moveTo>
                  <a:cubicBezTo>
                    <a:pt x="2" y="0"/>
                    <a:pt x="4" y="0"/>
                    <a:pt x="7" y="0"/>
                  </a:cubicBezTo>
                  <a:cubicBezTo>
                    <a:pt x="10" y="0"/>
                    <a:pt x="13" y="0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10"/>
                    <a:pt x="16" y="12"/>
                    <a:pt x="15" y="13"/>
                  </a:cubicBezTo>
                  <a:cubicBezTo>
                    <a:pt x="13" y="15"/>
                    <a:pt x="10" y="16"/>
                    <a:pt x="7" y="16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0" y="0"/>
                  </a:lnTo>
                  <a:close/>
                  <a:moveTo>
                    <a:pt x="4" y="13"/>
                  </a:moveTo>
                  <a:cubicBezTo>
                    <a:pt x="5" y="13"/>
                    <a:pt x="6" y="13"/>
                    <a:pt x="7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4"/>
                    <a:pt x="11" y="2"/>
                    <a:pt x="7" y="2"/>
                  </a:cubicBezTo>
                  <a:cubicBezTo>
                    <a:pt x="6" y="2"/>
                    <a:pt x="4" y="2"/>
                    <a:pt x="4" y="3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92"/>
            <p:cNvSpPr>
              <a:spLocks/>
            </p:cNvSpPr>
            <p:nvPr/>
          </p:nvSpPr>
          <p:spPr bwMode="auto">
            <a:xfrm>
              <a:off x="7803029" y="3546475"/>
              <a:ext cx="25400" cy="55562"/>
            </a:xfrm>
            <a:custGeom>
              <a:avLst/>
              <a:gdLst>
                <a:gd name="T0" fmla="*/ 0 w 9"/>
                <a:gd name="T1" fmla="*/ 959 h 20"/>
                <a:gd name="T2" fmla="*/ 0 w 9"/>
                <a:gd name="T3" fmla="*/ 0 h 20"/>
                <a:gd name="T4" fmla="*/ 500 w 9"/>
                <a:gd name="T5" fmla="*/ 0 h 20"/>
                <a:gd name="T6" fmla="*/ 500 w 9"/>
                <a:gd name="T7" fmla="*/ 613 h 20"/>
                <a:gd name="T8" fmla="*/ 500 w 9"/>
                <a:gd name="T9" fmla="*/ 613 h 20"/>
                <a:gd name="T10" fmla="*/ 1387 w 9"/>
                <a:gd name="T11" fmla="*/ 0 h 20"/>
                <a:gd name="T12" fmla="*/ 1580 w 9"/>
                <a:gd name="T13" fmla="*/ 0 h 20"/>
                <a:gd name="T14" fmla="*/ 1580 w 9"/>
                <a:gd name="T15" fmla="*/ 462 h 20"/>
                <a:gd name="T16" fmla="*/ 1387 w 9"/>
                <a:gd name="T17" fmla="*/ 462 h 20"/>
                <a:gd name="T18" fmla="*/ 500 w 9"/>
                <a:gd name="T19" fmla="*/ 1265 h 20"/>
                <a:gd name="T20" fmla="*/ 500 w 9"/>
                <a:gd name="T21" fmla="*/ 1416 h 20"/>
                <a:gd name="T22" fmla="*/ 500 w 9"/>
                <a:gd name="T23" fmla="*/ 3066 h 20"/>
                <a:gd name="T24" fmla="*/ 0 w 9"/>
                <a:gd name="T25" fmla="*/ 3066 h 20"/>
                <a:gd name="T26" fmla="*/ 0 w 9"/>
                <a:gd name="T27" fmla="*/ 959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20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6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3"/>
                    <a:pt x="4" y="5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93"/>
            <p:cNvSpPr>
              <a:spLocks noEditPoints="1"/>
            </p:cNvSpPr>
            <p:nvPr/>
          </p:nvSpPr>
          <p:spPr bwMode="auto">
            <a:xfrm>
              <a:off x="7839542" y="3527425"/>
              <a:ext cx="11112" cy="74612"/>
            </a:xfrm>
            <a:custGeom>
              <a:avLst/>
              <a:gdLst>
                <a:gd name="T0" fmla="*/ 613 w 4"/>
                <a:gd name="T1" fmla="*/ 258 h 27"/>
                <a:gd name="T2" fmla="*/ 350 w 4"/>
                <a:gd name="T3" fmla="*/ 585 h 27"/>
                <a:gd name="T4" fmla="*/ 0 w 4"/>
                <a:gd name="T5" fmla="*/ 258 h 27"/>
                <a:gd name="T6" fmla="*/ 350 w 4"/>
                <a:gd name="T7" fmla="*/ 0 h 27"/>
                <a:gd name="T8" fmla="*/ 613 w 4"/>
                <a:gd name="T9" fmla="*/ 258 h 27"/>
                <a:gd name="T10" fmla="*/ 0 w 4"/>
                <a:gd name="T11" fmla="*/ 3979 h 27"/>
                <a:gd name="T12" fmla="*/ 0 w 4"/>
                <a:gd name="T13" fmla="*/ 1018 h 27"/>
                <a:gd name="T14" fmla="*/ 613 w 4"/>
                <a:gd name="T15" fmla="*/ 1018 h 27"/>
                <a:gd name="T16" fmla="*/ 613 w 4"/>
                <a:gd name="T17" fmla="*/ 3979 h 27"/>
                <a:gd name="T18" fmla="*/ 0 w 4"/>
                <a:gd name="T19" fmla="*/ 397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27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  <a:moveTo>
                    <a:pt x="0" y="2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7"/>
                    <a:pt x="4" y="27"/>
                    <a:pt x="4" y="27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94"/>
            <p:cNvSpPr>
              <a:spLocks/>
            </p:cNvSpPr>
            <p:nvPr/>
          </p:nvSpPr>
          <p:spPr bwMode="auto">
            <a:xfrm>
              <a:off x="7863354" y="3546475"/>
              <a:ext cx="77787" cy="55562"/>
            </a:xfrm>
            <a:custGeom>
              <a:avLst/>
              <a:gdLst>
                <a:gd name="T0" fmla="*/ 0 w 28"/>
                <a:gd name="T1" fmla="*/ 959 h 20"/>
                <a:gd name="T2" fmla="*/ 0 w 28"/>
                <a:gd name="T3" fmla="*/ 0 h 20"/>
                <a:gd name="T4" fmla="*/ 462 w 28"/>
                <a:gd name="T5" fmla="*/ 0 h 20"/>
                <a:gd name="T6" fmla="*/ 613 w 28"/>
                <a:gd name="T7" fmla="*/ 462 h 20"/>
                <a:gd name="T8" fmla="*/ 613 w 28"/>
                <a:gd name="T9" fmla="*/ 462 h 20"/>
                <a:gd name="T10" fmla="*/ 1614 w 28"/>
                <a:gd name="T11" fmla="*/ 0 h 20"/>
                <a:gd name="T12" fmla="*/ 2336 w 28"/>
                <a:gd name="T13" fmla="*/ 613 h 20"/>
                <a:gd name="T14" fmla="*/ 2336 w 28"/>
                <a:gd name="T15" fmla="*/ 613 h 20"/>
                <a:gd name="T16" fmla="*/ 2674 w 28"/>
                <a:gd name="T17" fmla="*/ 200 h 20"/>
                <a:gd name="T18" fmla="*/ 3414 w 28"/>
                <a:gd name="T19" fmla="*/ 0 h 20"/>
                <a:gd name="T20" fmla="*/ 4337 w 28"/>
                <a:gd name="T21" fmla="*/ 1265 h 20"/>
                <a:gd name="T22" fmla="*/ 4337 w 28"/>
                <a:gd name="T23" fmla="*/ 3066 h 20"/>
                <a:gd name="T24" fmla="*/ 3875 w 28"/>
                <a:gd name="T25" fmla="*/ 3066 h 20"/>
                <a:gd name="T26" fmla="*/ 3875 w 28"/>
                <a:gd name="T27" fmla="*/ 1416 h 20"/>
                <a:gd name="T28" fmla="*/ 3066 w 28"/>
                <a:gd name="T29" fmla="*/ 462 h 20"/>
                <a:gd name="T30" fmla="*/ 2478 w 28"/>
                <a:gd name="T31" fmla="*/ 959 h 20"/>
                <a:gd name="T32" fmla="*/ 2478 w 28"/>
                <a:gd name="T33" fmla="*/ 1265 h 20"/>
                <a:gd name="T34" fmla="*/ 2478 w 28"/>
                <a:gd name="T35" fmla="*/ 3066 h 20"/>
                <a:gd name="T36" fmla="*/ 2016 w 28"/>
                <a:gd name="T37" fmla="*/ 3066 h 20"/>
                <a:gd name="T38" fmla="*/ 2016 w 28"/>
                <a:gd name="T39" fmla="*/ 1265 h 20"/>
                <a:gd name="T40" fmla="*/ 1265 w 28"/>
                <a:gd name="T41" fmla="*/ 462 h 20"/>
                <a:gd name="T42" fmla="*/ 613 w 28"/>
                <a:gd name="T43" fmla="*/ 959 h 20"/>
                <a:gd name="T44" fmla="*/ 613 w 28"/>
                <a:gd name="T45" fmla="*/ 1265 h 20"/>
                <a:gd name="T46" fmla="*/ 613 w 28"/>
                <a:gd name="T47" fmla="*/ 3066 h 20"/>
                <a:gd name="T48" fmla="*/ 0 w 28"/>
                <a:gd name="T49" fmla="*/ 3066 h 20"/>
                <a:gd name="T50" fmla="*/ 0 w 28"/>
                <a:gd name="T51" fmla="*/ 959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" h="20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7" y="0"/>
                    <a:pt x="10" y="0"/>
                  </a:cubicBezTo>
                  <a:cubicBezTo>
                    <a:pt x="12" y="0"/>
                    <a:pt x="14" y="2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4" y="0"/>
                    <a:pt x="28" y="2"/>
                    <a:pt x="28" y="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5"/>
                    <a:pt x="23" y="3"/>
                    <a:pt x="20" y="3"/>
                  </a:cubicBezTo>
                  <a:cubicBezTo>
                    <a:pt x="18" y="3"/>
                    <a:pt x="17" y="4"/>
                    <a:pt x="16" y="6"/>
                  </a:cubicBezTo>
                  <a:cubicBezTo>
                    <a:pt x="16" y="6"/>
                    <a:pt x="16" y="7"/>
                    <a:pt x="16" y="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1" y="3"/>
                    <a:pt x="8" y="3"/>
                  </a:cubicBezTo>
                  <a:cubicBezTo>
                    <a:pt x="6" y="3"/>
                    <a:pt x="5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5"/>
            <p:cNvSpPr>
              <a:spLocks noEditPoints="1"/>
            </p:cNvSpPr>
            <p:nvPr/>
          </p:nvSpPr>
          <p:spPr bwMode="auto">
            <a:xfrm>
              <a:off x="7952254" y="3546475"/>
              <a:ext cx="44450" cy="55562"/>
            </a:xfrm>
            <a:custGeom>
              <a:avLst/>
              <a:gdLst>
                <a:gd name="T0" fmla="*/ 2336 w 16"/>
                <a:gd name="T1" fmla="*/ 2336 h 20"/>
                <a:gd name="T2" fmla="*/ 2478 w 16"/>
                <a:gd name="T3" fmla="*/ 3066 h 20"/>
                <a:gd name="T4" fmla="*/ 2016 w 16"/>
                <a:gd name="T5" fmla="*/ 3066 h 20"/>
                <a:gd name="T6" fmla="*/ 1878 w 16"/>
                <a:gd name="T7" fmla="*/ 2674 h 20"/>
                <a:gd name="T8" fmla="*/ 1878 w 16"/>
                <a:gd name="T9" fmla="*/ 2674 h 20"/>
                <a:gd name="T10" fmla="*/ 959 w 16"/>
                <a:gd name="T11" fmla="*/ 3066 h 20"/>
                <a:gd name="T12" fmla="*/ 0 w 16"/>
                <a:gd name="T13" fmla="*/ 2336 h 20"/>
                <a:gd name="T14" fmla="*/ 1878 w 16"/>
                <a:gd name="T15" fmla="*/ 1073 h 20"/>
                <a:gd name="T16" fmla="*/ 1878 w 16"/>
                <a:gd name="T17" fmla="*/ 1073 h 20"/>
                <a:gd name="T18" fmla="*/ 1265 w 16"/>
                <a:gd name="T19" fmla="*/ 462 h 20"/>
                <a:gd name="T20" fmla="*/ 350 w 16"/>
                <a:gd name="T21" fmla="*/ 613 h 20"/>
                <a:gd name="T22" fmla="*/ 350 w 16"/>
                <a:gd name="T23" fmla="*/ 350 h 20"/>
                <a:gd name="T24" fmla="*/ 1265 w 16"/>
                <a:gd name="T25" fmla="*/ 0 h 20"/>
                <a:gd name="T26" fmla="*/ 2336 w 16"/>
                <a:gd name="T27" fmla="*/ 1265 h 20"/>
                <a:gd name="T28" fmla="*/ 2336 w 16"/>
                <a:gd name="T29" fmla="*/ 2336 h 20"/>
                <a:gd name="T30" fmla="*/ 1878 w 16"/>
                <a:gd name="T31" fmla="*/ 1614 h 20"/>
                <a:gd name="T32" fmla="*/ 613 w 16"/>
                <a:gd name="T33" fmla="*/ 2214 h 20"/>
                <a:gd name="T34" fmla="*/ 1073 w 16"/>
                <a:gd name="T35" fmla="*/ 2825 h 20"/>
                <a:gd name="T36" fmla="*/ 1878 w 16"/>
                <a:gd name="T37" fmla="*/ 2214 h 20"/>
                <a:gd name="T38" fmla="*/ 1878 w 16"/>
                <a:gd name="T39" fmla="*/ 2016 h 20"/>
                <a:gd name="T40" fmla="*/ 1878 w 16"/>
                <a:gd name="T41" fmla="*/ 1614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20">
                  <a:moveTo>
                    <a:pt x="15" y="15"/>
                  </a:moveTo>
                  <a:cubicBezTo>
                    <a:pt x="15" y="17"/>
                    <a:pt x="15" y="18"/>
                    <a:pt x="16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9" y="20"/>
                    <a:pt x="6" y="20"/>
                  </a:cubicBezTo>
                  <a:cubicBezTo>
                    <a:pt x="2" y="20"/>
                    <a:pt x="0" y="17"/>
                    <a:pt x="0" y="15"/>
                  </a:cubicBezTo>
                  <a:cubicBezTo>
                    <a:pt x="0" y="10"/>
                    <a:pt x="4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2"/>
                    <a:pt x="8" y="3"/>
                  </a:cubicBezTo>
                  <a:cubicBezTo>
                    <a:pt x="6" y="3"/>
                    <a:pt x="4" y="3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4" y="0"/>
                    <a:pt x="15" y="4"/>
                    <a:pt x="15" y="8"/>
                  </a:cubicBezTo>
                  <a:lnTo>
                    <a:pt x="15" y="15"/>
                  </a:lnTo>
                  <a:close/>
                  <a:moveTo>
                    <a:pt x="12" y="10"/>
                  </a:moveTo>
                  <a:cubicBezTo>
                    <a:pt x="8" y="10"/>
                    <a:pt x="4" y="10"/>
                    <a:pt x="4" y="14"/>
                  </a:cubicBezTo>
                  <a:cubicBezTo>
                    <a:pt x="4" y="16"/>
                    <a:pt x="5" y="18"/>
                    <a:pt x="7" y="18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96"/>
            <p:cNvSpPr>
              <a:spLocks/>
            </p:cNvSpPr>
            <p:nvPr/>
          </p:nvSpPr>
          <p:spPr bwMode="auto">
            <a:xfrm>
              <a:off x="8009404" y="3546475"/>
              <a:ext cx="28575" cy="55562"/>
            </a:xfrm>
            <a:custGeom>
              <a:avLst/>
              <a:gdLst>
                <a:gd name="T0" fmla="*/ 0 w 10"/>
                <a:gd name="T1" fmla="*/ 959 h 20"/>
                <a:gd name="T2" fmla="*/ 0 w 10"/>
                <a:gd name="T3" fmla="*/ 0 h 20"/>
                <a:gd name="T4" fmla="*/ 547 w 10"/>
                <a:gd name="T5" fmla="*/ 0 h 20"/>
                <a:gd name="T6" fmla="*/ 547 w 10"/>
                <a:gd name="T7" fmla="*/ 613 h 20"/>
                <a:gd name="T8" fmla="*/ 547 w 10"/>
                <a:gd name="T9" fmla="*/ 613 h 20"/>
                <a:gd name="T10" fmla="*/ 1773 w 10"/>
                <a:gd name="T11" fmla="*/ 0 h 20"/>
                <a:gd name="T12" fmla="*/ 1967 w 10"/>
                <a:gd name="T13" fmla="*/ 0 h 20"/>
                <a:gd name="T14" fmla="*/ 1967 w 10"/>
                <a:gd name="T15" fmla="*/ 462 h 20"/>
                <a:gd name="T16" fmla="*/ 1532 w 10"/>
                <a:gd name="T17" fmla="*/ 462 h 20"/>
                <a:gd name="T18" fmla="*/ 774 w 10"/>
                <a:gd name="T19" fmla="*/ 1265 h 20"/>
                <a:gd name="T20" fmla="*/ 774 w 10"/>
                <a:gd name="T21" fmla="*/ 1416 h 20"/>
                <a:gd name="T22" fmla="*/ 774 w 10"/>
                <a:gd name="T23" fmla="*/ 3066 h 20"/>
                <a:gd name="T24" fmla="*/ 0 w 10"/>
                <a:gd name="T25" fmla="*/ 3066 h 20"/>
                <a:gd name="T26" fmla="*/ 0 w 10"/>
                <a:gd name="T27" fmla="*/ 959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20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6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6" y="3"/>
                    <a:pt x="4" y="5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7"/>
            <p:cNvSpPr>
              <a:spLocks/>
            </p:cNvSpPr>
            <p:nvPr/>
          </p:nvSpPr>
          <p:spPr bwMode="auto">
            <a:xfrm>
              <a:off x="8042742" y="3546475"/>
              <a:ext cx="50800" cy="77787"/>
            </a:xfrm>
            <a:custGeom>
              <a:avLst/>
              <a:gdLst>
                <a:gd name="T0" fmla="*/ 500 w 18"/>
                <a:gd name="T1" fmla="*/ 0 h 28"/>
                <a:gd name="T2" fmla="*/ 1387 w 18"/>
                <a:gd name="T3" fmla="*/ 1878 h 28"/>
                <a:gd name="T4" fmla="*/ 1580 w 18"/>
                <a:gd name="T5" fmla="*/ 2478 h 28"/>
                <a:gd name="T6" fmla="*/ 1580 w 18"/>
                <a:gd name="T7" fmla="*/ 2478 h 28"/>
                <a:gd name="T8" fmla="*/ 1799 w 18"/>
                <a:gd name="T9" fmla="*/ 1878 h 28"/>
                <a:gd name="T10" fmla="*/ 2466 w 18"/>
                <a:gd name="T11" fmla="*/ 0 h 28"/>
                <a:gd name="T12" fmla="*/ 3198 w 18"/>
                <a:gd name="T13" fmla="*/ 0 h 28"/>
                <a:gd name="T14" fmla="*/ 2311 w 18"/>
                <a:gd name="T15" fmla="*/ 2214 h 28"/>
                <a:gd name="T16" fmla="*/ 1141 w 18"/>
                <a:gd name="T17" fmla="*/ 4088 h 28"/>
                <a:gd name="T18" fmla="*/ 370 w 18"/>
                <a:gd name="T19" fmla="*/ 4337 h 28"/>
                <a:gd name="T20" fmla="*/ 208 w 18"/>
                <a:gd name="T21" fmla="*/ 4088 h 28"/>
                <a:gd name="T22" fmla="*/ 658 w 18"/>
                <a:gd name="T23" fmla="*/ 3743 h 28"/>
                <a:gd name="T24" fmla="*/ 1170 w 18"/>
                <a:gd name="T25" fmla="*/ 3066 h 28"/>
                <a:gd name="T26" fmla="*/ 1170 w 18"/>
                <a:gd name="T27" fmla="*/ 2937 h 28"/>
                <a:gd name="T28" fmla="*/ 1170 w 18"/>
                <a:gd name="T29" fmla="*/ 2825 h 28"/>
                <a:gd name="T30" fmla="*/ 0 w 18"/>
                <a:gd name="T31" fmla="*/ 0 h 28"/>
                <a:gd name="T32" fmla="*/ 500 w 18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8">
                  <a:moveTo>
                    <a:pt x="3" y="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3"/>
                    <a:pt x="10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0" y="21"/>
                    <a:pt x="8" y="24"/>
                    <a:pt x="6" y="26"/>
                  </a:cubicBezTo>
                  <a:cubicBezTo>
                    <a:pt x="4" y="28"/>
                    <a:pt x="2" y="28"/>
                    <a:pt x="2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5"/>
                    <a:pt x="3" y="25"/>
                    <a:pt x="4" y="24"/>
                  </a:cubicBezTo>
                  <a:cubicBezTo>
                    <a:pt x="5" y="23"/>
                    <a:pt x="6" y="22"/>
                    <a:pt x="7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AutoShape 41"/>
          <p:cNvSpPr>
            <a:spLocks noChangeAspect="1" noChangeArrowheads="1" noTextEdit="1"/>
          </p:cNvSpPr>
          <p:nvPr/>
        </p:nvSpPr>
        <p:spPr bwMode="auto">
          <a:xfrm rot="17983748">
            <a:off x="4160930" y="4127313"/>
            <a:ext cx="159067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43"/>
          <p:cNvSpPr>
            <a:spLocks/>
          </p:cNvSpPr>
          <p:nvPr/>
        </p:nvSpPr>
        <p:spPr bwMode="auto">
          <a:xfrm rot="17983748">
            <a:off x="4171879" y="4155800"/>
            <a:ext cx="1543161" cy="1546829"/>
          </a:xfrm>
          <a:custGeom>
            <a:avLst/>
            <a:gdLst>
              <a:gd name="T0" fmla="*/ 4 w 1494"/>
              <a:gd name="T1" fmla="*/ 1440 h 1498"/>
              <a:gd name="T2" fmla="*/ 8 w 1494"/>
              <a:gd name="T3" fmla="*/ 1388 h 1498"/>
              <a:gd name="T4" fmla="*/ 48 w 1494"/>
              <a:gd name="T5" fmla="*/ 1364 h 1498"/>
              <a:gd name="T6" fmla="*/ 114 w 1494"/>
              <a:gd name="T7" fmla="*/ 1376 h 1498"/>
              <a:gd name="T8" fmla="*/ 196 w 1494"/>
              <a:gd name="T9" fmla="*/ 1402 h 1498"/>
              <a:gd name="T10" fmla="*/ 250 w 1494"/>
              <a:gd name="T11" fmla="*/ 1386 h 1498"/>
              <a:gd name="T12" fmla="*/ 268 w 1494"/>
              <a:gd name="T13" fmla="*/ 1340 h 1498"/>
              <a:gd name="T14" fmla="*/ 256 w 1494"/>
              <a:gd name="T15" fmla="*/ 1290 h 1498"/>
              <a:gd name="T16" fmla="*/ 236 w 1494"/>
              <a:gd name="T17" fmla="*/ 1214 h 1498"/>
              <a:gd name="T18" fmla="*/ 250 w 1494"/>
              <a:gd name="T19" fmla="*/ 1148 h 1498"/>
              <a:gd name="T20" fmla="*/ 286 w 1494"/>
              <a:gd name="T21" fmla="*/ 1140 h 1498"/>
              <a:gd name="T22" fmla="*/ 354 w 1494"/>
              <a:gd name="T23" fmla="*/ 1154 h 1498"/>
              <a:gd name="T24" fmla="*/ 422 w 1494"/>
              <a:gd name="T25" fmla="*/ 1174 h 1498"/>
              <a:gd name="T26" fmla="*/ 472 w 1494"/>
              <a:gd name="T27" fmla="*/ 1162 h 1498"/>
              <a:gd name="T28" fmla="*/ 492 w 1494"/>
              <a:gd name="T29" fmla="*/ 1120 h 1498"/>
              <a:gd name="T30" fmla="*/ 470 w 1494"/>
              <a:gd name="T31" fmla="*/ 1044 h 1498"/>
              <a:gd name="T32" fmla="*/ 456 w 1494"/>
              <a:gd name="T33" fmla="*/ 988 h 1498"/>
              <a:gd name="T34" fmla="*/ 460 w 1494"/>
              <a:gd name="T35" fmla="*/ 950 h 1498"/>
              <a:gd name="T36" fmla="*/ 480 w 1494"/>
              <a:gd name="T37" fmla="*/ 916 h 1498"/>
              <a:gd name="T38" fmla="*/ 548 w 1494"/>
              <a:gd name="T39" fmla="*/ 916 h 1498"/>
              <a:gd name="T40" fmla="*/ 642 w 1494"/>
              <a:gd name="T41" fmla="*/ 942 h 1498"/>
              <a:gd name="T42" fmla="*/ 694 w 1494"/>
              <a:gd name="T43" fmla="*/ 940 h 1498"/>
              <a:gd name="T44" fmla="*/ 718 w 1494"/>
              <a:gd name="T45" fmla="*/ 904 h 1498"/>
              <a:gd name="T46" fmla="*/ 710 w 1494"/>
              <a:gd name="T47" fmla="*/ 852 h 1498"/>
              <a:gd name="T48" fmla="*/ 686 w 1494"/>
              <a:gd name="T49" fmla="*/ 780 h 1498"/>
              <a:gd name="T50" fmla="*/ 686 w 1494"/>
              <a:gd name="T51" fmla="*/ 716 h 1498"/>
              <a:gd name="T52" fmla="*/ 704 w 1494"/>
              <a:gd name="T53" fmla="*/ 690 h 1498"/>
              <a:gd name="T54" fmla="*/ 746 w 1494"/>
              <a:gd name="T55" fmla="*/ 682 h 1498"/>
              <a:gd name="T56" fmla="*/ 826 w 1494"/>
              <a:gd name="T57" fmla="*/ 706 h 1498"/>
              <a:gd name="T58" fmla="*/ 884 w 1494"/>
              <a:gd name="T59" fmla="*/ 720 h 1498"/>
              <a:gd name="T60" fmla="*/ 912 w 1494"/>
              <a:gd name="T61" fmla="*/ 716 h 1498"/>
              <a:gd name="T62" fmla="*/ 932 w 1494"/>
              <a:gd name="T63" fmla="*/ 700 h 1498"/>
              <a:gd name="T64" fmla="*/ 944 w 1494"/>
              <a:gd name="T65" fmla="*/ 674 h 1498"/>
              <a:gd name="T66" fmla="*/ 944 w 1494"/>
              <a:gd name="T67" fmla="*/ 638 h 1498"/>
              <a:gd name="T68" fmla="*/ 916 w 1494"/>
              <a:gd name="T69" fmla="*/ 556 h 1498"/>
              <a:gd name="T70" fmla="*/ 910 w 1494"/>
              <a:gd name="T71" fmla="*/ 502 h 1498"/>
              <a:gd name="T72" fmla="*/ 914 w 1494"/>
              <a:gd name="T73" fmla="*/ 484 h 1498"/>
              <a:gd name="T74" fmla="*/ 920 w 1494"/>
              <a:gd name="T75" fmla="*/ 470 h 1498"/>
              <a:gd name="T76" fmla="*/ 950 w 1494"/>
              <a:gd name="T77" fmla="*/ 458 h 1498"/>
              <a:gd name="T78" fmla="*/ 1010 w 1494"/>
              <a:gd name="T79" fmla="*/ 464 h 1498"/>
              <a:gd name="T80" fmla="*/ 1102 w 1494"/>
              <a:gd name="T81" fmla="*/ 488 h 1498"/>
              <a:gd name="T82" fmla="*/ 1154 w 1494"/>
              <a:gd name="T83" fmla="*/ 480 h 1498"/>
              <a:gd name="T84" fmla="*/ 1168 w 1494"/>
              <a:gd name="T85" fmla="*/ 440 h 1498"/>
              <a:gd name="T86" fmla="*/ 1158 w 1494"/>
              <a:gd name="T87" fmla="*/ 368 h 1498"/>
              <a:gd name="T88" fmla="*/ 1134 w 1494"/>
              <a:gd name="T89" fmla="*/ 298 h 1498"/>
              <a:gd name="T90" fmla="*/ 1144 w 1494"/>
              <a:gd name="T91" fmla="*/ 256 h 1498"/>
              <a:gd name="T92" fmla="*/ 1172 w 1494"/>
              <a:gd name="T93" fmla="*/ 234 h 1498"/>
              <a:gd name="T94" fmla="*/ 1206 w 1494"/>
              <a:gd name="T95" fmla="*/ 228 h 1498"/>
              <a:gd name="T96" fmla="*/ 1270 w 1494"/>
              <a:gd name="T97" fmla="*/ 248 h 1498"/>
              <a:gd name="T98" fmla="*/ 1344 w 1494"/>
              <a:gd name="T99" fmla="*/ 262 h 1498"/>
              <a:gd name="T100" fmla="*/ 1386 w 1494"/>
              <a:gd name="T101" fmla="*/ 252 h 1498"/>
              <a:gd name="T102" fmla="*/ 1402 w 1494"/>
              <a:gd name="T103" fmla="*/ 212 h 1498"/>
              <a:gd name="T104" fmla="*/ 1382 w 1494"/>
              <a:gd name="T105" fmla="*/ 144 h 1498"/>
              <a:gd name="T106" fmla="*/ 1362 w 1494"/>
              <a:gd name="T107" fmla="*/ 90 h 1498"/>
              <a:gd name="T108" fmla="*/ 1370 w 1494"/>
              <a:gd name="T109" fmla="*/ 32 h 1498"/>
              <a:gd name="T110" fmla="*/ 1404 w 1494"/>
              <a:gd name="T111" fmla="*/ 0 h 1498"/>
              <a:gd name="T112" fmla="*/ 1462 w 1494"/>
              <a:gd name="T113" fmla="*/ 10 h 14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4"/>
              <a:gd name="T172" fmla="*/ 0 h 1498"/>
              <a:gd name="T173" fmla="*/ 1494 w 1494"/>
              <a:gd name="T174" fmla="*/ 1498 h 14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4" h="1498">
                <a:moveTo>
                  <a:pt x="24" y="1498"/>
                </a:moveTo>
                <a:lnTo>
                  <a:pt x="12" y="1472"/>
                </a:lnTo>
                <a:lnTo>
                  <a:pt x="4" y="1440"/>
                </a:lnTo>
                <a:lnTo>
                  <a:pt x="0" y="1424"/>
                </a:lnTo>
                <a:lnTo>
                  <a:pt x="2" y="1404"/>
                </a:lnTo>
                <a:lnTo>
                  <a:pt x="8" y="1388"/>
                </a:lnTo>
                <a:lnTo>
                  <a:pt x="20" y="1378"/>
                </a:lnTo>
                <a:lnTo>
                  <a:pt x="30" y="1368"/>
                </a:lnTo>
                <a:lnTo>
                  <a:pt x="48" y="1364"/>
                </a:lnTo>
                <a:lnTo>
                  <a:pt x="68" y="1364"/>
                </a:lnTo>
                <a:lnTo>
                  <a:pt x="88" y="1368"/>
                </a:lnTo>
                <a:lnTo>
                  <a:pt x="114" y="1376"/>
                </a:lnTo>
                <a:lnTo>
                  <a:pt x="142" y="1388"/>
                </a:lnTo>
                <a:lnTo>
                  <a:pt x="168" y="1396"/>
                </a:lnTo>
                <a:lnTo>
                  <a:pt x="196" y="1402"/>
                </a:lnTo>
                <a:lnTo>
                  <a:pt x="214" y="1402"/>
                </a:lnTo>
                <a:lnTo>
                  <a:pt x="234" y="1396"/>
                </a:lnTo>
                <a:lnTo>
                  <a:pt x="250" y="1386"/>
                </a:lnTo>
                <a:lnTo>
                  <a:pt x="258" y="1376"/>
                </a:lnTo>
                <a:lnTo>
                  <a:pt x="264" y="1366"/>
                </a:lnTo>
                <a:lnTo>
                  <a:pt x="268" y="1340"/>
                </a:lnTo>
                <a:lnTo>
                  <a:pt x="266" y="1344"/>
                </a:lnTo>
                <a:lnTo>
                  <a:pt x="266" y="1320"/>
                </a:lnTo>
                <a:lnTo>
                  <a:pt x="256" y="1290"/>
                </a:lnTo>
                <a:lnTo>
                  <a:pt x="248" y="1264"/>
                </a:lnTo>
                <a:lnTo>
                  <a:pt x="240" y="1234"/>
                </a:lnTo>
                <a:lnTo>
                  <a:pt x="236" y="1214"/>
                </a:lnTo>
                <a:lnTo>
                  <a:pt x="236" y="1190"/>
                </a:lnTo>
                <a:lnTo>
                  <a:pt x="240" y="1168"/>
                </a:lnTo>
                <a:lnTo>
                  <a:pt x="250" y="1148"/>
                </a:lnTo>
                <a:lnTo>
                  <a:pt x="264" y="1142"/>
                </a:lnTo>
                <a:lnTo>
                  <a:pt x="272" y="1140"/>
                </a:lnTo>
                <a:lnTo>
                  <a:pt x="286" y="1140"/>
                </a:lnTo>
                <a:lnTo>
                  <a:pt x="298" y="1140"/>
                </a:lnTo>
                <a:lnTo>
                  <a:pt x="322" y="1144"/>
                </a:lnTo>
                <a:lnTo>
                  <a:pt x="354" y="1154"/>
                </a:lnTo>
                <a:lnTo>
                  <a:pt x="372" y="1162"/>
                </a:lnTo>
                <a:lnTo>
                  <a:pt x="394" y="1168"/>
                </a:lnTo>
                <a:lnTo>
                  <a:pt x="422" y="1174"/>
                </a:lnTo>
                <a:lnTo>
                  <a:pt x="446" y="1174"/>
                </a:lnTo>
                <a:lnTo>
                  <a:pt x="460" y="1170"/>
                </a:lnTo>
                <a:lnTo>
                  <a:pt x="472" y="1162"/>
                </a:lnTo>
                <a:lnTo>
                  <a:pt x="484" y="1150"/>
                </a:lnTo>
                <a:lnTo>
                  <a:pt x="490" y="1138"/>
                </a:lnTo>
                <a:lnTo>
                  <a:pt x="492" y="1120"/>
                </a:lnTo>
                <a:lnTo>
                  <a:pt x="490" y="1102"/>
                </a:lnTo>
                <a:lnTo>
                  <a:pt x="482" y="1078"/>
                </a:lnTo>
                <a:lnTo>
                  <a:pt x="470" y="1044"/>
                </a:lnTo>
                <a:lnTo>
                  <a:pt x="462" y="1016"/>
                </a:lnTo>
                <a:lnTo>
                  <a:pt x="458" y="1002"/>
                </a:lnTo>
                <a:lnTo>
                  <a:pt x="456" y="988"/>
                </a:lnTo>
                <a:lnTo>
                  <a:pt x="456" y="972"/>
                </a:lnTo>
                <a:lnTo>
                  <a:pt x="456" y="964"/>
                </a:lnTo>
                <a:lnTo>
                  <a:pt x="460" y="950"/>
                </a:lnTo>
                <a:lnTo>
                  <a:pt x="464" y="934"/>
                </a:lnTo>
                <a:lnTo>
                  <a:pt x="472" y="924"/>
                </a:lnTo>
                <a:lnTo>
                  <a:pt x="480" y="916"/>
                </a:lnTo>
                <a:lnTo>
                  <a:pt x="496" y="912"/>
                </a:lnTo>
                <a:lnTo>
                  <a:pt x="518" y="910"/>
                </a:lnTo>
                <a:lnTo>
                  <a:pt x="548" y="916"/>
                </a:lnTo>
                <a:lnTo>
                  <a:pt x="592" y="928"/>
                </a:lnTo>
                <a:lnTo>
                  <a:pt x="620" y="938"/>
                </a:lnTo>
                <a:lnTo>
                  <a:pt x="642" y="942"/>
                </a:lnTo>
                <a:lnTo>
                  <a:pt x="658" y="944"/>
                </a:lnTo>
                <a:lnTo>
                  <a:pt x="682" y="944"/>
                </a:lnTo>
                <a:lnTo>
                  <a:pt x="694" y="940"/>
                </a:lnTo>
                <a:lnTo>
                  <a:pt x="704" y="934"/>
                </a:lnTo>
                <a:lnTo>
                  <a:pt x="714" y="920"/>
                </a:lnTo>
                <a:lnTo>
                  <a:pt x="718" y="904"/>
                </a:lnTo>
                <a:lnTo>
                  <a:pt x="718" y="888"/>
                </a:lnTo>
                <a:lnTo>
                  <a:pt x="714" y="870"/>
                </a:lnTo>
                <a:lnTo>
                  <a:pt x="710" y="852"/>
                </a:lnTo>
                <a:lnTo>
                  <a:pt x="702" y="830"/>
                </a:lnTo>
                <a:lnTo>
                  <a:pt x="694" y="808"/>
                </a:lnTo>
                <a:lnTo>
                  <a:pt x="686" y="780"/>
                </a:lnTo>
                <a:lnTo>
                  <a:pt x="680" y="752"/>
                </a:lnTo>
                <a:lnTo>
                  <a:pt x="682" y="732"/>
                </a:lnTo>
                <a:lnTo>
                  <a:pt x="686" y="716"/>
                </a:lnTo>
                <a:lnTo>
                  <a:pt x="690" y="708"/>
                </a:lnTo>
                <a:lnTo>
                  <a:pt x="696" y="698"/>
                </a:lnTo>
                <a:lnTo>
                  <a:pt x="704" y="690"/>
                </a:lnTo>
                <a:lnTo>
                  <a:pt x="718" y="684"/>
                </a:lnTo>
                <a:lnTo>
                  <a:pt x="734" y="682"/>
                </a:lnTo>
                <a:lnTo>
                  <a:pt x="746" y="682"/>
                </a:lnTo>
                <a:lnTo>
                  <a:pt x="760" y="684"/>
                </a:lnTo>
                <a:lnTo>
                  <a:pt x="794" y="694"/>
                </a:lnTo>
                <a:lnTo>
                  <a:pt x="826" y="706"/>
                </a:lnTo>
                <a:lnTo>
                  <a:pt x="844" y="714"/>
                </a:lnTo>
                <a:lnTo>
                  <a:pt x="862" y="718"/>
                </a:lnTo>
                <a:lnTo>
                  <a:pt x="884" y="720"/>
                </a:lnTo>
                <a:lnTo>
                  <a:pt x="898" y="720"/>
                </a:lnTo>
                <a:lnTo>
                  <a:pt x="904" y="718"/>
                </a:lnTo>
                <a:lnTo>
                  <a:pt x="912" y="716"/>
                </a:lnTo>
                <a:lnTo>
                  <a:pt x="920" y="712"/>
                </a:lnTo>
                <a:lnTo>
                  <a:pt x="926" y="708"/>
                </a:lnTo>
                <a:lnTo>
                  <a:pt x="932" y="700"/>
                </a:lnTo>
                <a:lnTo>
                  <a:pt x="936" y="694"/>
                </a:lnTo>
                <a:lnTo>
                  <a:pt x="940" y="684"/>
                </a:lnTo>
                <a:lnTo>
                  <a:pt x="944" y="674"/>
                </a:lnTo>
                <a:lnTo>
                  <a:pt x="944" y="668"/>
                </a:lnTo>
                <a:lnTo>
                  <a:pt x="946" y="656"/>
                </a:lnTo>
                <a:lnTo>
                  <a:pt x="944" y="638"/>
                </a:lnTo>
                <a:lnTo>
                  <a:pt x="936" y="612"/>
                </a:lnTo>
                <a:lnTo>
                  <a:pt x="924" y="582"/>
                </a:lnTo>
                <a:lnTo>
                  <a:pt x="916" y="556"/>
                </a:lnTo>
                <a:lnTo>
                  <a:pt x="912" y="540"/>
                </a:lnTo>
                <a:lnTo>
                  <a:pt x="908" y="522"/>
                </a:lnTo>
                <a:lnTo>
                  <a:pt x="910" y="502"/>
                </a:lnTo>
                <a:lnTo>
                  <a:pt x="912" y="492"/>
                </a:lnTo>
                <a:lnTo>
                  <a:pt x="914" y="486"/>
                </a:lnTo>
                <a:lnTo>
                  <a:pt x="914" y="484"/>
                </a:lnTo>
                <a:lnTo>
                  <a:pt x="912" y="488"/>
                </a:lnTo>
                <a:lnTo>
                  <a:pt x="916" y="478"/>
                </a:lnTo>
                <a:lnTo>
                  <a:pt x="920" y="470"/>
                </a:lnTo>
                <a:lnTo>
                  <a:pt x="932" y="464"/>
                </a:lnTo>
                <a:lnTo>
                  <a:pt x="942" y="460"/>
                </a:lnTo>
                <a:lnTo>
                  <a:pt x="950" y="458"/>
                </a:lnTo>
                <a:lnTo>
                  <a:pt x="966" y="456"/>
                </a:lnTo>
                <a:lnTo>
                  <a:pt x="990" y="460"/>
                </a:lnTo>
                <a:lnTo>
                  <a:pt x="1010" y="464"/>
                </a:lnTo>
                <a:lnTo>
                  <a:pt x="1042" y="474"/>
                </a:lnTo>
                <a:lnTo>
                  <a:pt x="1076" y="484"/>
                </a:lnTo>
                <a:lnTo>
                  <a:pt x="1102" y="488"/>
                </a:lnTo>
                <a:lnTo>
                  <a:pt x="1130" y="492"/>
                </a:lnTo>
                <a:lnTo>
                  <a:pt x="1142" y="486"/>
                </a:lnTo>
                <a:lnTo>
                  <a:pt x="1154" y="480"/>
                </a:lnTo>
                <a:lnTo>
                  <a:pt x="1166" y="462"/>
                </a:lnTo>
                <a:lnTo>
                  <a:pt x="1168" y="446"/>
                </a:lnTo>
                <a:lnTo>
                  <a:pt x="1168" y="440"/>
                </a:lnTo>
                <a:lnTo>
                  <a:pt x="1168" y="416"/>
                </a:lnTo>
                <a:lnTo>
                  <a:pt x="1164" y="388"/>
                </a:lnTo>
                <a:lnTo>
                  <a:pt x="1158" y="368"/>
                </a:lnTo>
                <a:lnTo>
                  <a:pt x="1150" y="346"/>
                </a:lnTo>
                <a:lnTo>
                  <a:pt x="1140" y="322"/>
                </a:lnTo>
                <a:lnTo>
                  <a:pt x="1134" y="298"/>
                </a:lnTo>
                <a:lnTo>
                  <a:pt x="1138" y="274"/>
                </a:lnTo>
                <a:lnTo>
                  <a:pt x="1140" y="264"/>
                </a:lnTo>
                <a:lnTo>
                  <a:pt x="1144" y="256"/>
                </a:lnTo>
                <a:lnTo>
                  <a:pt x="1150" y="246"/>
                </a:lnTo>
                <a:lnTo>
                  <a:pt x="1160" y="238"/>
                </a:lnTo>
                <a:lnTo>
                  <a:pt x="1172" y="234"/>
                </a:lnTo>
                <a:lnTo>
                  <a:pt x="1184" y="230"/>
                </a:lnTo>
                <a:lnTo>
                  <a:pt x="1198" y="228"/>
                </a:lnTo>
                <a:lnTo>
                  <a:pt x="1206" y="228"/>
                </a:lnTo>
                <a:lnTo>
                  <a:pt x="1224" y="234"/>
                </a:lnTo>
                <a:lnTo>
                  <a:pt x="1244" y="238"/>
                </a:lnTo>
                <a:lnTo>
                  <a:pt x="1270" y="248"/>
                </a:lnTo>
                <a:lnTo>
                  <a:pt x="1294" y="254"/>
                </a:lnTo>
                <a:lnTo>
                  <a:pt x="1320" y="260"/>
                </a:lnTo>
                <a:lnTo>
                  <a:pt x="1344" y="262"/>
                </a:lnTo>
                <a:lnTo>
                  <a:pt x="1360" y="262"/>
                </a:lnTo>
                <a:lnTo>
                  <a:pt x="1374" y="260"/>
                </a:lnTo>
                <a:lnTo>
                  <a:pt x="1386" y="252"/>
                </a:lnTo>
                <a:lnTo>
                  <a:pt x="1396" y="238"/>
                </a:lnTo>
                <a:lnTo>
                  <a:pt x="1400" y="226"/>
                </a:lnTo>
                <a:lnTo>
                  <a:pt x="1402" y="212"/>
                </a:lnTo>
                <a:lnTo>
                  <a:pt x="1398" y="188"/>
                </a:lnTo>
                <a:lnTo>
                  <a:pt x="1390" y="162"/>
                </a:lnTo>
                <a:lnTo>
                  <a:pt x="1382" y="144"/>
                </a:lnTo>
                <a:lnTo>
                  <a:pt x="1374" y="126"/>
                </a:lnTo>
                <a:lnTo>
                  <a:pt x="1368" y="110"/>
                </a:lnTo>
                <a:lnTo>
                  <a:pt x="1362" y="90"/>
                </a:lnTo>
                <a:lnTo>
                  <a:pt x="1360" y="72"/>
                </a:lnTo>
                <a:lnTo>
                  <a:pt x="1362" y="58"/>
                </a:lnTo>
                <a:lnTo>
                  <a:pt x="1370" y="32"/>
                </a:lnTo>
                <a:lnTo>
                  <a:pt x="1382" y="10"/>
                </a:lnTo>
                <a:lnTo>
                  <a:pt x="1396" y="4"/>
                </a:lnTo>
                <a:lnTo>
                  <a:pt x="1404" y="0"/>
                </a:lnTo>
                <a:lnTo>
                  <a:pt x="1418" y="0"/>
                </a:lnTo>
                <a:lnTo>
                  <a:pt x="1434" y="2"/>
                </a:lnTo>
                <a:lnTo>
                  <a:pt x="1462" y="10"/>
                </a:lnTo>
                <a:lnTo>
                  <a:pt x="1482" y="16"/>
                </a:lnTo>
                <a:lnTo>
                  <a:pt x="1494" y="18"/>
                </a:lnTo>
              </a:path>
            </a:pathLst>
          </a:custGeom>
          <a:noFill/>
          <a:ln w="38100">
            <a:solidFill>
              <a:srgbClr val="0096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44"/>
          <p:cNvSpPr>
            <a:spLocks/>
          </p:cNvSpPr>
          <p:nvPr/>
        </p:nvSpPr>
        <p:spPr bwMode="auto">
          <a:xfrm rot="17983748">
            <a:off x="4195173" y="4150937"/>
            <a:ext cx="1547293" cy="1542698"/>
          </a:xfrm>
          <a:custGeom>
            <a:avLst/>
            <a:gdLst>
              <a:gd name="T0" fmla="*/ 56 w 1498"/>
              <a:gd name="T1" fmla="*/ 1490 h 1494"/>
              <a:gd name="T2" fmla="*/ 110 w 1498"/>
              <a:gd name="T3" fmla="*/ 1486 h 1494"/>
              <a:gd name="T4" fmla="*/ 134 w 1498"/>
              <a:gd name="T5" fmla="*/ 1444 h 1494"/>
              <a:gd name="T6" fmla="*/ 122 w 1498"/>
              <a:gd name="T7" fmla="*/ 1380 h 1494"/>
              <a:gd name="T8" fmla="*/ 96 w 1498"/>
              <a:gd name="T9" fmla="*/ 1298 h 1494"/>
              <a:gd name="T10" fmla="*/ 112 w 1498"/>
              <a:gd name="T11" fmla="*/ 1242 h 1494"/>
              <a:gd name="T12" fmla="*/ 158 w 1498"/>
              <a:gd name="T13" fmla="*/ 1226 h 1494"/>
              <a:gd name="T14" fmla="*/ 208 w 1498"/>
              <a:gd name="T15" fmla="*/ 1238 h 1494"/>
              <a:gd name="T16" fmla="*/ 284 w 1498"/>
              <a:gd name="T17" fmla="*/ 1256 h 1494"/>
              <a:gd name="T18" fmla="*/ 350 w 1498"/>
              <a:gd name="T19" fmla="*/ 1242 h 1494"/>
              <a:gd name="T20" fmla="*/ 358 w 1498"/>
              <a:gd name="T21" fmla="*/ 1208 h 1494"/>
              <a:gd name="T22" fmla="*/ 344 w 1498"/>
              <a:gd name="T23" fmla="*/ 1140 h 1494"/>
              <a:gd name="T24" fmla="*/ 322 w 1498"/>
              <a:gd name="T25" fmla="*/ 1072 h 1494"/>
              <a:gd name="T26" fmla="*/ 334 w 1498"/>
              <a:gd name="T27" fmla="*/ 1022 h 1494"/>
              <a:gd name="T28" fmla="*/ 376 w 1498"/>
              <a:gd name="T29" fmla="*/ 1002 h 1494"/>
              <a:gd name="T30" fmla="*/ 454 w 1498"/>
              <a:gd name="T31" fmla="*/ 1022 h 1494"/>
              <a:gd name="T32" fmla="*/ 510 w 1498"/>
              <a:gd name="T33" fmla="*/ 1038 h 1494"/>
              <a:gd name="T34" fmla="*/ 548 w 1498"/>
              <a:gd name="T35" fmla="*/ 1034 h 1494"/>
              <a:gd name="T36" fmla="*/ 580 w 1498"/>
              <a:gd name="T37" fmla="*/ 1012 h 1494"/>
              <a:gd name="T38" fmla="*/ 582 w 1498"/>
              <a:gd name="T39" fmla="*/ 946 h 1494"/>
              <a:gd name="T40" fmla="*/ 556 w 1498"/>
              <a:gd name="T41" fmla="*/ 852 h 1494"/>
              <a:gd name="T42" fmla="*/ 558 w 1498"/>
              <a:gd name="T43" fmla="*/ 800 h 1494"/>
              <a:gd name="T44" fmla="*/ 594 w 1498"/>
              <a:gd name="T45" fmla="*/ 776 h 1494"/>
              <a:gd name="T46" fmla="*/ 646 w 1498"/>
              <a:gd name="T47" fmla="*/ 784 h 1494"/>
              <a:gd name="T48" fmla="*/ 718 w 1498"/>
              <a:gd name="T49" fmla="*/ 808 h 1494"/>
              <a:gd name="T50" fmla="*/ 782 w 1498"/>
              <a:gd name="T51" fmla="*/ 808 h 1494"/>
              <a:gd name="T52" fmla="*/ 808 w 1498"/>
              <a:gd name="T53" fmla="*/ 790 h 1494"/>
              <a:gd name="T54" fmla="*/ 816 w 1498"/>
              <a:gd name="T55" fmla="*/ 748 h 1494"/>
              <a:gd name="T56" fmla="*/ 790 w 1498"/>
              <a:gd name="T57" fmla="*/ 668 h 1494"/>
              <a:gd name="T58" fmla="*/ 776 w 1498"/>
              <a:gd name="T59" fmla="*/ 610 h 1494"/>
              <a:gd name="T60" fmla="*/ 782 w 1498"/>
              <a:gd name="T61" fmla="*/ 582 h 1494"/>
              <a:gd name="T62" fmla="*/ 798 w 1498"/>
              <a:gd name="T63" fmla="*/ 562 h 1494"/>
              <a:gd name="T64" fmla="*/ 824 w 1498"/>
              <a:gd name="T65" fmla="*/ 550 h 1494"/>
              <a:gd name="T66" fmla="*/ 858 w 1498"/>
              <a:gd name="T67" fmla="*/ 550 h 1494"/>
              <a:gd name="T68" fmla="*/ 940 w 1498"/>
              <a:gd name="T69" fmla="*/ 578 h 1494"/>
              <a:gd name="T70" fmla="*/ 996 w 1498"/>
              <a:gd name="T71" fmla="*/ 584 h 1494"/>
              <a:gd name="T72" fmla="*/ 1014 w 1498"/>
              <a:gd name="T73" fmla="*/ 578 h 1494"/>
              <a:gd name="T74" fmla="*/ 1028 w 1498"/>
              <a:gd name="T75" fmla="*/ 572 h 1494"/>
              <a:gd name="T76" fmla="*/ 1040 w 1498"/>
              <a:gd name="T77" fmla="*/ 542 h 1494"/>
              <a:gd name="T78" fmla="*/ 1032 w 1498"/>
              <a:gd name="T79" fmla="*/ 484 h 1494"/>
              <a:gd name="T80" fmla="*/ 1008 w 1498"/>
              <a:gd name="T81" fmla="*/ 392 h 1494"/>
              <a:gd name="T82" fmla="*/ 1018 w 1498"/>
              <a:gd name="T83" fmla="*/ 340 h 1494"/>
              <a:gd name="T84" fmla="*/ 1058 w 1498"/>
              <a:gd name="T85" fmla="*/ 324 h 1494"/>
              <a:gd name="T86" fmla="*/ 1128 w 1498"/>
              <a:gd name="T87" fmla="*/ 336 h 1494"/>
              <a:gd name="T88" fmla="*/ 1200 w 1498"/>
              <a:gd name="T89" fmla="*/ 358 h 1494"/>
              <a:gd name="T90" fmla="*/ 1242 w 1498"/>
              <a:gd name="T91" fmla="*/ 350 h 1494"/>
              <a:gd name="T92" fmla="*/ 1264 w 1498"/>
              <a:gd name="T93" fmla="*/ 322 h 1494"/>
              <a:gd name="T94" fmla="*/ 1268 w 1498"/>
              <a:gd name="T95" fmla="*/ 288 h 1494"/>
              <a:gd name="T96" fmla="*/ 1250 w 1498"/>
              <a:gd name="T97" fmla="*/ 224 h 1494"/>
              <a:gd name="T98" fmla="*/ 1236 w 1498"/>
              <a:gd name="T99" fmla="*/ 148 h 1494"/>
              <a:gd name="T100" fmla="*/ 1246 w 1498"/>
              <a:gd name="T101" fmla="*/ 108 h 1494"/>
              <a:gd name="T102" fmla="*/ 1286 w 1498"/>
              <a:gd name="T103" fmla="*/ 92 h 1494"/>
              <a:gd name="T104" fmla="*/ 1354 w 1498"/>
              <a:gd name="T105" fmla="*/ 112 h 1494"/>
              <a:gd name="T106" fmla="*/ 1408 w 1498"/>
              <a:gd name="T107" fmla="*/ 132 h 1494"/>
              <a:gd name="T108" fmla="*/ 1466 w 1498"/>
              <a:gd name="T109" fmla="*/ 124 h 1494"/>
              <a:gd name="T110" fmla="*/ 1498 w 1498"/>
              <a:gd name="T111" fmla="*/ 90 h 1494"/>
              <a:gd name="T112" fmla="*/ 1488 w 1498"/>
              <a:gd name="T113" fmla="*/ 30 h 14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8"/>
              <a:gd name="T172" fmla="*/ 0 h 1494"/>
              <a:gd name="T173" fmla="*/ 1498 w 1498"/>
              <a:gd name="T174" fmla="*/ 1494 h 14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8" h="1494">
                <a:moveTo>
                  <a:pt x="0" y="1470"/>
                </a:moveTo>
                <a:lnTo>
                  <a:pt x="26" y="1480"/>
                </a:lnTo>
                <a:lnTo>
                  <a:pt x="56" y="1490"/>
                </a:lnTo>
                <a:lnTo>
                  <a:pt x="74" y="1494"/>
                </a:lnTo>
                <a:lnTo>
                  <a:pt x="94" y="1492"/>
                </a:lnTo>
                <a:lnTo>
                  <a:pt x="110" y="1486"/>
                </a:lnTo>
                <a:lnTo>
                  <a:pt x="120" y="1474"/>
                </a:lnTo>
                <a:lnTo>
                  <a:pt x="130" y="1464"/>
                </a:lnTo>
                <a:lnTo>
                  <a:pt x="134" y="1444"/>
                </a:lnTo>
                <a:lnTo>
                  <a:pt x="134" y="1426"/>
                </a:lnTo>
                <a:lnTo>
                  <a:pt x="130" y="1406"/>
                </a:lnTo>
                <a:lnTo>
                  <a:pt x="122" y="1380"/>
                </a:lnTo>
                <a:lnTo>
                  <a:pt x="110" y="1352"/>
                </a:lnTo>
                <a:lnTo>
                  <a:pt x="102" y="1326"/>
                </a:lnTo>
                <a:lnTo>
                  <a:pt x="96" y="1298"/>
                </a:lnTo>
                <a:lnTo>
                  <a:pt x="96" y="1280"/>
                </a:lnTo>
                <a:lnTo>
                  <a:pt x="100" y="1260"/>
                </a:lnTo>
                <a:lnTo>
                  <a:pt x="112" y="1242"/>
                </a:lnTo>
                <a:lnTo>
                  <a:pt x="122" y="1236"/>
                </a:lnTo>
                <a:lnTo>
                  <a:pt x="132" y="1230"/>
                </a:lnTo>
                <a:lnTo>
                  <a:pt x="158" y="1226"/>
                </a:lnTo>
                <a:lnTo>
                  <a:pt x="154" y="1228"/>
                </a:lnTo>
                <a:lnTo>
                  <a:pt x="178" y="1228"/>
                </a:lnTo>
                <a:lnTo>
                  <a:pt x="208" y="1238"/>
                </a:lnTo>
                <a:lnTo>
                  <a:pt x="234" y="1244"/>
                </a:lnTo>
                <a:lnTo>
                  <a:pt x="262" y="1254"/>
                </a:lnTo>
                <a:lnTo>
                  <a:pt x="284" y="1256"/>
                </a:lnTo>
                <a:lnTo>
                  <a:pt x="308" y="1258"/>
                </a:lnTo>
                <a:lnTo>
                  <a:pt x="330" y="1254"/>
                </a:lnTo>
                <a:lnTo>
                  <a:pt x="350" y="1242"/>
                </a:lnTo>
                <a:lnTo>
                  <a:pt x="356" y="1230"/>
                </a:lnTo>
                <a:lnTo>
                  <a:pt x="356" y="1222"/>
                </a:lnTo>
                <a:lnTo>
                  <a:pt x="358" y="1208"/>
                </a:lnTo>
                <a:lnTo>
                  <a:pt x="358" y="1196"/>
                </a:lnTo>
                <a:lnTo>
                  <a:pt x="354" y="1172"/>
                </a:lnTo>
                <a:lnTo>
                  <a:pt x="344" y="1140"/>
                </a:lnTo>
                <a:lnTo>
                  <a:pt x="336" y="1120"/>
                </a:lnTo>
                <a:lnTo>
                  <a:pt x="330" y="1100"/>
                </a:lnTo>
                <a:lnTo>
                  <a:pt x="322" y="1072"/>
                </a:lnTo>
                <a:lnTo>
                  <a:pt x="324" y="1048"/>
                </a:lnTo>
                <a:lnTo>
                  <a:pt x="328" y="1034"/>
                </a:lnTo>
                <a:lnTo>
                  <a:pt x="334" y="1022"/>
                </a:lnTo>
                <a:lnTo>
                  <a:pt x="348" y="1010"/>
                </a:lnTo>
                <a:lnTo>
                  <a:pt x="360" y="1004"/>
                </a:lnTo>
                <a:lnTo>
                  <a:pt x="376" y="1002"/>
                </a:lnTo>
                <a:lnTo>
                  <a:pt x="396" y="1004"/>
                </a:lnTo>
                <a:lnTo>
                  <a:pt x="420" y="1010"/>
                </a:lnTo>
                <a:lnTo>
                  <a:pt x="454" y="1022"/>
                </a:lnTo>
                <a:lnTo>
                  <a:pt x="482" y="1032"/>
                </a:lnTo>
                <a:lnTo>
                  <a:pt x="496" y="1034"/>
                </a:lnTo>
                <a:lnTo>
                  <a:pt x="510" y="1038"/>
                </a:lnTo>
                <a:lnTo>
                  <a:pt x="526" y="1038"/>
                </a:lnTo>
                <a:lnTo>
                  <a:pt x="532" y="1036"/>
                </a:lnTo>
                <a:lnTo>
                  <a:pt x="548" y="1034"/>
                </a:lnTo>
                <a:lnTo>
                  <a:pt x="564" y="1030"/>
                </a:lnTo>
                <a:lnTo>
                  <a:pt x="574" y="1022"/>
                </a:lnTo>
                <a:lnTo>
                  <a:pt x="580" y="1012"/>
                </a:lnTo>
                <a:lnTo>
                  <a:pt x="586" y="998"/>
                </a:lnTo>
                <a:lnTo>
                  <a:pt x="588" y="976"/>
                </a:lnTo>
                <a:lnTo>
                  <a:pt x="582" y="946"/>
                </a:lnTo>
                <a:lnTo>
                  <a:pt x="568" y="902"/>
                </a:lnTo>
                <a:lnTo>
                  <a:pt x="560" y="872"/>
                </a:lnTo>
                <a:lnTo>
                  <a:pt x="556" y="852"/>
                </a:lnTo>
                <a:lnTo>
                  <a:pt x="554" y="836"/>
                </a:lnTo>
                <a:lnTo>
                  <a:pt x="554" y="810"/>
                </a:lnTo>
                <a:lnTo>
                  <a:pt x="558" y="800"/>
                </a:lnTo>
                <a:lnTo>
                  <a:pt x="564" y="790"/>
                </a:lnTo>
                <a:lnTo>
                  <a:pt x="578" y="780"/>
                </a:lnTo>
                <a:lnTo>
                  <a:pt x="594" y="776"/>
                </a:lnTo>
                <a:lnTo>
                  <a:pt x="610" y="776"/>
                </a:lnTo>
                <a:lnTo>
                  <a:pt x="628" y="778"/>
                </a:lnTo>
                <a:lnTo>
                  <a:pt x="646" y="784"/>
                </a:lnTo>
                <a:lnTo>
                  <a:pt x="668" y="792"/>
                </a:lnTo>
                <a:lnTo>
                  <a:pt x="690" y="800"/>
                </a:lnTo>
                <a:lnTo>
                  <a:pt x="718" y="808"/>
                </a:lnTo>
                <a:lnTo>
                  <a:pt x="746" y="812"/>
                </a:lnTo>
                <a:lnTo>
                  <a:pt x="766" y="812"/>
                </a:lnTo>
                <a:lnTo>
                  <a:pt x="782" y="808"/>
                </a:lnTo>
                <a:lnTo>
                  <a:pt x="790" y="804"/>
                </a:lnTo>
                <a:lnTo>
                  <a:pt x="800" y="798"/>
                </a:lnTo>
                <a:lnTo>
                  <a:pt x="808" y="790"/>
                </a:lnTo>
                <a:lnTo>
                  <a:pt x="814" y="776"/>
                </a:lnTo>
                <a:lnTo>
                  <a:pt x="816" y="760"/>
                </a:lnTo>
                <a:lnTo>
                  <a:pt x="816" y="748"/>
                </a:lnTo>
                <a:lnTo>
                  <a:pt x="812" y="734"/>
                </a:lnTo>
                <a:lnTo>
                  <a:pt x="802" y="698"/>
                </a:lnTo>
                <a:lnTo>
                  <a:pt x="790" y="668"/>
                </a:lnTo>
                <a:lnTo>
                  <a:pt x="784" y="650"/>
                </a:lnTo>
                <a:lnTo>
                  <a:pt x="780" y="632"/>
                </a:lnTo>
                <a:lnTo>
                  <a:pt x="776" y="610"/>
                </a:lnTo>
                <a:lnTo>
                  <a:pt x="778" y="594"/>
                </a:lnTo>
                <a:lnTo>
                  <a:pt x="780" y="590"/>
                </a:lnTo>
                <a:lnTo>
                  <a:pt x="782" y="582"/>
                </a:lnTo>
                <a:lnTo>
                  <a:pt x="786" y="574"/>
                </a:lnTo>
                <a:lnTo>
                  <a:pt x="788" y="568"/>
                </a:lnTo>
                <a:lnTo>
                  <a:pt x="798" y="562"/>
                </a:lnTo>
                <a:lnTo>
                  <a:pt x="804" y="558"/>
                </a:lnTo>
                <a:lnTo>
                  <a:pt x="814" y="552"/>
                </a:lnTo>
                <a:lnTo>
                  <a:pt x="824" y="550"/>
                </a:lnTo>
                <a:lnTo>
                  <a:pt x="830" y="550"/>
                </a:lnTo>
                <a:lnTo>
                  <a:pt x="842" y="548"/>
                </a:lnTo>
                <a:lnTo>
                  <a:pt x="858" y="550"/>
                </a:lnTo>
                <a:lnTo>
                  <a:pt x="886" y="556"/>
                </a:lnTo>
                <a:lnTo>
                  <a:pt x="916" y="570"/>
                </a:lnTo>
                <a:lnTo>
                  <a:pt x="940" y="578"/>
                </a:lnTo>
                <a:lnTo>
                  <a:pt x="958" y="582"/>
                </a:lnTo>
                <a:lnTo>
                  <a:pt x="974" y="586"/>
                </a:lnTo>
                <a:lnTo>
                  <a:pt x="996" y="584"/>
                </a:lnTo>
                <a:lnTo>
                  <a:pt x="1004" y="582"/>
                </a:lnTo>
                <a:lnTo>
                  <a:pt x="1012" y="580"/>
                </a:lnTo>
                <a:lnTo>
                  <a:pt x="1014" y="578"/>
                </a:lnTo>
                <a:lnTo>
                  <a:pt x="1008" y="580"/>
                </a:lnTo>
                <a:lnTo>
                  <a:pt x="1020" y="578"/>
                </a:lnTo>
                <a:lnTo>
                  <a:pt x="1028" y="572"/>
                </a:lnTo>
                <a:lnTo>
                  <a:pt x="1034" y="562"/>
                </a:lnTo>
                <a:lnTo>
                  <a:pt x="1038" y="552"/>
                </a:lnTo>
                <a:lnTo>
                  <a:pt x="1040" y="542"/>
                </a:lnTo>
                <a:lnTo>
                  <a:pt x="1042" y="528"/>
                </a:lnTo>
                <a:lnTo>
                  <a:pt x="1038" y="504"/>
                </a:lnTo>
                <a:lnTo>
                  <a:pt x="1032" y="484"/>
                </a:lnTo>
                <a:lnTo>
                  <a:pt x="1024" y="452"/>
                </a:lnTo>
                <a:lnTo>
                  <a:pt x="1012" y="418"/>
                </a:lnTo>
                <a:lnTo>
                  <a:pt x="1008" y="392"/>
                </a:lnTo>
                <a:lnTo>
                  <a:pt x="1006" y="364"/>
                </a:lnTo>
                <a:lnTo>
                  <a:pt x="1012" y="352"/>
                </a:lnTo>
                <a:lnTo>
                  <a:pt x="1018" y="340"/>
                </a:lnTo>
                <a:lnTo>
                  <a:pt x="1036" y="328"/>
                </a:lnTo>
                <a:lnTo>
                  <a:pt x="1052" y="324"/>
                </a:lnTo>
                <a:lnTo>
                  <a:pt x="1058" y="324"/>
                </a:lnTo>
                <a:lnTo>
                  <a:pt x="1082" y="326"/>
                </a:lnTo>
                <a:lnTo>
                  <a:pt x="1110" y="330"/>
                </a:lnTo>
                <a:lnTo>
                  <a:pt x="1128" y="336"/>
                </a:lnTo>
                <a:lnTo>
                  <a:pt x="1152" y="344"/>
                </a:lnTo>
                <a:lnTo>
                  <a:pt x="1176" y="354"/>
                </a:lnTo>
                <a:lnTo>
                  <a:pt x="1200" y="358"/>
                </a:lnTo>
                <a:lnTo>
                  <a:pt x="1222" y="356"/>
                </a:lnTo>
                <a:lnTo>
                  <a:pt x="1234" y="354"/>
                </a:lnTo>
                <a:lnTo>
                  <a:pt x="1242" y="350"/>
                </a:lnTo>
                <a:lnTo>
                  <a:pt x="1252" y="344"/>
                </a:lnTo>
                <a:lnTo>
                  <a:pt x="1260" y="334"/>
                </a:lnTo>
                <a:lnTo>
                  <a:pt x="1264" y="322"/>
                </a:lnTo>
                <a:lnTo>
                  <a:pt x="1268" y="310"/>
                </a:lnTo>
                <a:lnTo>
                  <a:pt x="1268" y="296"/>
                </a:lnTo>
                <a:lnTo>
                  <a:pt x="1268" y="288"/>
                </a:lnTo>
                <a:lnTo>
                  <a:pt x="1264" y="270"/>
                </a:lnTo>
                <a:lnTo>
                  <a:pt x="1260" y="250"/>
                </a:lnTo>
                <a:lnTo>
                  <a:pt x="1250" y="224"/>
                </a:lnTo>
                <a:lnTo>
                  <a:pt x="1244" y="200"/>
                </a:lnTo>
                <a:lnTo>
                  <a:pt x="1238" y="174"/>
                </a:lnTo>
                <a:lnTo>
                  <a:pt x="1236" y="148"/>
                </a:lnTo>
                <a:lnTo>
                  <a:pt x="1236" y="134"/>
                </a:lnTo>
                <a:lnTo>
                  <a:pt x="1238" y="120"/>
                </a:lnTo>
                <a:lnTo>
                  <a:pt x="1246" y="108"/>
                </a:lnTo>
                <a:lnTo>
                  <a:pt x="1260" y="98"/>
                </a:lnTo>
                <a:lnTo>
                  <a:pt x="1272" y="94"/>
                </a:lnTo>
                <a:lnTo>
                  <a:pt x="1286" y="92"/>
                </a:lnTo>
                <a:lnTo>
                  <a:pt x="1310" y="96"/>
                </a:lnTo>
                <a:lnTo>
                  <a:pt x="1336" y="104"/>
                </a:lnTo>
                <a:lnTo>
                  <a:pt x="1354" y="112"/>
                </a:lnTo>
                <a:lnTo>
                  <a:pt x="1370" y="120"/>
                </a:lnTo>
                <a:lnTo>
                  <a:pt x="1388" y="126"/>
                </a:lnTo>
                <a:lnTo>
                  <a:pt x="1408" y="132"/>
                </a:lnTo>
                <a:lnTo>
                  <a:pt x="1426" y="134"/>
                </a:lnTo>
                <a:lnTo>
                  <a:pt x="1440" y="132"/>
                </a:lnTo>
                <a:lnTo>
                  <a:pt x="1466" y="124"/>
                </a:lnTo>
                <a:lnTo>
                  <a:pt x="1488" y="112"/>
                </a:lnTo>
                <a:lnTo>
                  <a:pt x="1494" y="98"/>
                </a:lnTo>
                <a:lnTo>
                  <a:pt x="1498" y="90"/>
                </a:lnTo>
                <a:lnTo>
                  <a:pt x="1498" y="76"/>
                </a:lnTo>
                <a:lnTo>
                  <a:pt x="1496" y="60"/>
                </a:lnTo>
                <a:lnTo>
                  <a:pt x="1488" y="30"/>
                </a:lnTo>
                <a:lnTo>
                  <a:pt x="1482" y="10"/>
                </a:lnTo>
                <a:lnTo>
                  <a:pt x="1478" y="0"/>
                </a:lnTo>
              </a:path>
            </a:pathLst>
          </a:custGeom>
          <a:noFill/>
          <a:ln w="15875">
            <a:solidFill>
              <a:srgbClr val="0096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00" y="5828273"/>
            <a:ext cx="7318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548" y="3031518"/>
            <a:ext cx="7318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4" descr="Mobile Access IP phone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" y="4217112"/>
            <a:ext cx="1041400" cy="9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AutoShape 41"/>
          <p:cNvSpPr>
            <a:spLocks noChangeAspect="1" noChangeArrowheads="1" noTextEdit="1"/>
          </p:cNvSpPr>
          <p:nvPr/>
        </p:nvSpPr>
        <p:spPr bwMode="auto">
          <a:xfrm rot="1244958">
            <a:off x="2041142" y="3316251"/>
            <a:ext cx="1966284" cy="196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43"/>
          <p:cNvSpPr>
            <a:spLocks/>
          </p:cNvSpPr>
          <p:nvPr/>
        </p:nvSpPr>
        <p:spPr bwMode="auto">
          <a:xfrm rot="1244958">
            <a:off x="2060992" y="3329807"/>
            <a:ext cx="1907551" cy="1912085"/>
          </a:xfrm>
          <a:custGeom>
            <a:avLst/>
            <a:gdLst>
              <a:gd name="T0" fmla="*/ 4 w 1494"/>
              <a:gd name="T1" fmla="*/ 1440 h 1498"/>
              <a:gd name="T2" fmla="*/ 8 w 1494"/>
              <a:gd name="T3" fmla="*/ 1388 h 1498"/>
              <a:gd name="T4" fmla="*/ 48 w 1494"/>
              <a:gd name="T5" fmla="*/ 1364 h 1498"/>
              <a:gd name="T6" fmla="*/ 114 w 1494"/>
              <a:gd name="T7" fmla="*/ 1376 h 1498"/>
              <a:gd name="T8" fmla="*/ 196 w 1494"/>
              <a:gd name="T9" fmla="*/ 1402 h 1498"/>
              <a:gd name="T10" fmla="*/ 250 w 1494"/>
              <a:gd name="T11" fmla="*/ 1386 h 1498"/>
              <a:gd name="T12" fmla="*/ 268 w 1494"/>
              <a:gd name="T13" fmla="*/ 1340 h 1498"/>
              <a:gd name="T14" fmla="*/ 256 w 1494"/>
              <a:gd name="T15" fmla="*/ 1290 h 1498"/>
              <a:gd name="T16" fmla="*/ 236 w 1494"/>
              <a:gd name="T17" fmla="*/ 1214 h 1498"/>
              <a:gd name="T18" fmla="*/ 250 w 1494"/>
              <a:gd name="T19" fmla="*/ 1148 h 1498"/>
              <a:gd name="T20" fmla="*/ 286 w 1494"/>
              <a:gd name="T21" fmla="*/ 1140 h 1498"/>
              <a:gd name="T22" fmla="*/ 354 w 1494"/>
              <a:gd name="T23" fmla="*/ 1154 h 1498"/>
              <a:gd name="T24" fmla="*/ 422 w 1494"/>
              <a:gd name="T25" fmla="*/ 1174 h 1498"/>
              <a:gd name="T26" fmla="*/ 472 w 1494"/>
              <a:gd name="T27" fmla="*/ 1162 h 1498"/>
              <a:gd name="T28" fmla="*/ 492 w 1494"/>
              <a:gd name="T29" fmla="*/ 1120 h 1498"/>
              <a:gd name="T30" fmla="*/ 470 w 1494"/>
              <a:gd name="T31" fmla="*/ 1044 h 1498"/>
              <a:gd name="T32" fmla="*/ 456 w 1494"/>
              <a:gd name="T33" fmla="*/ 988 h 1498"/>
              <a:gd name="T34" fmla="*/ 460 w 1494"/>
              <a:gd name="T35" fmla="*/ 950 h 1498"/>
              <a:gd name="T36" fmla="*/ 480 w 1494"/>
              <a:gd name="T37" fmla="*/ 916 h 1498"/>
              <a:gd name="T38" fmla="*/ 548 w 1494"/>
              <a:gd name="T39" fmla="*/ 916 h 1498"/>
              <a:gd name="T40" fmla="*/ 642 w 1494"/>
              <a:gd name="T41" fmla="*/ 942 h 1498"/>
              <a:gd name="T42" fmla="*/ 694 w 1494"/>
              <a:gd name="T43" fmla="*/ 940 h 1498"/>
              <a:gd name="T44" fmla="*/ 718 w 1494"/>
              <a:gd name="T45" fmla="*/ 904 h 1498"/>
              <a:gd name="T46" fmla="*/ 710 w 1494"/>
              <a:gd name="T47" fmla="*/ 852 h 1498"/>
              <a:gd name="T48" fmla="*/ 686 w 1494"/>
              <a:gd name="T49" fmla="*/ 780 h 1498"/>
              <a:gd name="T50" fmla="*/ 686 w 1494"/>
              <a:gd name="T51" fmla="*/ 716 h 1498"/>
              <a:gd name="T52" fmla="*/ 704 w 1494"/>
              <a:gd name="T53" fmla="*/ 690 h 1498"/>
              <a:gd name="T54" fmla="*/ 746 w 1494"/>
              <a:gd name="T55" fmla="*/ 682 h 1498"/>
              <a:gd name="T56" fmla="*/ 826 w 1494"/>
              <a:gd name="T57" fmla="*/ 706 h 1498"/>
              <a:gd name="T58" fmla="*/ 884 w 1494"/>
              <a:gd name="T59" fmla="*/ 720 h 1498"/>
              <a:gd name="T60" fmla="*/ 912 w 1494"/>
              <a:gd name="T61" fmla="*/ 716 h 1498"/>
              <a:gd name="T62" fmla="*/ 932 w 1494"/>
              <a:gd name="T63" fmla="*/ 700 h 1498"/>
              <a:gd name="T64" fmla="*/ 944 w 1494"/>
              <a:gd name="T65" fmla="*/ 674 h 1498"/>
              <a:gd name="T66" fmla="*/ 944 w 1494"/>
              <a:gd name="T67" fmla="*/ 638 h 1498"/>
              <a:gd name="T68" fmla="*/ 916 w 1494"/>
              <a:gd name="T69" fmla="*/ 556 h 1498"/>
              <a:gd name="T70" fmla="*/ 910 w 1494"/>
              <a:gd name="T71" fmla="*/ 502 h 1498"/>
              <a:gd name="T72" fmla="*/ 914 w 1494"/>
              <a:gd name="T73" fmla="*/ 484 h 1498"/>
              <a:gd name="T74" fmla="*/ 920 w 1494"/>
              <a:gd name="T75" fmla="*/ 470 h 1498"/>
              <a:gd name="T76" fmla="*/ 950 w 1494"/>
              <a:gd name="T77" fmla="*/ 458 h 1498"/>
              <a:gd name="T78" fmla="*/ 1010 w 1494"/>
              <a:gd name="T79" fmla="*/ 464 h 1498"/>
              <a:gd name="T80" fmla="*/ 1102 w 1494"/>
              <a:gd name="T81" fmla="*/ 488 h 1498"/>
              <a:gd name="T82" fmla="*/ 1154 w 1494"/>
              <a:gd name="T83" fmla="*/ 480 h 1498"/>
              <a:gd name="T84" fmla="*/ 1168 w 1494"/>
              <a:gd name="T85" fmla="*/ 440 h 1498"/>
              <a:gd name="T86" fmla="*/ 1158 w 1494"/>
              <a:gd name="T87" fmla="*/ 368 h 1498"/>
              <a:gd name="T88" fmla="*/ 1134 w 1494"/>
              <a:gd name="T89" fmla="*/ 298 h 1498"/>
              <a:gd name="T90" fmla="*/ 1144 w 1494"/>
              <a:gd name="T91" fmla="*/ 256 h 1498"/>
              <a:gd name="T92" fmla="*/ 1172 w 1494"/>
              <a:gd name="T93" fmla="*/ 234 h 1498"/>
              <a:gd name="T94" fmla="*/ 1206 w 1494"/>
              <a:gd name="T95" fmla="*/ 228 h 1498"/>
              <a:gd name="T96" fmla="*/ 1270 w 1494"/>
              <a:gd name="T97" fmla="*/ 248 h 1498"/>
              <a:gd name="T98" fmla="*/ 1344 w 1494"/>
              <a:gd name="T99" fmla="*/ 262 h 1498"/>
              <a:gd name="T100" fmla="*/ 1386 w 1494"/>
              <a:gd name="T101" fmla="*/ 252 h 1498"/>
              <a:gd name="T102" fmla="*/ 1402 w 1494"/>
              <a:gd name="T103" fmla="*/ 212 h 1498"/>
              <a:gd name="T104" fmla="*/ 1382 w 1494"/>
              <a:gd name="T105" fmla="*/ 144 h 1498"/>
              <a:gd name="T106" fmla="*/ 1362 w 1494"/>
              <a:gd name="T107" fmla="*/ 90 h 1498"/>
              <a:gd name="T108" fmla="*/ 1370 w 1494"/>
              <a:gd name="T109" fmla="*/ 32 h 1498"/>
              <a:gd name="T110" fmla="*/ 1404 w 1494"/>
              <a:gd name="T111" fmla="*/ 0 h 1498"/>
              <a:gd name="T112" fmla="*/ 1462 w 1494"/>
              <a:gd name="T113" fmla="*/ 10 h 14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4"/>
              <a:gd name="T172" fmla="*/ 0 h 1498"/>
              <a:gd name="T173" fmla="*/ 1494 w 1494"/>
              <a:gd name="T174" fmla="*/ 1498 h 14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4" h="1498">
                <a:moveTo>
                  <a:pt x="24" y="1498"/>
                </a:moveTo>
                <a:lnTo>
                  <a:pt x="12" y="1472"/>
                </a:lnTo>
                <a:lnTo>
                  <a:pt x="4" y="1440"/>
                </a:lnTo>
                <a:lnTo>
                  <a:pt x="0" y="1424"/>
                </a:lnTo>
                <a:lnTo>
                  <a:pt x="2" y="1404"/>
                </a:lnTo>
                <a:lnTo>
                  <a:pt x="8" y="1388"/>
                </a:lnTo>
                <a:lnTo>
                  <a:pt x="20" y="1378"/>
                </a:lnTo>
                <a:lnTo>
                  <a:pt x="30" y="1368"/>
                </a:lnTo>
                <a:lnTo>
                  <a:pt x="48" y="1364"/>
                </a:lnTo>
                <a:lnTo>
                  <a:pt x="68" y="1364"/>
                </a:lnTo>
                <a:lnTo>
                  <a:pt x="88" y="1368"/>
                </a:lnTo>
                <a:lnTo>
                  <a:pt x="114" y="1376"/>
                </a:lnTo>
                <a:lnTo>
                  <a:pt x="142" y="1388"/>
                </a:lnTo>
                <a:lnTo>
                  <a:pt x="168" y="1396"/>
                </a:lnTo>
                <a:lnTo>
                  <a:pt x="196" y="1402"/>
                </a:lnTo>
                <a:lnTo>
                  <a:pt x="214" y="1402"/>
                </a:lnTo>
                <a:lnTo>
                  <a:pt x="234" y="1396"/>
                </a:lnTo>
                <a:lnTo>
                  <a:pt x="250" y="1386"/>
                </a:lnTo>
                <a:lnTo>
                  <a:pt x="258" y="1376"/>
                </a:lnTo>
                <a:lnTo>
                  <a:pt x="264" y="1366"/>
                </a:lnTo>
                <a:lnTo>
                  <a:pt x="268" y="1340"/>
                </a:lnTo>
                <a:lnTo>
                  <a:pt x="266" y="1344"/>
                </a:lnTo>
                <a:lnTo>
                  <a:pt x="266" y="1320"/>
                </a:lnTo>
                <a:lnTo>
                  <a:pt x="256" y="1290"/>
                </a:lnTo>
                <a:lnTo>
                  <a:pt x="248" y="1264"/>
                </a:lnTo>
                <a:lnTo>
                  <a:pt x="240" y="1234"/>
                </a:lnTo>
                <a:lnTo>
                  <a:pt x="236" y="1214"/>
                </a:lnTo>
                <a:lnTo>
                  <a:pt x="236" y="1190"/>
                </a:lnTo>
                <a:lnTo>
                  <a:pt x="240" y="1168"/>
                </a:lnTo>
                <a:lnTo>
                  <a:pt x="250" y="1148"/>
                </a:lnTo>
                <a:lnTo>
                  <a:pt x="264" y="1142"/>
                </a:lnTo>
                <a:lnTo>
                  <a:pt x="272" y="1140"/>
                </a:lnTo>
                <a:lnTo>
                  <a:pt x="286" y="1140"/>
                </a:lnTo>
                <a:lnTo>
                  <a:pt x="298" y="1140"/>
                </a:lnTo>
                <a:lnTo>
                  <a:pt x="322" y="1144"/>
                </a:lnTo>
                <a:lnTo>
                  <a:pt x="354" y="1154"/>
                </a:lnTo>
                <a:lnTo>
                  <a:pt x="372" y="1162"/>
                </a:lnTo>
                <a:lnTo>
                  <a:pt x="394" y="1168"/>
                </a:lnTo>
                <a:lnTo>
                  <a:pt x="422" y="1174"/>
                </a:lnTo>
                <a:lnTo>
                  <a:pt x="446" y="1174"/>
                </a:lnTo>
                <a:lnTo>
                  <a:pt x="460" y="1170"/>
                </a:lnTo>
                <a:lnTo>
                  <a:pt x="472" y="1162"/>
                </a:lnTo>
                <a:lnTo>
                  <a:pt x="484" y="1150"/>
                </a:lnTo>
                <a:lnTo>
                  <a:pt x="490" y="1138"/>
                </a:lnTo>
                <a:lnTo>
                  <a:pt x="492" y="1120"/>
                </a:lnTo>
                <a:lnTo>
                  <a:pt x="490" y="1102"/>
                </a:lnTo>
                <a:lnTo>
                  <a:pt x="482" y="1078"/>
                </a:lnTo>
                <a:lnTo>
                  <a:pt x="470" y="1044"/>
                </a:lnTo>
                <a:lnTo>
                  <a:pt x="462" y="1016"/>
                </a:lnTo>
                <a:lnTo>
                  <a:pt x="458" y="1002"/>
                </a:lnTo>
                <a:lnTo>
                  <a:pt x="456" y="988"/>
                </a:lnTo>
                <a:lnTo>
                  <a:pt x="456" y="972"/>
                </a:lnTo>
                <a:lnTo>
                  <a:pt x="456" y="964"/>
                </a:lnTo>
                <a:lnTo>
                  <a:pt x="460" y="950"/>
                </a:lnTo>
                <a:lnTo>
                  <a:pt x="464" y="934"/>
                </a:lnTo>
                <a:lnTo>
                  <a:pt x="472" y="924"/>
                </a:lnTo>
                <a:lnTo>
                  <a:pt x="480" y="916"/>
                </a:lnTo>
                <a:lnTo>
                  <a:pt x="496" y="912"/>
                </a:lnTo>
                <a:lnTo>
                  <a:pt x="518" y="910"/>
                </a:lnTo>
                <a:lnTo>
                  <a:pt x="548" y="916"/>
                </a:lnTo>
                <a:lnTo>
                  <a:pt x="592" y="928"/>
                </a:lnTo>
                <a:lnTo>
                  <a:pt x="620" y="938"/>
                </a:lnTo>
                <a:lnTo>
                  <a:pt x="642" y="942"/>
                </a:lnTo>
                <a:lnTo>
                  <a:pt x="658" y="944"/>
                </a:lnTo>
                <a:lnTo>
                  <a:pt x="682" y="944"/>
                </a:lnTo>
                <a:lnTo>
                  <a:pt x="694" y="940"/>
                </a:lnTo>
                <a:lnTo>
                  <a:pt x="704" y="934"/>
                </a:lnTo>
                <a:lnTo>
                  <a:pt x="714" y="920"/>
                </a:lnTo>
                <a:lnTo>
                  <a:pt x="718" y="904"/>
                </a:lnTo>
                <a:lnTo>
                  <a:pt x="718" y="888"/>
                </a:lnTo>
                <a:lnTo>
                  <a:pt x="714" y="870"/>
                </a:lnTo>
                <a:lnTo>
                  <a:pt x="710" y="852"/>
                </a:lnTo>
                <a:lnTo>
                  <a:pt x="702" y="830"/>
                </a:lnTo>
                <a:lnTo>
                  <a:pt x="694" y="808"/>
                </a:lnTo>
                <a:lnTo>
                  <a:pt x="686" y="780"/>
                </a:lnTo>
                <a:lnTo>
                  <a:pt x="680" y="752"/>
                </a:lnTo>
                <a:lnTo>
                  <a:pt x="682" y="732"/>
                </a:lnTo>
                <a:lnTo>
                  <a:pt x="686" y="716"/>
                </a:lnTo>
                <a:lnTo>
                  <a:pt x="690" y="708"/>
                </a:lnTo>
                <a:lnTo>
                  <a:pt x="696" y="698"/>
                </a:lnTo>
                <a:lnTo>
                  <a:pt x="704" y="690"/>
                </a:lnTo>
                <a:lnTo>
                  <a:pt x="718" y="684"/>
                </a:lnTo>
                <a:lnTo>
                  <a:pt x="734" y="682"/>
                </a:lnTo>
                <a:lnTo>
                  <a:pt x="746" y="682"/>
                </a:lnTo>
                <a:lnTo>
                  <a:pt x="760" y="684"/>
                </a:lnTo>
                <a:lnTo>
                  <a:pt x="794" y="694"/>
                </a:lnTo>
                <a:lnTo>
                  <a:pt x="826" y="706"/>
                </a:lnTo>
                <a:lnTo>
                  <a:pt x="844" y="714"/>
                </a:lnTo>
                <a:lnTo>
                  <a:pt x="862" y="718"/>
                </a:lnTo>
                <a:lnTo>
                  <a:pt x="884" y="720"/>
                </a:lnTo>
                <a:lnTo>
                  <a:pt x="898" y="720"/>
                </a:lnTo>
                <a:lnTo>
                  <a:pt x="904" y="718"/>
                </a:lnTo>
                <a:lnTo>
                  <a:pt x="912" y="716"/>
                </a:lnTo>
                <a:lnTo>
                  <a:pt x="920" y="712"/>
                </a:lnTo>
                <a:lnTo>
                  <a:pt x="926" y="708"/>
                </a:lnTo>
                <a:lnTo>
                  <a:pt x="932" y="700"/>
                </a:lnTo>
                <a:lnTo>
                  <a:pt x="936" y="694"/>
                </a:lnTo>
                <a:lnTo>
                  <a:pt x="940" y="684"/>
                </a:lnTo>
                <a:lnTo>
                  <a:pt x="944" y="674"/>
                </a:lnTo>
                <a:lnTo>
                  <a:pt x="944" y="668"/>
                </a:lnTo>
                <a:lnTo>
                  <a:pt x="946" y="656"/>
                </a:lnTo>
                <a:lnTo>
                  <a:pt x="944" y="638"/>
                </a:lnTo>
                <a:lnTo>
                  <a:pt x="936" y="612"/>
                </a:lnTo>
                <a:lnTo>
                  <a:pt x="924" y="582"/>
                </a:lnTo>
                <a:lnTo>
                  <a:pt x="916" y="556"/>
                </a:lnTo>
                <a:lnTo>
                  <a:pt x="912" y="540"/>
                </a:lnTo>
                <a:lnTo>
                  <a:pt x="908" y="522"/>
                </a:lnTo>
                <a:lnTo>
                  <a:pt x="910" y="502"/>
                </a:lnTo>
                <a:lnTo>
                  <a:pt x="912" y="492"/>
                </a:lnTo>
                <a:lnTo>
                  <a:pt x="914" y="486"/>
                </a:lnTo>
                <a:lnTo>
                  <a:pt x="914" y="484"/>
                </a:lnTo>
                <a:lnTo>
                  <a:pt x="912" y="488"/>
                </a:lnTo>
                <a:lnTo>
                  <a:pt x="916" y="478"/>
                </a:lnTo>
                <a:lnTo>
                  <a:pt x="920" y="470"/>
                </a:lnTo>
                <a:lnTo>
                  <a:pt x="932" y="464"/>
                </a:lnTo>
                <a:lnTo>
                  <a:pt x="942" y="460"/>
                </a:lnTo>
                <a:lnTo>
                  <a:pt x="950" y="458"/>
                </a:lnTo>
                <a:lnTo>
                  <a:pt x="966" y="456"/>
                </a:lnTo>
                <a:lnTo>
                  <a:pt x="990" y="460"/>
                </a:lnTo>
                <a:lnTo>
                  <a:pt x="1010" y="464"/>
                </a:lnTo>
                <a:lnTo>
                  <a:pt x="1042" y="474"/>
                </a:lnTo>
                <a:lnTo>
                  <a:pt x="1076" y="484"/>
                </a:lnTo>
                <a:lnTo>
                  <a:pt x="1102" y="488"/>
                </a:lnTo>
                <a:lnTo>
                  <a:pt x="1130" y="492"/>
                </a:lnTo>
                <a:lnTo>
                  <a:pt x="1142" y="486"/>
                </a:lnTo>
                <a:lnTo>
                  <a:pt x="1154" y="480"/>
                </a:lnTo>
                <a:lnTo>
                  <a:pt x="1166" y="462"/>
                </a:lnTo>
                <a:lnTo>
                  <a:pt x="1168" y="446"/>
                </a:lnTo>
                <a:lnTo>
                  <a:pt x="1168" y="440"/>
                </a:lnTo>
                <a:lnTo>
                  <a:pt x="1168" y="416"/>
                </a:lnTo>
                <a:lnTo>
                  <a:pt x="1164" y="388"/>
                </a:lnTo>
                <a:lnTo>
                  <a:pt x="1158" y="368"/>
                </a:lnTo>
                <a:lnTo>
                  <a:pt x="1150" y="346"/>
                </a:lnTo>
                <a:lnTo>
                  <a:pt x="1140" y="322"/>
                </a:lnTo>
                <a:lnTo>
                  <a:pt x="1134" y="298"/>
                </a:lnTo>
                <a:lnTo>
                  <a:pt x="1138" y="274"/>
                </a:lnTo>
                <a:lnTo>
                  <a:pt x="1140" y="264"/>
                </a:lnTo>
                <a:lnTo>
                  <a:pt x="1144" y="256"/>
                </a:lnTo>
                <a:lnTo>
                  <a:pt x="1150" y="246"/>
                </a:lnTo>
                <a:lnTo>
                  <a:pt x="1160" y="238"/>
                </a:lnTo>
                <a:lnTo>
                  <a:pt x="1172" y="234"/>
                </a:lnTo>
                <a:lnTo>
                  <a:pt x="1184" y="230"/>
                </a:lnTo>
                <a:lnTo>
                  <a:pt x="1198" y="228"/>
                </a:lnTo>
                <a:lnTo>
                  <a:pt x="1206" y="228"/>
                </a:lnTo>
                <a:lnTo>
                  <a:pt x="1224" y="234"/>
                </a:lnTo>
                <a:lnTo>
                  <a:pt x="1244" y="238"/>
                </a:lnTo>
                <a:lnTo>
                  <a:pt x="1270" y="248"/>
                </a:lnTo>
                <a:lnTo>
                  <a:pt x="1294" y="254"/>
                </a:lnTo>
                <a:lnTo>
                  <a:pt x="1320" y="260"/>
                </a:lnTo>
                <a:lnTo>
                  <a:pt x="1344" y="262"/>
                </a:lnTo>
                <a:lnTo>
                  <a:pt x="1360" y="262"/>
                </a:lnTo>
                <a:lnTo>
                  <a:pt x="1374" y="260"/>
                </a:lnTo>
                <a:lnTo>
                  <a:pt x="1386" y="252"/>
                </a:lnTo>
                <a:lnTo>
                  <a:pt x="1396" y="238"/>
                </a:lnTo>
                <a:lnTo>
                  <a:pt x="1400" y="226"/>
                </a:lnTo>
                <a:lnTo>
                  <a:pt x="1402" y="212"/>
                </a:lnTo>
                <a:lnTo>
                  <a:pt x="1398" y="188"/>
                </a:lnTo>
                <a:lnTo>
                  <a:pt x="1390" y="162"/>
                </a:lnTo>
                <a:lnTo>
                  <a:pt x="1382" y="144"/>
                </a:lnTo>
                <a:lnTo>
                  <a:pt x="1374" y="126"/>
                </a:lnTo>
                <a:lnTo>
                  <a:pt x="1368" y="110"/>
                </a:lnTo>
                <a:lnTo>
                  <a:pt x="1362" y="90"/>
                </a:lnTo>
                <a:lnTo>
                  <a:pt x="1360" y="72"/>
                </a:lnTo>
                <a:lnTo>
                  <a:pt x="1362" y="58"/>
                </a:lnTo>
                <a:lnTo>
                  <a:pt x="1370" y="32"/>
                </a:lnTo>
                <a:lnTo>
                  <a:pt x="1382" y="10"/>
                </a:lnTo>
                <a:lnTo>
                  <a:pt x="1396" y="4"/>
                </a:lnTo>
                <a:lnTo>
                  <a:pt x="1404" y="0"/>
                </a:lnTo>
                <a:lnTo>
                  <a:pt x="1418" y="0"/>
                </a:lnTo>
                <a:lnTo>
                  <a:pt x="1434" y="2"/>
                </a:lnTo>
                <a:lnTo>
                  <a:pt x="1462" y="10"/>
                </a:lnTo>
                <a:lnTo>
                  <a:pt x="1482" y="16"/>
                </a:lnTo>
                <a:lnTo>
                  <a:pt x="1494" y="18"/>
                </a:lnTo>
              </a:path>
            </a:pathLst>
          </a:custGeom>
          <a:noFill/>
          <a:ln w="38100">
            <a:solidFill>
              <a:srgbClr val="0096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44"/>
          <p:cNvSpPr>
            <a:spLocks/>
          </p:cNvSpPr>
          <p:nvPr/>
        </p:nvSpPr>
        <p:spPr bwMode="auto">
          <a:xfrm rot="1244958">
            <a:off x="2071791" y="3361988"/>
            <a:ext cx="1912658" cy="1906980"/>
          </a:xfrm>
          <a:custGeom>
            <a:avLst/>
            <a:gdLst>
              <a:gd name="T0" fmla="*/ 56 w 1498"/>
              <a:gd name="T1" fmla="*/ 1490 h 1494"/>
              <a:gd name="T2" fmla="*/ 110 w 1498"/>
              <a:gd name="T3" fmla="*/ 1486 h 1494"/>
              <a:gd name="T4" fmla="*/ 134 w 1498"/>
              <a:gd name="T5" fmla="*/ 1444 h 1494"/>
              <a:gd name="T6" fmla="*/ 122 w 1498"/>
              <a:gd name="T7" fmla="*/ 1380 h 1494"/>
              <a:gd name="T8" fmla="*/ 96 w 1498"/>
              <a:gd name="T9" fmla="*/ 1298 h 1494"/>
              <a:gd name="T10" fmla="*/ 112 w 1498"/>
              <a:gd name="T11" fmla="*/ 1242 h 1494"/>
              <a:gd name="T12" fmla="*/ 158 w 1498"/>
              <a:gd name="T13" fmla="*/ 1226 h 1494"/>
              <a:gd name="T14" fmla="*/ 208 w 1498"/>
              <a:gd name="T15" fmla="*/ 1238 h 1494"/>
              <a:gd name="T16" fmla="*/ 284 w 1498"/>
              <a:gd name="T17" fmla="*/ 1256 h 1494"/>
              <a:gd name="T18" fmla="*/ 350 w 1498"/>
              <a:gd name="T19" fmla="*/ 1242 h 1494"/>
              <a:gd name="T20" fmla="*/ 358 w 1498"/>
              <a:gd name="T21" fmla="*/ 1208 h 1494"/>
              <a:gd name="T22" fmla="*/ 344 w 1498"/>
              <a:gd name="T23" fmla="*/ 1140 h 1494"/>
              <a:gd name="T24" fmla="*/ 322 w 1498"/>
              <a:gd name="T25" fmla="*/ 1072 h 1494"/>
              <a:gd name="T26" fmla="*/ 334 w 1498"/>
              <a:gd name="T27" fmla="*/ 1022 h 1494"/>
              <a:gd name="T28" fmla="*/ 376 w 1498"/>
              <a:gd name="T29" fmla="*/ 1002 h 1494"/>
              <a:gd name="T30" fmla="*/ 454 w 1498"/>
              <a:gd name="T31" fmla="*/ 1022 h 1494"/>
              <a:gd name="T32" fmla="*/ 510 w 1498"/>
              <a:gd name="T33" fmla="*/ 1038 h 1494"/>
              <a:gd name="T34" fmla="*/ 548 w 1498"/>
              <a:gd name="T35" fmla="*/ 1034 h 1494"/>
              <a:gd name="T36" fmla="*/ 580 w 1498"/>
              <a:gd name="T37" fmla="*/ 1012 h 1494"/>
              <a:gd name="T38" fmla="*/ 582 w 1498"/>
              <a:gd name="T39" fmla="*/ 946 h 1494"/>
              <a:gd name="T40" fmla="*/ 556 w 1498"/>
              <a:gd name="T41" fmla="*/ 852 h 1494"/>
              <a:gd name="T42" fmla="*/ 558 w 1498"/>
              <a:gd name="T43" fmla="*/ 800 h 1494"/>
              <a:gd name="T44" fmla="*/ 594 w 1498"/>
              <a:gd name="T45" fmla="*/ 776 h 1494"/>
              <a:gd name="T46" fmla="*/ 646 w 1498"/>
              <a:gd name="T47" fmla="*/ 784 h 1494"/>
              <a:gd name="T48" fmla="*/ 718 w 1498"/>
              <a:gd name="T49" fmla="*/ 808 h 1494"/>
              <a:gd name="T50" fmla="*/ 782 w 1498"/>
              <a:gd name="T51" fmla="*/ 808 h 1494"/>
              <a:gd name="T52" fmla="*/ 808 w 1498"/>
              <a:gd name="T53" fmla="*/ 790 h 1494"/>
              <a:gd name="T54" fmla="*/ 816 w 1498"/>
              <a:gd name="T55" fmla="*/ 748 h 1494"/>
              <a:gd name="T56" fmla="*/ 790 w 1498"/>
              <a:gd name="T57" fmla="*/ 668 h 1494"/>
              <a:gd name="T58" fmla="*/ 776 w 1498"/>
              <a:gd name="T59" fmla="*/ 610 h 1494"/>
              <a:gd name="T60" fmla="*/ 782 w 1498"/>
              <a:gd name="T61" fmla="*/ 582 h 1494"/>
              <a:gd name="T62" fmla="*/ 798 w 1498"/>
              <a:gd name="T63" fmla="*/ 562 h 1494"/>
              <a:gd name="T64" fmla="*/ 824 w 1498"/>
              <a:gd name="T65" fmla="*/ 550 h 1494"/>
              <a:gd name="T66" fmla="*/ 858 w 1498"/>
              <a:gd name="T67" fmla="*/ 550 h 1494"/>
              <a:gd name="T68" fmla="*/ 940 w 1498"/>
              <a:gd name="T69" fmla="*/ 578 h 1494"/>
              <a:gd name="T70" fmla="*/ 996 w 1498"/>
              <a:gd name="T71" fmla="*/ 584 h 1494"/>
              <a:gd name="T72" fmla="*/ 1014 w 1498"/>
              <a:gd name="T73" fmla="*/ 578 h 1494"/>
              <a:gd name="T74" fmla="*/ 1028 w 1498"/>
              <a:gd name="T75" fmla="*/ 572 h 1494"/>
              <a:gd name="T76" fmla="*/ 1040 w 1498"/>
              <a:gd name="T77" fmla="*/ 542 h 1494"/>
              <a:gd name="T78" fmla="*/ 1032 w 1498"/>
              <a:gd name="T79" fmla="*/ 484 h 1494"/>
              <a:gd name="T80" fmla="*/ 1008 w 1498"/>
              <a:gd name="T81" fmla="*/ 392 h 1494"/>
              <a:gd name="T82" fmla="*/ 1018 w 1498"/>
              <a:gd name="T83" fmla="*/ 340 h 1494"/>
              <a:gd name="T84" fmla="*/ 1058 w 1498"/>
              <a:gd name="T85" fmla="*/ 324 h 1494"/>
              <a:gd name="T86" fmla="*/ 1128 w 1498"/>
              <a:gd name="T87" fmla="*/ 336 h 1494"/>
              <a:gd name="T88" fmla="*/ 1200 w 1498"/>
              <a:gd name="T89" fmla="*/ 358 h 1494"/>
              <a:gd name="T90" fmla="*/ 1242 w 1498"/>
              <a:gd name="T91" fmla="*/ 350 h 1494"/>
              <a:gd name="T92" fmla="*/ 1264 w 1498"/>
              <a:gd name="T93" fmla="*/ 322 h 1494"/>
              <a:gd name="T94" fmla="*/ 1268 w 1498"/>
              <a:gd name="T95" fmla="*/ 288 h 1494"/>
              <a:gd name="T96" fmla="*/ 1250 w 1498"/>
              <a:gd name="T97" fmla="*/ 224 h 1494"/>
              <a:gd name="T98" fmla="*/ 1236 w 1498"/>
              <a:gd name="T99" fmla="*/ 148 h 1494"/>
              <a:gd name="T100" fmla="*/ 1246 w 1498"/>
              <a:gd name="T101" fmla="*/ 108 h 1494"/>
              <a:gd name="T102" fmla="*/ 1286 w 1498"/>
              <a:gd name="T103" fmla="*/ 92 h 1494"/>
              <a:gd name="T104" fmla="*/ 1354 w 1498"/>
              <a:gd name="T105" fmla="*/ 112 h 1494"/>
              <a:gd name="T106" fmla="*/ 1408 w 1498"/>
              <a:gd name="T107" fmla="*/ 132 h 1494"/>
              <a:gd name="T108" fmla="*/ 1466 w 1498"/>
              <a:gd name="T109" fmla="*/ 124 h 1494"/>
              <a:gd name="T110" fmla="*/ 1498 w 1498"/>
              <a:gd name="T111" fmla="*/ 90 h 1494"/>
              <a:gd name="T112" fmla="*/ 1488 w 1498"/>
              <a:gd name="T113" fmla="*/ 30 h 14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98"/>
              <a:gd name="T172" fmla="*/ 0 h 1494"/>
              <a:gd name="T173" fmla="*/ 1498 w 1498"/>
              <a:gd name="T174" fmla="*/ 1494 h 14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98" h="1494">
                <a:moveTo>
                  <a:pt x="0" y="1470"/>
                </a:moveTo>
                <a:lnTo>
                  <a:pt x="26" y="1480"/>
                </a:lnTo>
                <a:lnTo>
                  <a:pt x="56" y="1490"/>
                </a:lnTo>
                <a:lnTo>
                  <a:pt x="74" y="1494"/>
                </a:lnTo>
                <a:lnTo>
                  <a:pt x="94" y="1492"/>
                </a:lnTo>
                <a:lnTo>
                  <a:pt x="110" y="1486"/>
                </a:lnTo>
                <a:lnTo>
                  <a:pt x="120" y="1474"/>
                </a:lnTo>
                <a:lnTo>
                  <a:pt x="130" y="1464"/>
                </a:lnTo>
                <a:lnTo>
                  <a:pt x="134" y="1444"/>
                </a:lnTo>
                <a:lnTo>
                  <a:pt x="134" y="1426"/>
                </a:lnTo>
                <a:lnTo>
                  <a:pt x="130" y="1406"/>
                </a:lnTo>
                <a:lnTo>
                  <a:pt x="122" y="1380"/>
                </a:lnTo>
                <a:lnTo>
                  <a:pt x="110" y="1352"/>
                </a:lnTo>
                <a:lnTo>
                  <a:pt x="102" y="1326"/>
                </a:lnTo>
                <a:lnTo>
                  <a:pt x="96" y="1298"/>
                </a:lnTo>
                <a:lnTo>
                  <a:pt x="96" y="1280"/>
                </a:lnTo>
                <a:lnTo>
                  <a:pt x="100" y="1260"/>
                </a:lnTo>
                <a:lnTo>
                  <a:pt x="112" y="1242"/>
                </a:lnTo>
                <a:lnTo>
                  <a:pt x="122" y="1236"/>
                </a:lnTo>
                <a:lnTo>
                  <a:pt x="132" y="1230"/>
                </a:lnTo>
                <a:lnTo>
                  <a:pt x="158" y="1226"/>
                </a:lnTo>
                <a:lnTo>
                  <a:pt x="154" y="1228"/>
                </a:lnTo>
                <a:lnTo>
                  <a:pt x="178" y="1228"/>
                </a:lnTo>
                <a:lnTo>
                  <a:pt x="208" y="1238"/>
                </a:lnTo>
                <a:lnTo>
                  <a:pt x="234" y="1244"/>
                </a:lnTo>
                <a:lnTo>
                  <a:pt x="262" y="1254"/>
                </a:lnTo>
                <a:lnTo>
                  <a:pt x="284" y="1256"/>
                </a:lnTo>
                <a:lnTo>
                  <a:pt x="308" y="1258"/>
                </a:lnTo>
                <a:lnTo>
                  <a:pt x="330" y="1254"/>
                </a:lnTo>
                <a:lnTo>
                  <a:pt x="350" y="1242"/>
                </a:lnTo>
                <a:lnTo>
                  <a:pt x="356" y="1230"/>
                </a:lnTo>
                <a:lnTo>
                  <a:pt x="356" y="1222"/>
                </a:lnTo>
                <a:lnTo>
                  <a:pt x="358" y="1208"/>
                </a:lnTo>
                <a:lnTo>
                  <a:pt x="358" y="1196"/>
                </a:lnTo>
                <a:lnTo>
                  <a:pt x="354" y="1172"/>
                </a:lnTo>
                <a:lnTo>
                  <a:pt x="344" y="1140"/>
                </a:lnTo>
                <a:lnTo>
                  <a:pt x="336" y="1120"/>
                </a:lnTo>
                <a:lnTo>
                  <a:pt x="330" y="1100"/>
                </a:lnTo>
                <a:lnTo>
                  <a:pt x="322" y="1072"/>
                </a:lnTo>
                <a:lnTo>
                  <a:pt x="324" y="1048"/>
                </a:lnTo>
                <a:lnTo>
                  <a:pt x="328" y="1034"/>
                </a:lnTo>
                <a:lnTo>
                  <a:pt x="334" y="1022"/>
                </a:lnTo>
                <a:lnTo>
                  <a:pt x="348" y="1010"/>
                </a:lnTo>
                <a:lnTo>
                  <a:pt x="360" y="1004"/>
                </a:lnTo>
                <a:lnTo>
                  <a:pt x="376" y="1002"/>
                </a:lnTo>
                <a:lnTo>
                  <a:pt x="396" y="1004"/>
                </a:lnTo>
                <a:lnTo>
                  <a:pt x="420" y="1010"/>
                </a:lnTo>
                <a:lnTo>
                  <a:pt x="454" y="1022"/>
                </a:lnTo>
                <a:lnTo>
                  <a:pt x="482" y="1032"/>
                </a:lnTo>
                <a:lnTo>
                  <a:pt x="496" y="1034"/>
                </a:lnTo>
                <a:lnTo>
                  <a:pt x="510" y="1038"/>
                </a:lnTo>
                <a:lnTo>
                  <a:pt x="526" y="1038"/>
                </a:lnTo>
                <a:lnTo>
                  <a:pt x="532" y="1036"/>
                </a:lnTo>
                <a:lnTo>
                  <a:pt x="548" y="1034"/>
                </a:lnTo>
                <a:lnTo>
                  <a:pt x="564" y="1030"/>
                </a:lnTo>
                <a:lnTo>
                  <a:pt x="574" y="1022"/>
                </a:lnTo>
                <a:lnTo>
                  <a:pt x="580" y="1012"/>
                </a:lnTo>
                <a:lnTo>
                  <a:pt x="586" y="998"/>
                </a:lnTo>
                <a:lnTo>
                  <a:pt x="588" y="976"/>
                </a:lnTo>
                <a:lnTo>
                  <a:pt x="582" y="946"/>
                </a:lnTo>
                <a:lnTo>
                  <a:pt x="568" y="902"/>
                </a:lnTo>
                <a:lnTo>
                  <a:pt x="560" y="872"/>
                </a:lnTo>
                <a:lnTo>
                  <a:pt x="556" y="852"/>
                </a:lnTo>
                <a:lnTo>
                  <a:pt x="554" y="836"/>
                </a:lnTo>
                <a:lnTo>
                  <a:pt x="554" y="810"/>
                </a:lnTo>
                <a:lnTo>
                  <a:pt x="558" y="800"/>
                </a:lnTo>
                <a:lnTo>
                  <a:pt x="564" y="790"/>
                </a:lnTo>
                <a:lnTo>
                  <a:pt x="578" y="780"/>
                </a:lnTo>
                <a:lnTo>
                  <a:pt x="594" y="776"/>
                </a:lnTo>
                <a:lnTo>
                  <a:pt x="610" y="776"/>
                </a:lnTo>
                <a:lnTo>
                  <a:pt x="628" y="778"/>
                </a:lnTo>
                <a:lnTo>
                  <a:pt x="646" y="784"/>
                </a:lnTo>
                <a:lnTo>
                  <a:pt x="668" y="792"/>
                </a:lnTo>
                <a:lnTo>
                  <a:pt x="690" y="800"/>
                </a:lnTo>
                <a:lnTo>
                  <a:pt x="718" y="808"/>
                </a:lnTo>
                <a:lnTo>
                  <a:pt x="746" y="812"/>
                </a:lnTo>
                <a:lnTo>
                  <a:pt x="766" y="812"/>
                </a:lnTo>
                <a:lnTo>
                  <a:pt x="782" y="808"/>
                </a:lnTo>
                <a:lnTo>
                  <a:pt x="790" y="804"/>
                </a:lnTo>
                <a:lnTo>
                  <a:pt x="800" y="798"/>
                </a:lnTo>
                <a:lnTo>
                  <a:pt x="808" y="790"/>
                </a:lnTo>
                <a:lnTo>
                  <a:pt x="814" y="776"/>
                </a:lnTo>
                <a:lnTo>
                  <a:pt x="816" y="760"/>
                </a:lnTo>
                <a:lnTo>
                  <a:pt x="816" y="748"/>
                </a:lnTo>
                <a:lnTo>
                  <a:pt x="812" y="734"/>
                </a:lnTo>
                <a:lnTo>
                  <a:pt x="802" y="698"/>
                </a:lnTo>
                <a:lnTo>
                  <a:pt x="790" y="668"/>
                </a:lnTo>
                <a:lnTo>
                  <a:pt x="784" y="650"/>
                </a:lnTo>
                <a:lnTo>
                  <a:pt x="780" y="632"/>
                </a:lnTo>
                <a:lnTo>
                  <a:pt x="776" y="610"/>
                </a:lnTo>
                <a:lnTo>
                  <a:pt x="778" y="594"/>
                </a:lnTo>
                <a:lnTo>
                  <a:pt x="780" y="590"/>
                </a:lnTo>
                <a:lnTo>
                  <a:pt x="782" y="582"/>
                </a:lnTo>
                <a:lnTo>
                  <a:pt x="786" y="574"/>
                </a:lnTo>
                <a:lnTo>
                  <a:pt x="788" y="568"/>
                </a:lnTo>
                <a:lnTo>
                  <a:pt x="798" y="562"/>
                </a:lnTo>
                <a:lnTo>
                  <a:pt x="804" y="558"/>
                </a:lnTo>
                <a:lnTo>
                  <a:pt x="814" y="552"/>
                </a:lnTo>
                <a:lnTo>
                  <a:pt x="824" y="550"/>
                </a:lnTo>
                <a:lnTo>
                  <a:pt x="830" y="550"/>
                </a:lnTo>
                <a:lnTo>
                  <a:pt x="842" y="548"/>
                </a:lnTo>
                <a:lnTo>
                  <a:pt x="858" y="550"/>
                </a:lnTo>
                <a:lnTo>
                  <a:pt x="886" y="556"/>
                </a:lnTo>
                <a:lnTo>
                  <a:pt x="916" y="570"/>
                </a:lnTo>
                <a:lnTo>
                  <a:pt x="940" y="578"/>
                </a:lnTo>
                <a:lnTo>
                  <a:pt x="958" y="582"/>
                </a:lnTo>
                <a:lnTo>
                  <a:pt x="974" y="586"/>
                </a:lnTo>
                <a:lnTo>
                  <a:pt x="996" y="584"/>
                </a:lnTo>
                <a:lnTo>
                  <a:pt x="1004" y="582"/>
                </a:lnTo>
                <a:lnTo>
                  <a:pt x="1012" y="580"/>
                </a:lnTo>
                <a:lnTo>
                  <a:pt x="1014" y="578"/>
                </a:lnTo>
                <a:lnTo>
                  <a:pt x="1008" y="580"/>
                </a:lnTo>
                <a:lnTo>
                  <a:pt x="1020" y="578"/>
                </a:lnTo>
                <a:lnTo>
                  <a:pt x="1028" y="572"/>
                </a:lnTo>
                <a:lnTo>
                  <a:pt x="1034" y="562"/>
                </a:lnTo>
                <a:lnTo>
                  <a:pt x="1038" y="552"/>
                </a:lnTo>
                <a:lnTo>
                  <a:pt x="1040" y="542"/>
                </a:lnTo>
                <a:lnTo>
                  <a:pt x="1042" y="528"/>
                </a:lnTo>
                <a:lnTo>
                  <a:pt x="1038" y="504"/>
                </a:lnTo>
                <a:lnTo>
                  <a:pt x="1032" y="484"/>
                </a:lnTo>
                <a:lnTo>
                  <a:pt x="1024" y="452"/>
                </a:lnTo>
                <a:lnTo>
                  <a:pt x="1012" y="418"/>
                </a:lnTo>
                <a:lnTo>
                  <a:pt x="1008" y="392"/>
                </a:lnTo>
                <a:lnTo>
                  <a:pt x="1006" y="364"/>
                </a:lnTo>
                <a:lnTo>
                  <a:pt x="1012" y="352"/>
                </a:lnTo>
                <a:lnTo>
                  <a:pt x="1018" y="340"/>
                </a:lnTo>
                <a:lnTo>
                  <a:pt x="1036" y="328"/>
                </a:lnTo>
                <a:lnTo>
                  <a:pt x="1052" y="324"/>
                </a:lnTo>
                <a:lnTo>
                  <a:pt x="1058" y="324"/>
                </a:lnTo>
                <a:lnTo>
                  <a:pt x="1082" y="326"/>
                </a:lnTo>
                <a:lnTo>
                  <a:pt x="1110" y="330"/>
                </a:lnTo>
                <a:lnTo>
                  <a:pt x="1128" y="336"/>
                </a:lnTo>
                <a:lnTo>
                  <a:pt x="1152" y="344"/>
                </a:lnTo>
                <a:lnTo>
                  <a:pt x="1176" y="354"/>
                </a:lnTo>
                <a:lnTo>
                  <a:pt x="1200" y="358"/>
                </a:lnTo>
                <a:lnTo>
                  <a:pt x="1222" y="356"/>
                </a:lnTo>
                <a:lnTo>
                  <a:pt x="1234" y="354"/>
                </a:lnTo>
                <a:lnTo>
                  <a:pt x="1242" y="350"/>
                </a:lnTo>
                <a:lnTo>
                  <a:pt x="1252" y="344"/>
                </a:lnTo>
                <a:lnTo>
                  <a:pt x="1260" y="334"/>
                </a:lnTo>
                <a:lnTo>
                  <a:pt x="1264" y="322"/>
                </a:lnTo>
                <a:lnTo>
                  <a:pt x="1268" y="310"/>
                </a:lnTo>
                <a:lnTo>
                  <a:pt x="1268" y="296"/>
                </a:lnTo>
                <a:lnTo>
                  <a:pt x="1268" y="288"/>
                </a:lnTo>
                <a:lnTo>
                  <a:pt x="1264" y="270"/>
                </a:lnTo>
                <a:lnTo>
                  <a:pt x="1260" y="250"/>
                </a:lnTo>
                <a:lnTo>
                  <a:pt x="1250" y="224"/>
                </a:lnTo>
                <a:lnTo>
                  <a:pt x="1244" y="200"/>
                </a:lnTo>
                <a:lnTo>
                  <a:pt x="1238" y="174"/>
                </a:lnTo>
                <a:lnTo>
                  <a:pt x="1236" y="148"/>
                </a:lnTo>
                <a:lnTo>
                  <a:pt x="1236" y="134"/>
                </a:lnTo>
                <a:lnTo>
                  <a:pt x="1238" y="120"/>
                </a:lnTo>
                <a:lnTo>
                  <a:pt x="1246" y="108"/>
                </a:lnTo>
                <a:lnTo>
                  <a:pt x="1260" y="98"/>
                </a:lnTo>
                <a:lnTo>
                  <a:pt x="1272" y="94"/>
                </a:lnTo>
                <a:lnTo>
                  <a:pt x="1286" y="92"/>
                </a:lnTo>
                <a:lnTo>
                  <a:pt x="1310" y="96"/>
                </a:lnTo>
                <a:lnTo>
                  <a:pt x="1336" y="104"/>
                </a:lnTo>
                <a:lnTo>
                  <a:pt x="1354" y="112"/>
                </a:lnTo>
                <a:lnTo>
                  <a:pt x="1370" y="120"/>
                </a:lnTo>
                <a:lnTo>
                  <a:pt x="1388" y="126"/>
                </a:lnTo>
                <a:lnTo>
                  <a:pt x="1408" y="132"/>
                </a:lnTo>
                <a:lnTo>
                  <a:pt x="1426" y="134"/>
                </a:lnTo>
                <a:lnTo>
                  <a:pt x="1440" y="132"/>
                </a:lnTo>
                <a:lnTo>
                  <a:pt x="1466" y="124"/>
                </a:lnTo>
                <a:lnTo>
                  <a:pt x="1488" y="112"/>
                </a:lnTo>
                <a:lnTo>
                  <a:pt x="1494" y="98"/>
                </a:lnTo>
                <a:lnTo>
                  <a:pt x="1498" y="90"/>
                </a:lnTo>
                <a:lnTo>
                  <a:pt x="1498" y="76"/>
                </a:lnTo>
                <a:lnTo>
                  <a:pt x="1496" y="60"/>
                </a:lnTo>
                <a:lnTo>
                  <a:pt x="1488" y="30"/>
                </a:lnTo>
                <a:lnTo>
                  <a:pt x="1482" y="10"/>
                </a:lnTo>
                <a:lnTo>
                  <a:pt x="1478" y="0"/>
                </a:lnTo>
              </a:path>
            </a:pathLst>
          </a:custGeom>
          <a:noFill/>
          <a:ln w="15875">
            <a:solidFill>
              <a:srgbClr val="0096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69"/>
          <p:cNvSpPr>
            <a:spLocks noChangeArrowheads="1"/>
          </p:cNvSpPr>
          <p:nvPr/>
        </p:nvSpPr>
        <p:spPr bwMode="auto">
          <a:xfrm>
            <a:off x="5839011" y="5620033"/>
            <a:ext cx="1123577" cy="79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800" dirty="0" smtClean="0"/>
              <a:t>Video </a:t>
            </a:r>
          </a:p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800" dirty="0" smtClean="0"/>
              <a:t>user </a:t>
            </a:r>
            <a:r>
              <a:rPr lang="en-US" sz="1800" i="1" dirty="0" smtClean="0"/>
              <a:t>n</a:t>
            </a:r>
            <a:endParaRPr lang="en-US" sz="1800" i="1" dirty="0"/>
          </a:p>
        </p:txBody>
      </p:sp>
      <p:sp>
        <p:nvSpPr>
          <p:cNvPr id="66" name="Rectangle 69"/>
          <p:cNvSpPr>
            <a:spLocks noChangeArrowheads="1"/>
          </p:cNvSpPr>
          <p:nvPr/>
        </p:nvSpPr>
        <p:spPr bwMode="auto">
          <a:xfrm>
            <a:off x="627529" y="2829021"/>
            <a:ext cx="1255060" cy="65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800" dirty="0" smtClean="0"/>
              <a:t>video user 1</a:t>
            </a:r>
            <a:endParaRPr lang="en-US" sz="1800" dirty="0"/>
          </a:p>
        </p:txBody>
      </p:sp>
      <p:sp>
        <p:nvSpPr>
          <p:cNvPr id="67" name="Rectangle 69"/>
          <p:cNvSpPr>
            <a:spLocks noChangeArrowheads="1"/>
          </p:cNvSpPr>
          <p:nvPr/>
        </p:nvSpPr>
        <p:spPr bwMode="auto">
          <a:xfrm>
            <a:off x="331694" y="5077746"/>
            <a:ext cx="1255060" cy="65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800" dirty="0" smtClean="0"/>
              <a:t>video user 2</a:t>
            </a:r>
            <a:endParaRPr lang="en-US" sz="1800" dirty="0"/>
          </a:p>
        </p:txBody>
      </p:sp>
      <p:sp>
        <p:nvSpPr>
          <p:cNvPr id="68" name="Rectangle 69"/>
          <p:cNvSpPr>
            <a:spLocks noChangeArrowheads="1"/>
          </p:cNvSpPr>
          <p:nvPr/>
        </p:nvSpPr>
        <p:spPr bwMode="auto">
          <a:xfrm>
            <a:off x="1661459" y="5805303"/>
            <a:ext cx="1255060" cy="65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548" tIns="51774" rIns="103548" bIns="51774">
            <a:spAutoFit/>
          </a:bodyPr>
          <a:lstStyle/>
          <a:p>
            <a:pPr algn="l" defTabSz="1028700">
              <a:lnSpc>
                <a:spcPct val="100000"/>
              </a:lnSpc>
              <a:spcBef>
                <a:spcPct val="50000"/>
              </a:spcBef>
            </a:pPr>
            <a:r>
              <a:rPr lang="en-US" sz="1800" dirty="0" smtClean="0"/>
              <a:t>video user 3</a:t>
            </a:r>
            <a:endParaRPr lang="en-US" sz="1800" dirty="0"/>
          </a:p>
        </p:txBody>
      </p:sp>
      <p:sp>
        <p:nvSpPr>
          <p:cNvPr id="69" name="Freeform 68"/>
          <p:cNvSpPr/>
          <p:nvPr/>
        </p:nvSpPr>
        <p:spPr>
          <a:xfrm>
            <a:off x="3197412" y="5812118"/>
            <a:ext cx="1748117" cy="464863"/>
          </a:xfrm>
          <a:custGeom>
            <a:avLst/>
            <a:gdLst>
              <a:gd name="connsiteX0" fmla="*/ 0 w 1748117"/>
              <a:gd name="connsiteY0" fmla="*/ 0 h 464863"/>
              <a:gd name="connsiteX1" fmla="*/ 597647 w 1748117"/>
              <a:gd name="connsiteY1" fmla="*/ 403411 h 464863"/>
              <a:gd name="connsiteX2" fmla="*/ 1748117 w 1748117"/>
              <a:gd name="connsiteY2" fmla="*/ 463176 h 46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117" h="464863">
                <a:moveTo>
                  <a:pt x="0" y="0"/>
                </a:moveTo>
                <a:cubicBezTo>
                  <a:pt x="153147" y="163107"/>
                  <a:pt x="306294" y="326215"/>
                  <a:pt x="597647" y="403411"/>
                </a:cubicBezTo>
                <a:cubicBezTo>
                  <a:pt x="889000" y="480607"/>
                  <a:pt x="1748117" y="463176"/>
                  <a:pt x="1748117" y="463176"/>
                </a:cubicBezTo>
              </a:path>
            </a:pathLst>
          </a:custGeom>
          <a:ln w="38100" cmpd="sng">
            <a:solidFill>
              <a:srgbClr val="87B6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Plenty of </a:t>
            </a:r>
            <a:r>
              <a:rPr lang="en-US" sz="3200" dirty="0" smtClean="0">
                <a:solidFill>
                  <a:srgbClr val="000090"/>
                </a:solidFill>
              </a:rPr>
              <a:t>Call Admission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000090"/>
                </a:solidFill>
              </a:rPr>
              <a:t>CA</a:t>
            </a:r>
            <a:r>
              <a:rPr lang="en-US" sz="3200" dirty="0" smtClean="0"/>
              <a:t>) control and </a:t>
            </a:r>
            <a:r>
              <a:rPr lang="en-US" sz="3200" dirty="0" smtClean="0">
                <a:solidFill>
                  <a:srgbClr val="000090"/>
                </a:solidFill>
              </a:rPr>
              <a:t>Video Rate Adaptation </a:t>
            </a:r>
            <a:r>
              <a:rPr lang="en-US" sz="3200" dirty="0" smtClean="0"/>
              <a:t>(</a:t>
            </a:r>
            <a:r>
              <a:rPr lang="en-US" sz="3200" b="1" dirty="0" smtClean="0">
                <a:solidFill>
                  <a:srgbClr val="000090"/>
                </a:solidFill>
              </a:rPr>
              <a:t>VRA</a:t>
            </a:r>
            <a:r>
              <a:rPr lang="en-US" sz="3200" dirty="0" smtClean="0"/>
              <a:t>) algorithms in the literature</a:t>
            </a:r>
          </a:p>
          <a:p>
            <a:r>
              <a:rPr lang="en-US" sz="3200" dirty="0" smtClean="0"/>
              <a:t>Many [6-9] are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QoS</a:t>
            </a:r>
            <a:r>
              <a:rPr lang="en-US" sz="3200" dirty="0" smtClean="0">
                <a:sym typeface="Wingdings"/>
              </a:rPr>
              <a:t>-based </a:t>
            </a:r>
          </a:p>
          <a:p>
            <a:pPr lvl="1"/>
            <a:r>
              <a:rPr lang="en-US" sz="2800" dirty="0" smtClean="0">
                <a:sym typeface="Wingdings"/>
              </a:rPr>
              <a:t>do not consider </a:t>
            </a:r>
            <a:r>
              <a:rPr lang="en-US" sz="2800" dirty="0" err="1" smtClean="0">
                <a:sym typeface="Wingdings"/>
              </a:rPr>
              <a:t>QoE</a:t>
            </a:r>
            <a:endParaRPr lang="en-US" sz="2800" dirty="0" smtClean="0">
              <a:sym typeface="Wingdings"/>
            </a:endParaRPr>
          </a:p>
          <a:p>
            <a:r>
              <a:rPr lang="en-US" sz="3200" dirty="0" smtClean="0"/>
              <a:t>Others [11-15] consider user-centric distributed solutions</a:t>
            </a:r>
            <a:endParaRPr lang="en-US" sz="3200" dirty="0" smtClean="0">
              <a:sym typeface="Wingdings"/>
            </a:endParaRPr>
          </a:p>
          <a:p>
            <a:pPr lvl="1"/>
            <a:r>
              <a:rPr lang="en-US" sz="2800" dirty="0" smtClean="0"/>
              <a:t>may not achieve overall optimal utilization of wireless resources</a:t>
            </a:r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134581" y="6487081"/>
            <a:ext cx="298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 See Bibliography in paper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763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our recent works we showed that:</a:t>
            </a:r>
          </a:p>
          <a:p>
            <a:pPr lvl="1"/>
            <a:r>
              <a:rPr lang="en-GB" dirty="0" smtClean="0"/>
              <a:t>[16] Different videos with equal rate have different quality (which can be measured in terms of SSIM)</a:t>
            </a:r>
          </a:p>
          <a:p>
            <a:pPr lvl="1"/>
            <a:r>
              <a:rPr lang="en-GB" dirty="0" smtClean="0"/>
              <a:t>[17] The rate/distortion characteristic of a video can be estimated using a </a:t>
            </a:r>
            <a:r>
              <a:rPr lang="en-GB" i="1" dirty="0" smtClean="0"/>
              <a:t>deep learning approach</a:t>
            </a:r>
            <a:endParaRPr lang="en-GB" dirty="0" smtClean="0"/>
          </a:p>
          <a:p>
            <a:pPr lvl="1"/>
            <a:r>
              <a:rPr lang="en-GB" dirty="0" smtClean="0"/>
              <a:t>[18] Resource sharing based on per-video rate/distortion characteristics achieves higher performance than </a:t>
            </a:r>
            <a:r>
              <a:rPr lang="en-GB" dirty="0" err="1" smtClean="0"/>
              <a:t>QoS</a:t>
            </a:r>
            <a:r>
              <a:rPr lang="en-GB" dirty="0" smtClean="0"/>
              <a:t>-based approaches (over wired connections)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391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work </a:t>
            </a:r>
            <a:r>
              <a:rPr lang="it-IT" dirty="0" err="1" smtClean="0"/>
              <a:t>we</a:t>
            </a:r>
            <a:r>
              <a:rPr lang="it-IT" dirty="0" smtClean="0"/>
              <a:t> propose…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>
          <a:xfrm>
            <a:off x="374522" y="1600200"/>
            <a:ext cx="8529765" cy="4495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 err="1" smtClean="0"/>
              <a:t>QoE</a:t>
            </a:r>
            <a:r>
              <a:rPr lang="en-GB" dirty="0" smtClean="0"/>
              <a:t>-aware CA&amp;VRA for </a:t>
            </a:r>
            <a:r>
              <a:rPr lang="en-GB" b="1" dirty="0" smtClean="0"/>
              <a:t>wireless systems, </a:t>
            </a:r>
            <a:r>
              <a:rPr lang="en-GB" dirty="0" smtClean="0"/>
              <a:t>which are</a:t>
            </a:r>
          </a:p>
          <a:p>
            <a:pPr>
              <a:lnSpc>
                <a:spcPct val="120000"/>
              </a:lnSpc>
              <a:buFont typeface="Wingdings" charset="2"/>
              <a:buChar char="u"/>
            </a:pPr>
            <a:r>
              <a:rPr lang="en-GB" b="1" dirty="0" smtClean="0"/>
              <a:t>Centralized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Algorithms are run at the wireless access point (AP)</a:t>
            </a:r>
          </a:p>
          <a:p>
            <a:pPr>
              <a:lnSpc>
                <a:spcPct val="120000"/>
              </a:lnSpc>
              <a:buFont typeface="Wingdings" charset="2"/>
              <a:buChar char="u"/>
            </a:pPr>
            <a:r>
              <a:rPr lang="en-GB" dirty="0" smtClean="0"/>
              <a:t>Based </a:t>
            </a:r>
            <a:r>
              <a:rPr lang="en-GB" dirty="0"/>
              <a:t>on </a:t>
            </a:r>
            <a:r>
              <a:rPr lang="en-GB" b="1" dirty="0" smtClean="0"/>
              <a:t>rate</a:t>
            </a:r>
            <a:r>
              <a:rPr lang="en-GB" b="1" dirty="0"/>
              <a:t>/distortion</a:t>
            </a:r>
            <a:r>
              <a:rPr lang="en-GB" dirty="0"/>
              <a:t> characteristics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Minimum </a:t>
            </a:r>
            <a:r>
              <a:rPr lang="en-GB" dirty="0" err="1" smtClean="0"/>
              <a:t>QoE</a:t>
            </a:r>
            <a:r>
              <a:rPr lang="en-GB" dirty="0" smtClean="0"/>
              <a:t> is guaranteed to each admitted clients</a:t>
            </a:r>
          </a:p>
          <a:p>
            <a:pPr lvl="2">
              <a:lnSpc>
                <a:spcPct val="120000"/>
              </a:lnSpc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41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2690168"/>
            <a:ext cx="4615285" cy="4132720"/>
            <a:chOff x="0" y="2594918"/>
            <a:chExt cx="4615285" cy="4132720"/>
          </a:xfrm>
        </p:grpSpPr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03" y="2921000"/>
              <a:ext cx="4295482" cy="3369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873125" y="6386903"/>
              <a:ext cx="2972757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ts val="40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3366"/>
                  </a:solidFill>
                </a:rPr>
                <a:t>Video source Rate (R)</a:t>
              </a:r>
              <a:endParaRPr lang="en-US" dirty="0">
                <a:solidFill>
                  <a:srgbClr val="003366"/>
                </a:solidFill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 rot="16200000">
              <a:off x="-890761" y="4034011"/>
              <a:ext cx="2122257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chemeClr val="bg1"/>
                  </a:solidFill>
                  <a:latin typeface="Arial Rounded MT Bold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ts val="40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3366"/>
                  </a:solidFill>
                </a:rPr>
                <a:t>Quality (q)</a:t>
              </a:r>
              <a:endParaRPr lang="en-US" dirty="0">
                <a:solidFill>
                  <a:srgbClr val="003366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90017" y="2594918"/>
              <a:ext cx="26142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rate/distortion </a:t>
              </a:r>
              <a:r>
                <a:rPr lang="en-US" sz="2000" dirty="0" smtClean="0">
                  <a:solidFill>
                    <a:srgbClr val="FF0000"/>
                  </a:solidFill>
                </a:rPr>
                <a:t>curves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Settings and notation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6149" y="5569045"/>
            <a:ext cx="4229101" cy="9901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osiaicBubbl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737" y="3895820"/>
            <a:ext cx="4229101" cy="990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856" y="2155920"/>
            <a:ext cx="4214864" cy="98679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49251" y="1390650"/>
            <a:ext cx="8286749" cy="577850"/>
            <a:chOff x="1730375" y="1406526"/>
            <a:chExt cx="9598025" cy="577850"/>
          </a:xfrm>
        </p:grpSpPr>
        <p:grpSp>
          <p:nvGrpSpPr>
            <p:cNvPr id="9" name="Group 8"/>
            <p:cNvGrpSpPr/>
            <p:nvPr/>
          </p:nvGrpSpPr>
          <p:grpSpPr>
            <a:xfrm>
              <a:off x="1730375" y="1412876"/>
              <a:ext cx="4810125" cy="571500"/>
              <a:chOff x="111125" y="1428750"/>
              <a:chExt cx="9629775" cy="169545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125" y="1435100"/>
                <a:ext cx="4826000" cy="16891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14900" y="1428750"/>
                <a:ext cx="4826000" cy="168910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6518275" y="1406526"/>
              <a:ext cx="4810125" cy="571500"/>
              <a:chOff x="111125" y="1428750"/>
              <a:chExt cx="9629775" cy="169545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125" y="1435100"/>
                <a:ext cx="4826000" cy="16891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14900" y="1428750"/>
                <a:ext cx="4826000" cy="1689100"/>
              </a:xfrm>
              <a:prstGeom prst="rect">
                <a:avLst/>
              </a:prstGeom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301626" y="1333500"/>
            <a:ext cx="2238374" cy="7302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572250" y="3222625"/>
            <a:ext cx="825500" cy="61912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21340" y="3175000"/>
            <a:ext cx="149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Increase </a:t>
            </a:r>
          </a:p>
          <a:p>
            <a:r>
              <a:rPr lang="en-US" sz="1800" dirty="0" smtClean="0"/>
              <a:t>compression</a:t>
            </a:r>
            <a:endParaRPr lang="en-US" sz="1800" dirty="0"/>
          </a:p>
        </p:txBody>
      </p:sp>
      <p:sp>
        <p:nvSpPr>
          <p:cNvPr id="27" name="Down Arrow 26"/>
          <p:cNvSpPr/>
          <p:nvPr/>
        </p:nvSpPr>
        <p:spPr>
          <a:xfrm>
            <a:off x="6604831" y="4930775"/>
            <a:ext cx="825500" cy="61912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3921" y="4883150"/>
            <a:ext cx="149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Increase </a:t>
            </a:r>
          </a:p>
          <a:p>
            <a:r>
              <a:rPr lang="en-US" sz="1800" dirty="0" smtClean="0"/>
              <a:t>compression</a:t>
            </a:r>
            <a:endParaRPr lang="en-US" sz="18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40000" y="2095500"/>
            <a:ext cx="2111375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Left Brace 32"/>
          <p:cNvSpPr/>
          <p:nvPr/>
        </p:nvSpPr>
        <p:spPr>
          <a:xfrm>
            <a:off x="4302126" y="2349500"/>
            <a:ext cx="315594" cy="401637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3635375" y="4000500"/>
            <a:ext cx="555625" cy="698500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33375" y="2206625"/>
            <a:ext cx="214312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8719" y="2222500"/>
            <a:ext cx="2169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 second long chunks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512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6" grpId="0"/>
      <p:bldP spid="27" grpId="0" animBg="1"/>
      <p:bldP spid="28" grpId="0"/>
      <p:bldP spid="33" grpId="0" animBg="1"/>
      <p:bldP spid="38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VRA </a:t>
            </a:r>
            <a:r>
              <a:rPr lang="it-IT" dirty="0" err="1" smtClean="0"/>
              <a:t>constraints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E908-24CB-4A3D-84E2-8BC6E04821A3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Quality above threshold </a:t>
            </a:r>
            <a:r>
              <a:rPr lang="en-US" dirty="0" smtClean="0"/>
              <a:t>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thr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Network stability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334209"/>
              </p:ext>
            </p:extLst>
          </p:nvPr>
        </p:nvGraphicFramePr>
        <p:xfrm>
          <a:off x="4074102" y="2760020"/>
          <a:ext cx="2080492" cy="85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558800" imgH="228600" progId="Equation.3">
                  <p:embed/>
                </p:oleObj>
              </mc:Choice>
              <mc:Fallback>
                <p:oleObj name="Equation" r:id="rId4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4102" y="2760020"/>
                        <a:ext cx="2080492" cy="851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Callout 1 2"/>
          <p:cNvSpPr/>
          <p:nvPr/>
        </p:nvSpPr>
        <p:spPr>
          <a:xfrm>
            <a:off x="317500" y="2159000"/>
            <a:ext cx="2619375" cy="1111250"/>
          </a:xfrm>
          <a:prstGeom prst="borderCallout1">
            <a:avLst>
              <a:gd name="adj1" fmla="val 46820"/>
              <a:gd name="adj2" fmla="val 104167"/>
              <a:gd name="adj3" fmla="val 81372"/>
              <a:gd name="adj4" fmla="val 14208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Quality of video required by user 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at compression level j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999288" y="2184400"/>
            <a:ext cx="2032000" cy="904875"/>
          </a:xfrm>
          <a:prstGeom prst="borderCallout1">
            <a:avLst>
              <a:gd name="adj1" fmla="val 48573"/>
              <a:gd name="adj2" fmla="val -5207"/>
              <a:gd name="adj3" fmla="val 91447"/>
              <a:gd name="adj4" fmla="val -5864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Quality threshold for user 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7485063" y="5638800"/>
            <a:ext cx="1658937" cy="504825"/>
          </a:xfrm>
          <a:prstGeom prst="borderCallout1">
            <a:avLst>
              <a:gd name="adj1" fmla="val -549"/>
              <a:gd name="adj2" fmla="val 51824"/>
              <a:gd name="adj3" fmla="val -62940"/>
              <a:gd name="adj4" fmla="val -2870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stability </a:t>
            </a:r>
            <a:r>
              <a:rPr lang="en-US" sz="1800" dirty="0">
                <a:solidFill>
                  <a:schemeClr val="tx1"/>
                </a:solidFill>
              </a:rPr>
              <a:t>margin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238125" y="4264025"/>
            <a:ext cx="1063625" cy="593725"/>
          </a:xfrm>
          <a:prstGeom prst="borderCallout1">
            <a:avLst>
              <a:gd name="adj1" fmla="val 55081"/>
              <a:gd name="adj2" fmla="val 106383"/>
              <a:gd name="adj3" fmla="val 77168"/>
              <a:gd name="adj4" fmla="val 14730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Number of users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412750" y="6175375"/>
            <a:ext cx="2095499" cy="549275"/>
          </a:xfrm>
          <a:prstGeom prst="borderCallout1">
            <a:avLst>
              <a:gd name="adj1" fmla="val -10983"/>
              <a:gd name="adj2" fmla="val 87373"/>
              <a:gd name="adj3" fmla="val -68851"/>
              <a:gd name="adj4" fmla="val 10732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User 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throughput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3978274" y="3844925"/>
            <a:ext cx="3514725" cy="647700"/>
          </a:xfrm>
          <a:prstGeom prst="borderCallout1">
            <a:avLst>
              <a:gd name="adj1" fmla="val 28120"/>
              <a:gd name="adj2" fmla="val 648"/>
              <a:gd name="adj3" fmla="val 128862"/>
              <a:gd name="adj4" fmla="val -2426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Source rate of video required by user </a:t>
            </a:r>
            <a:r>
              <a:rPr lang="en-US" sz="1800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at compression level j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75" y="4587875"/>
            <a:ext cx="5029200" cy="13335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41272" y="4953000"/>
            <a:ext cx="2643910" cy="1870365"/>
            <a:chOff x="4641272" y="4953000"/>
            <a:chExt cx="2643910" cy="1870365"/>
          </a:xfrm>
        </p:grpSpPr>
        <p:sp>
          <p:nvSpPr>
            <p:cNvPr id="17" name="Line Callout 1 16"/>
            <p:cNvSpPr/>
            <p:nvPr/>
          </p:nvSpPr>
          <p:spPr>
            <a:xfrm>
              <a:off x="5075675" y="5962940"/>
              <a:ext cx="2209507" cy="860425"/>
            </a:xfrm>
            <a:prstGeom prst="borderCallout1">
              <a:avLst>
                <a:gd name="adj1" fmla="val -4239"/>
                <a:gd name="adj2" fmla="val 18049"/>
                <a:gd name="adj3" fmla="val -51743"/>
                <a:gd name="adj4" fmla="val 284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</a:rPr>
                <a:t>Fraction of resources taken by user </a:t>
              </a:r>
              <a:r>
                <a:rPr lang="en-US" sz="1800" dirty="0" err="1" smtClean="0">
                  <a:solidFill>
                    <a:schemeClr val="tx1"/>
                  </a:solidFill>
                </a:rPr>
                <a:t>i</a:t>
              </a:r>
              <a:endParaRPr lang="en-US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641272" y="4953000"/>
              <a:ext cx="611909" cy="669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180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Quality-Based</a:t>
            </a:r>
            <a:r>
              <a:rPr lang="it-IT" dirty="0"/>
              <a:t> </a:t>
            </a:r>
            <a:r>
              <a:rPr lang="it-IT" dirty="0" err="1"/>
              <a:t>algorithm</a:t>
            </a:r>
            <a:r>
              <a:rPr lang="it-IT" dirty="0"/>
              <a:t> (QB)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B4EC-34A8-40D0-866F-D88F6FAD535A}" type="slidenum">
              <a:rPr lang="it-IT" smtClean="0"/>
              <a:pPr/>
              <a:t>9</a:t>
            </a:fld>
            <a:endParaRPr lang="it-IT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1612900"/>
            <a:ext cx="9144000" cy="3622216"/>
            <a:chOff x="0" y="1612900"/>
            <a:chExt cx="9144000" cy="36222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12900"/>
              <a:ext cx="9144000" cy="3622216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555625" y="2825750"/>
              <a:ext cx="1381125" cy="445252"/>
            </a:xfrm>
            <a:custGeom>
              <a:avLst/>
              <a:gdLst>
                <a:gd name="connsiteX0" fmla="*/ 1381125 w 1381125"/>
                <a:gd name="connsiteY0" fmla="*/ 0 h 445252"/>
                <a:gd name="connsiteX1" fmla="*/ 968375 w 1381125"/>
                <a:gd name="connsiteY1" fmla="*/ 95250 h 445252"/>
                <a:gd name="connsiteX2" fmla="*/ 174625 w 1381125"/>
                <a:gd name="connsiteY2" fmla="*/ 396875 h 445252"/>
                <a:gd name="connsiteX3" fmla="*/ 0 w 1381125"/>
                <a:gd name="connsiteY3" fmla="*/ 444500 h 44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25" h="445252">
                  <a:moveTo>
                    <a:pt x="1381125" y="0"/>
                  </a:moveTo>
                  <a:cubicBezTo>
                    <a:pt x="1275291" y="14552"/>
                    <a:pt x="1169458" y="29104"/>
                    <a:pt x="968375" y="95250"/>
                  </a:cubicBezTo>
                  <a:cubicBezTo>
                    <a:pt x="767292" y="161396"/>
                    <a:pt x="336021" y="338667"/>
                    <a:pt x="174625" y="396875"/>
                  </a:cubicBezTo>
                  <a:cubicBezTo>
                    <a:pt x="13229" y="455083"/>
                    <a:pt x="0" y="444500"/>
                    <a:pt x="0" y="444500"/>
                  </a:cubicBezTo>
                </a:path>
              </a:pathLst>
            </a:custGeom>
            <a:ln w="28575" cmpd="sng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55625" y="2778125"/>
              <a:ext cx="730250" cy="492125"/>
            </a:xfrm>
            <a:custGeom>
              <a:avLst/>
              <a:gdLst>
                <a:gd name="connsiteX0" fmla="*/ 730250 w 730250"/>
                <a:gd name="connsiteY0" fmla="*/ 0 h 492125"/>
                <a:gd name="connsiteX1" fmla="*/ 349250 w 730250"/>
                <a:gd name="connsiteY1" fmla="*/ 238125 h 492125"/>
                <a:gd name="connsiteX2" fmla="*/ 0 w 730250"/>
                <a:gd name="connsiteY2" fmla="*/ 492125 h 4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0" h="492125">
                  <a:moveTo>
                    <a:pt x="730250" y="0"/>
                  </a:moveTo>
                  <a:cubicBezTo>
                    <a:pt x="600604" y="78052"/>
                    <a:pt x="470958" y="156104"/>
                    <a:pt x="349250" y="238125"/>
                  </a:cubicBezTo>
                  <a:cubicBezTo>
                    <a:pt x="227542" y="320146"/>
                    <a:pt x="0" y="492125"/>
                    <a:pt x="0" y="492125"/>
                  </a:cubicBezTo>
                </a:path>
              </a:pathLst>
            </a:custGeom>
            <a:ln w="28575" cmpd="sng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56145" y="2206626"/>
            <a:ext cx="9365184" cy="527198"/>
            <a:chOff x="-125934" y="1568302"/>
            <a:chExt cx="9365184" cy="52719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2250" y="2095500"/>
              <a:ext cx="90170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-125934" y="1568302"/>
              <a:ext cx="6958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q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thr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190500" y="1981349"/>
            <a:ext cx="9017000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910112" y="1982788"/>
            <a:ext cx="492943" cy="3685877"/>
            <a:chOff x="6116487" y="1982788"/>
            <a:chExt cx="492943" cy="368587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23000" y="1982788"/>
              <a:ext cx="0" cy="330200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116487" y="5207000"/>
              <a:ext cx="492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51512" y="1966913"/>
            <a:ext cx="492943" cy="3663652"/>
            <a:chOff x="6951512" y="1966913"/>
            <a:chExt cx="492943" cy="366365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312025" y="1966913"/>
              <a:ext cx="0" cy="3302000"/>
            </a:xfrm>
            <a:prstGeom prst="line">
              <a:avLst/>
            </a:prstGeom>
            <a:ln w="38100" cmpd="sng">
              <a:solidFill>
                <a:srgbClr val="0000FF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951512" y="5168900"/>
              <a:ext cx="492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86650" y="1982788"/>
            <a:ext cx="570580" cy="3641427"/>
            <a:chOff x="7486650" y="1982788"/>
            <a:chExt cx="570580" cy="364142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486650" y="1982788"/>
              <a:ext cx="0" cy="3302000"/>
            </a:xfrm>
            <a:prstGeom prst="line">
              <a:avLst/>
            </a:prstGeom>
            <a:ln w="38100" cmpd="sng">
              <a:solidFill>
                <a:srgbClr val="008000"/>
              </a:solidFill>
              <a:prstDash val="dash"/>
              <a:headEnd type="oval"/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564287" y="5162550"/>
              <a:ext cx="492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3</a:t>
              </a:r>
              <a:endParaRPr lang="en-US" baseline="-25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635750" y="5238750"/>
            <a:ext cx="2159377" cy="461665"/>
            <a:chOff x="6635750" y="5238750"/>
            <a:chExt cx="2159377" cy="461665"/>
          </a:xfrm>
        </p:grpSpPr>
        <p:grpSp>
          <p:nvGrpSpPr>
            <p:cNvPr id="35" name="Group 34"/>
            <p:cNvGrpSpPr/>
            <p:nvPr/>
          </p:nvGrpSpPr>
          <p:grpSpPr>
            <a:xfrm>
              <a:off x="6635750" y="5302250"/>
              <a:ext cx="1009650" cy="327025"/>
              <a:chOff x="6635750" y="5302250"/>
              <a:chExt cx="1009650" cy="327025"/>
            </a:xfrm>
          </p:grpSpPr>
          <p:sp>
            <p:nvSpPr>
              <p:cNvPr id="33" name="Plus 32"/>
              <p:cNvSpPr/>
              <p:nvPr/>
            </p:nvSpPr>
            <p:spPr>
              <a:xfrm>
                <a:off x="6635750" y="5302250"/>
                <a:ext cx="301625" cy="301625"/>
              </a:xfrm>
              <a:prstGeom prst="mathPlus">
                <a:avLst/>
              </a:prstGeom>
              <a:solidFill>
                <a:schemeClr val="accent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en-US" sz="18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Plus 33"/>
              <p:cNvSpPr/>
              <p:nvPr/>
            </p:nvSpPr>
            <p:spPr>
              <a:xfrm>
                <a:off x="7343775" y="5327650"/>
                <a:ext cx="301625" cy="301625"/>
              </a:xfrm>
              <a:prstGeom prst="mathPlus">
                <a:avLst/>
              </a:prstGeom>
              <a:solidFill>
                <a:schemeClr val="accent2"/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endParaRPr lang="en-US" sz="18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074025" y="5365749"/>
              <a:ext cx="276225" cy="231775"/>
              <a:chOff x="8105775" y="5270500"/>
              <a:chExt cx="498475" cy="549275"/>
            </a:xfrm>
            <a:effectLst/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8128000" y="5270500"/>
                <a:ext cx="476250" cy="269875"/>
              </a:xfrm>
              <a:prstGeom prst="line">
                <a:avLst/>
              </a:prstGeom>
              <a:ln w="38100" cmpd="sng">
                <a:solidFill>
                  <a:srgbClr val="DD804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8105775" y="5549900"/>
                <a:ext cx="476250" cy="269875"/>
              </a:xfrm>
              <a:prstGeom prst="line">
                <a:avLst/>
              </a:prstGeom>
              <a:ln w="38100" cmpd="sng">
                <a:solidFill>
                  <a:srgbClr val="DD804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8439290" y="523875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1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sp>
        <p:nvSpPr>
          <p:cNvPr id="55" name="Multiply 54"/>
          <p:cNvSpPr/>
          <p:nvPr/>
        </p:nvSpPr>
        <p:spPr>
          <a:xfrm>
            <a:off x="5842000" y="5000625"/>
            <a:ext cx="2889250" cy="952500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0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00052 0.025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IGNET-template2">
  <a:themeElements>
    <a:clrScheme name="Impostazioni personalizzate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AC0016"/>
      </a:hlink>
      <a:folHlink>
        <a:srgbClr val="AC0016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l">
          <a:defRPr sz="18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21972</TotalTime>
  <Words>1299</Words>
  <Application>Microsoft Macintosh PowerPoint</Application>
  <PresentationFormat>On-screen Show (4:3)</PresentationFormat>
  <Paragraphs>304</Paragraphs>
  <Slides>24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SIGNET-template2</vt:lpstr>
      <vt:lpstr>Equation</vt:lpstr>
      <vt:lpstr>QoE-aware Video Rate  Adaptation algorithms in multi-user IEEE 802.11 wireless networks</vt:lpstr>
      <vt:lpstr>Multimedia traffic growth</vt:lpstr>
      <vt:lpstr>Goal</vt:lpstr>
      <vt:lpstr>State of the art*</vt:lpstr>
      <vt:lpstr>Our starting point</vt:lpstr>
      <vt:lpstr>In this work we propose…</vt:lpstr>
      <vt:lpstr>Settings and notation</vt:lpstr>
      <vt:lpstr>VRA constraints</vt:lpstr>
      <vt:lpstr>Quality-Based algorithm (QB)</vt:lpstr>
      <vt:lpstr>Quality-Based algorithm (QB)</vt:lpstr>
      <vt:lpstr>Quality-Based algorithm (QB)</vt:lpstr>
      <vt:lpstr>Time-Based algorithm (TB)</vt:lpstr>
      <vt:lpstr>Benchmark algorithm (BM)</vt:lpstr>
      <vt:lpstr>Versions of the algorithms</vt:lpstr>
      <vt:lpstr>Scenario</vt:lpstr>
      <vt:lpstr>Blocking probability</vt:lpstr>
      <vt:lpstr>Average SSIM</vt:lpstr>
      <vt:lpstr>Quality Threshold violation</vt:lpstr>
      <vt:lpstr>Conclusions</vt:lpstr>
      <vt:lpstr>QoE-aware Video Rate  Adaptation algorithms in multi-user IEEE 802.11 wireless networks</vt:lpstr>
      <vt:lpstr>Simulation setup</vt:lpstr>
      <vt:lpstr>Simulation setup</vt:lpstr>
      <vt:lpstr>Quality-Based algorithm (QB)</vt:lpstr>
      <vt:lpstr>Time-Based algorithm (TB)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Ingegneria dell'Informazione</dc:title>
  <dc:creator>Andrea Zanella</dc:creator>
  <cp:lastModifiedBy>Andrea Zanella</cp:lastModifiedBy>
  <cp:revision>1788</cp:revision>
  <cp:lastPrinted>2011-06-01T14:38:39Z</cp:lastPrinted>
  <dcterms:created xsi:type="dcterms:W3CDTF">2011-06-04T15:19:41Z</dcterms:created>
  <dcterms:modified xsi:type="dcterms:W3CDTF">2015-06-24T22:14:05Z</dcterms:modified>
</cp:coreProperties>
</file>