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9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3" r:id="rId1"/>
  </p:sldMasterIdLst>
  <p:notesMasterIdLst>
    <p:notesMasterId r:id="rId40"/>
  </p:notesMasterIdLst>
  <p:handoutMasterIdLst>
    <p:handoutMasterId r:id="rId41"/>
  </p:handoutMasterIdLst>
  <p:sldIdLst>
    <p:sldId id="324" r:id="rId2"/>
    <p:sldId id="510" r:id="rId3"/>
    <p:sldId id="500" r:id="rId4"/>
    <p:sldId id="426" r:id="rId5"/>
    <p:sldId id="465" r:id="rId6"/>
    <p:sldId id="497" r:id="rId7"/>
    <p:sldId id="420" r:id="rId8"/>
    <p:sldId id="495" r:id="rId9"/>
    <p:sldId id="453" r:id="rId10"/>
    <p:sldId id="490" r:id="rId11"/>
    <p:sldId id="481" r:id="rId12"/>
    <p:sldId id="483" r:id="rId13"/>
    <p:sldId id="474" r:id="rId14"/>
    <p:sldId id="486" r:id="rId15"/>
    <p:sldId id="487" r:id="rId16"/>
    <p:sldId id="455" r:id="rId17"/>
    <p:sldId id="509" r:id="rId18"/>
    <p:sldId id="491" r:id="rId19"/>
    <p:sldId id="492" r:id="rId20"/>
    <p:sldId id="464" r:id="rId21"/>
    <p:sldId id="456" r:id="rId22"/>
    <p:sldId id="457" r:id="rId23"/>
    <p:sldId id="463" r:id="rId24"/>
    <p:sldId id="458" r:id="rId25"/>
    <p:sldId id="494" r:id="rId26"/>
    <p:sldId id="489" r:id="rId27"/>
    <p:sldId id="466" r:id="rId28"/>
    <p:sldId id="498" r:id="rId29"/>
    <p:sldId id="493" r:id="rId30"/>
    <p:sldId id="477" r:id="rId31"/>
    <p:sldId id="392" r:id="rId32"/>
    <p:sldId id="460" r:id="rId33"/>
    <p:sldId id="504" r:id="rId34"/>
    <p:sldId id="505" r:id="rId35"/>
    <p:sldId id="506" r:id="rId36"/>
    <p:sldId id="484" r:id="rId37"/>
    <p:sldId id="507" r:id="rId38"/>
    <p:sldId id="508" r:id="rId3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87B6D6"/>
    <a:srgbClr val="9E121D"/>
    <a:srgbClr val="66CCFF"/>
    <a:srgbClr val="FF8585"/>
    <a:srgbClr val="33CC33"/>
    <a:srgbClr val="969696"/>
    <a:srgbClr val="0034DC"/>
    <a:srgbClr val="FFFF00"/>
    <a:srgbClr val="FF0000"/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Stile scuro 2 - Colore 1/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FD4443E-F989-4FC4-A0C8-D5A2AF1F390B}" styleName="Stile scuro 1 - Color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91" autoAdjust="0"/>
    <p:restoredTop sz="99060" autoAdjust="0"/>
  </p:normalViewPr>
  <p:slideViewPr>
    <p:cSldViewPr snapToGrid="0" showGuides="1">
      <p:cViewPr>
        <p:scale>
          <a:sx n="105" d="100"/>
          <a:sy n="105" d="100"/>
        </p:scale>
        <p:origin x="-1312" y="200"/>
      </p:cViewPr>
      <p:guideLst>
        <p:guide orient="horz" pos="2304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120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Relationship Id="rId2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36A3A1-FCB6-504C-B03A-3C0D16138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469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Fare clic per modificare gli stili del testo dello schema</a:t>
            </a:r>
          </a:p>
          <a:p>
            <a:pPr lvl="1"/>
            <a:r>
              <a:rPr lang="en-US" noProof="0"/>
              <a:t>Secondo livello</a:t>
            </a:r>
          </a:p>
          <a:p>
            <a:pPr lvl="2"/>
            <a:r>
              <a:rPr lang="en-US" noProof="0"/>
              <a:t>Terzo livello</a:t>
            </a:r>
          </a:p>
          <a:p>
            <a:pPr lvl="3"/>
            <a:r>
              <a:rPr lang="en-US" noProof="0"/>
              <a:t>Quarto livello</a:t>
            </a:r>
          </a:p>
          <a:p>
            <a:pPr lvl="4"/>
            <a:r>
              <a:rPr lang="en-US" noProof="0"/>
              <a:t>Quinto livello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0105C3C-501E-7E48-BED7-74988800B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634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105C3C-501E-7E48-BED7-74988800B12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105C3C-501E-7E48-BED7-74988800B12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it-IT" sz="2700" dirty="0" smtClean="0"/>
          </a:p>
          <a:p>
            <a:pPr algn="just"/>
            <a:r>
              <a:rPr lang="it-IT" sz="2700" dirty="0" err="1" smtClean="0"/>
              <a:t>Specific</a:t>
            </a:r>
            <a:r>
              <a:rPr lang="it-IT" sz="2700" dirty="0" smtClean="0"/>
              <a:t> </a:t>
            </a:r>
            <a:r>
              <a:rPr lang="it-IT" sz="2700" dirty="0" err="1" smtClean="0"/>
              <a:t>characteristics</a:t>
            </a:r>
            <a:r>
              <a:rPr lang="it-IT" sz="2700" dirty="0" smtClean="0"/>
              <a:t>: </a:t>
            </a:r>
          </a:p>
          <a:p>
            <a:pPr lvl="1" algn="just"/>
            <a:r>
              <a:rPr lang="en-US" sz="2400" dirty="0" smtClean="0"/>
              <a:t>very low Reynolds number</a:t>
            </a:r>
          </a:p>
          <a:p>
            <a:pPr lvl="2"/>
            <a:r>
              <a:rPr lang="en-US" sz="2000" i="1" dirty="0" smtClean="0"/>
              <a:t>Re=inertial forces/viscous forces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Re&gt;4000 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/>
              <a:t>   </a:t>
            </a:r>
            <a:r>
              <a:rPr lang="en-US" sz="2000" dirty="0" smtClean="0">
                <a:solidFill>
                  <a:srgbClr val="FF0000"/>
                </a:solidFill>
              </a:rPr>
              <a:t>turbulent flow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Re&lt;1000 </a:t>
            </a:r>
            <a:r>
              <a:rPr lang="en-US" sz="2000" dirty="0" smtClean="0">
                <a:sym typeface="Wingdings"/>
              </a:rPr>
              <a:t>  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laminar flow</a:t>
            </a:r>
          </a:p>
          <a:p>
            <a:pPr lvl="3"/>
            <a:r>
              <a:rPr lang="en-US" sz="1700" dirty="0" smtClean="0"/>
              <a:t>viscous forces dominates inertial forces</a:t>
            </a:r>
          </a:p>
          <a:p>
            <a:pPr lvl="3"/>
            <a:r>
              <a:rPr lang="en-US" sz="1700" dirty="0" smtClean="0"/>
              <a:t>linear and predictable flow</a:t>
            </a:r>
          </a:p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105C3C-501E-7E48-BED7-74988800B12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105C3C-501E-7E48-BED7-74988800B12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105C3C-501E-7E48-BED7-74988800B12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105C3C-501E-7E48-BED7-74988800B12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105C3C-501E-7E48-BED7-74988800B12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105C3C-501E-7E48-BED7-74988800B12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105C3C-501E-7E48-BED7-74988800B12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Relationship Id="rId3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Intestazione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image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67000"/>
          </a:blip>
          <a:srcRect/>
          <a:stretch>
            <a:fillRect/>
          </a:stretch>
        </p:blipFill>
        <p:spPr bwMode="auto">
          <a:xfrm>
            <a:off x="-1" y="166368"/>
            <a:ext cx="1331081" cy="1343521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612224" y="2743200"/>
            <a:ext cx="7123113" cy="167322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noProof="0" smtClean="0"/>
              <a:t>Fare clic per modificare gli stili del testo dello schema</a:t>
            </a:r>
          </a:p>
        </p:txBody>
      </p:sp>
      <p:sp>
        <p:nvSpPr>
          <p:cNvPr id="7" name="Rettango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4208" y="1613568"/>
            <a:ext cx="7480968" cy="990600"/>
          </a:xfrm>
          <a:prstGeom prst="rect">
            <a:avLst/>
          </a:prstGeom>
          <a:solidFill>
            <a:srgbClr val="8F161C"/>
          </a:solidFill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noProof="0" smtClean="0"/>
              <a:t>Fare clic per modificare stile</a:t>
            </a:r>
            <a:endParaRPr kumimoji="0" lang="en-US" noProof="0"/>
          </a:p>
        </p:txBody>
      </p:sp>
      <p:pic>
        <p:nvPicPr>
          <p:cNvPr id="11" name="Immagine 10" descr="DEI.eps"/>
          <p:cNvPicPr>
            <a:picLocks noChangeAspect="1"/>
          </p:cNvPicPr>
          <p:nvPr/>
        </p:nvPicPr>
        <p:blipFill>
          <a:blip r:embed="rId3"/>
          <a:srcRect l="17672" t="31972" r="28108" b="33784"/>
          <a:stretch>
            <a:fillRect/>
          </a:stretch>
        </p:blipFill>
        <p:spPr>
          <a:xfrm>
            <a:off x="-1" y="1604211"/>
            <a:ext cx="1566333" cy="989263"/>
          </a:xfrm>
          <a:prstGeom prst="rect">
            <a:avLst/>
          </a:prstGeom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Fare clic per modificare gli stili del testo dello schema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rgbClr val="8F161C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11" name="Rettango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prstGeom prst="rect">
            <a:avLst/>
          </a:prstGeo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Fare clic sull'icona per inserire un'immagine</a:t>
            </a:r>
            <a:endParaRPr kumimoji="0" lang="en-US" dirty="0"/>
          </a:p>
        </p:txBody>
      </p:sp>
      <p:pic>
        <p:nvPicPr>
          <p:cNvPr id="15" name="Immagine 14" descr="DEI.eps"/>
          <p:cNvPicPr>
            <a:picLocks noChangeAspect="1"/>
          </p:cNvPicPr>
          <p:nvPr/>
        </p:nvPicPr>
        <p:blipFill>
          <a:blip r:embed="rId2"/>
          <a:srcRect l="18433" t="31972" r="27360" b="30645"/>
          <a:stretch>
            <a:fillRect/>
          </a:stretch>
        </p:blipFill>
        <p:spPr>
          <a:xfrm>
            <a:off x="0" y="3588743"/>
            <a:ext cx="1483895" cy="1023362"/>
          </a:xfrm>
          <a:prstGeom prst="rect">
            <a:avLst/>
          </a:prstGeom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51263" y="241968"/>
            <a:ext cx="7222976" cy="974184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27264" y="1376947"/>
            <a:ext cx="8756316" cy="5105715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  <a:prstGeom prst="rect">
            <a:avLst/>
          </a:prstGeom>
        </p:spPr>
        <p:txBody>
          <a:bodyPr vert="eaVert"/>
          <a:lstStyle/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  <p:sp>
        <p:nvSpPr>
          <p:cNvPr id="7" name="Rettango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rgbClr val="8F161C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205B8970-C4D8-7B40-B762-4BCAE1B2035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Intestazione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Fare clic per modificare gli stili del testo dello schema</a:t>
            </a:r>
          </a:p>
        </p:txBody>
      </p:sp>
      <p:sp>
        <p:nvSpPr>
          <p:cNvPr id="7" name="Rettango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5820611" cy="990600"/>
          </a:xfrm>
          <a:prstGeom prst="rect">
            <a:avLst/>
          </a:prstGeom>
          <a:solidFill>
            <a:srgbClr val="80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normAutofit/>
          </a:bodyPr>
          <a:lstStyle>
            <a:lvl1pPr algn="ctr">
              <a:buNone/>
              <a:defRPr sz="36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Fare clic per modificare stile</a:t>
            </a:r>
            <a:endParaRPr kumimoji="0" lang="en-US" dirty="0"/>
          </a:p>
        </p:txBody>
      </p:sp>
      <p:pic>
        <p:nvPicPr>
          <p:cNvPr id="15" name="Immagine 14" descr="DEI_neg.eps"/>
          <p:cNvPicPr>
            <a:picLocks noChangeAspect="1"/>
          </p:cNvPicPr>
          <p:nvPr/>
        </p:nvPicPr>
        <p:blipFill>
          <a:blip r:embed="rId2"/>
          <a:srcRect l="18028" t="29347" r="25406" b="28591"/>
          <a:stretch>
            <a:fillRect/>
          </a:stretch>
        </p:blipFill>
        <p:spPr>
          <a:xfrm>
            <a:off x="1" y="1611067"/>
            <a:ext cx="1350210" cy="962271"/>
          </a:xfrm>
          <a:prstGeom prst="rect">
            <a:avLst/>
          </a:prstGeom>
        </p:spPr>
      </p:pic>
      <p:pic>
        <p:nvPicPr>
          <p:cNvPr id="11" name="Picture 4" descr="SigilloLogoLAST_WhiteOK"/>
          <p:cNvPicPr>
            <a:picLocks noChangeAspect="1" noChangeArrowheads="1"/>
          </p:cNvPicPr>
          <p:nvPr/>
        </p:nvPicPr>
        <p:blipFill>
          <a:blip r:embed="rId3"/>
          <a:srcRect l="-597" t="-9524" r="-1640" b="-6349"/>
          <a:stretch>
            <a:fillRect/>
          </a:stretch>
        </p:blipFill>
        <p:spPr bwMode="auto">
          <a:xfrm>
            <a:off x="7218947" y="1604211"/>
            <a:ext cx="1925053" cy="975894"/>
          </a:xfrm>
          <a:prstGeom prst="rect">
            <a:avLst/>
          </a:prstGeom>
          <a:solidFill>
            <a:srgbClr val="800000"/>
          </a:solidFill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</p:spPr>
        <p:txBody>
          <a:bodyPr anchor="b"/>
          <a:lstStyle>
            <a:lvl1pPr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pic>
        <p:nvPicPr>
          <p:cNvPr id="12" name="Immagine 11" descr="DEI.eps"/>
          <p:cNvPicPr>
            <a:picLocks noChangeAspect="1"/>
          </p:cNvPicPr>
          <p:nvPr/>
        </p:nvPicPr>
        <p:blipFill>
          <a:blip r:embed="rId2"/>
          <a:srcRect l="18717" t="31972" r="25373" b="30645"/>
          <a:stretch>
            <a:fillRect/>
          </a:stretch>
        </p:blipFill>
        <p:spPr>
          <a:xfrm>
            <a:off x="102937" y="428532"/>
            <a:ext cx="2259263" cy="151063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04737" y="228600"/>
            <a:ext cx="6978316" cy="990600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Fare clic per modificare stile</a:t>
            </a:r>
            <a:endParaRPr kumimoji="0" lang="en-US" dirty="0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</a:t>
            </a:r>
            <a:r>
              <a:rPr lang="en-US" noProof="0" dirty="0" err="1" smtClean="0"/>
              <a:t>gli</a:t>
            </a:r>
            <a:r>
              <a:rPr lang="en-US" noProof="0" dirty="0" smtClean="0"/>
              <a:t> </a:t>
            </a:r>
            <a:r>
              <a:rPr lang="en-US" noProof="0" dirty="0" err="1" smtClean="0"/>
              <a:t>stili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testo</a:t>
            </a:r>
            <a:r>
              <a:rPr lang="en-US" noProof="0" dirty="0" smtClean="0"/>
              <a:t> </a:t>
            </a:r>
            <a:r>
              <a:rPr lang="en-US" noProof="0" dirty="0" err="1" smtClean="0"/>
              <a:t>dello</a:t>
            </a:r>
            <a:r>
              <a:rPr lang="en-US" noProof="0" dirty="0" smtClean="0"/>
              <a:t> schema</a:t>
            </a:r>
          </a:p>
          <a:p>
            <a:pPr lvl="1" eaLnBrk="1" latinLnBrk="0" hangingPunct="1"/>
            <a:r>
              <a:rPr lang="en-US" noProof="0" dirty="0" err="1" smtClean="0"/>
              <a:t>Secondo</a:t>
            </a:r>
            <a:r>
              <a:rPr lang="en-US" noProof="0" dirty="0" smtClean="0"/>
              <a:t> </a:t>
            </a:r>
            <a:r>
              <a:rPr lang="en-US" noProof="0" dirty="0" err="1" smtClean="0"/>
              <a:t>livello</a:t>
            </a:r>
            <a:endParaRPr lang="en-US" noProof="0" dirty="0" smtClean="0"/>
          </a:p>
          <a:p>
            <a:pPr lvl="2" eaLnBrk="1" latinLnBrk="0" hangingPunct="1"/>
            <a:r>
              <a:rPr lang="en-US" noProof="0" dirty="0" err="1" smtClean="0"/>
              <a:t>Terzo</a:t>
            </a:r>
            <a:r>
              <a:rPr lang="en-US" noProof="0" dirty="0" smtClean="0"/>
              <a:t> </a:t>
            </a:r>
            <a:r>
              <a:rPr lang="en-US" noProof="0" dirty="0" err="1" smtClean="0"/>
              <a:t>livello</a:t>
            </a:r>
            <a:endParaRPr lang="en-US" noProof="0" dirty="0" smtClean="0"/>
          </a:p>
          <a:p>
            <a:pPr lvl="3" eaLnBrk="1" latinLnBrk="0" hangingPunct="1"/>
            <a:r>
              <a:rPr lang="en-US" noProof="0" dirty="0" smtClean="0"/>
              <a:t>Quarto </a:t>
            </a:r>
            <a:r>
              <a:rPr lang="en-US" noProof="0" dirty="0" err="1" smtClean="0"/>
              <a:t>livello</a:t>
            </a:r>
            <a:endParaRPr lang="en-US" noProof="0" dirty="0" smtClean="0"/>
          </a:p>
          <a:p>
            <a:pPr lvl="4" eaLnBrk="1" latinLnBrk="0" hangingPunct="1"/>
            <a:r>
              <a:rPr lang="en-US" noProof="0" dirty="0" err="1" smtClean="0"/>
              <a:t>Quinto</a:t>
            </a:r>
            <a:r>
              <a:rPr lang="en-US" noProof="0" dirty="0" smtClean="0"/>
              <a:t> </a:t>
            </a:r>
            <a:r>
              <a:rPr lang="en-US" noProof="0" dirty="0" err="1" smtClean="0"/>
              <a:t>livello</a:t>
            </a:r>
            <a:endParaRPr kumimoji="0"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51262" y="228600"/>
            <a:ext cx="6968957" cy="974184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18104" y="273050"/>
            <a:ext cx="6884737" cy="86995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prstGeom prst="rect">
            <a:avLst/>
          </a:prstGeo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Fare clic per modificare gli stili del testo dello schema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prstGeom prst="rect">
            <a:avLst/>
          </a:prstGeo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Fare clic per modificare gli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9389" y="228600"/>
            <a:ext cx="7344611" cy="974184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8B4EC-34A8-40D0-866F-D88F6FAD535A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9391" y="286418"/>
            <a:ext cx="7184188" cy="869950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Fare clic per modificare stile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prstGeom prst="rect">
            <a:avLst/>
          </a:prstGeom>
          <a:solidFill>
            <a:srgbClr val="8F161C"/>
          </a:solidFill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Fare clic per modificare gli stili del testo dello schema</a:t>
            </a:r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Fare clic per modificare gli stili del testo dello schema</a:t>
            </a:r>
          </a:p>
          <a:p>
            <a:pPr lvl="1" eaLnBrk="1" latinLnBrk="0" hangingPunct="1"/>
            <a:r>
              <a:rPr lang="en-US" smtClean="0"/>
              <a:t>Secondo livello</a:t>
            </a:r>
          </a:p>
          <a:p>
            <a:pPr lvl="2" eaLnBrk="1" latinLnBrk="0" hangingPunct="1"/>
            <a:r>
              <a:rPr lang="en-US" smtClean="0"/>
              <a:t>Terzo livello</a:t>
            </a:r>
          </a:p>
          <a:p>
            <a:pPr lvl="3" eaLnBrk="1" latinLnBrk="0" hangingPunct="1"/>
            <a:r>
              <a:rPr lang="en-US" smtClean="0"/>
              <a:t>Quarto livello</a:t>
            </a:r>
          </a:p>
          <a:p>
            <a:pPr lvl="4" eaLnBrk="1" latinLnBrk="0" hangingPunct="1"/>
            <a:r>
              <a:rPr lang="en-US" smtClean="0"/>
              <a:t>Quinto livello</a:t>
            </a:r>
            <a:endParaRPr kumimoji="0"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/>
          <p:cNvSpPr/>
          <p:nvPr/>
        </p:nvSpPr>
        <p:spPr>
          <a:xfrm>
            <a:off x="0" y="0"/>
            <a:ext cx="9144000" cy="1283368"/>
          </a:xfrm>
          <a:prstGeom prst="rect">
            <a:avLst/>
          </a:prstGeom>
          <a:solidFill>
            <a:srgbClr val="9B001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21" name="Immagine 20" descr="DEI-neg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828" y="106030"/>
            <a:ext cx="1683860" cy="1030286"/>
          </a:xfrm>
          <a:prstGeom prst="rect">
            <a:avLst/>
          </a:prstGeom>
        </p:spPr>
      </p:pic>
      <p:sp>
        <p:nvSpPr>
          <p:cNvPr id="24" name="Segnaposto titolo 1"/>
          <p:cNvSpPr>
            <a:spLocks noGrp="1"/>
          </p:cNvSpPr>
          <p:nvPr>
            <p:ph type="title"/>
          </p:nvPr>
        </p:nvSpPr>
        <p:spPr>
          <a:xfrm>
            <a:off x="2108985" y="99660"/>
            <a:ext cx="6874593" cy="1056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stile</a:t>
            </a:r>
            <a:endParaRPr lang="en-US" noProof="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4185882" y="6356350"/>
            <a:ext cx="7722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5E908-24CB-4A3D-84E2-8BC6E04821A3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r" rtl="0" eaLnBrk="1" latinLnBrk="0" hangingPunct="1">
        <a:spcBef>
          <a:spcPct val="0"/>
        </a:spcBef>
        <a:buNone/>
        <a:defRPr kumimoji="0"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rgbClr val="800000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rgbClr val="FF6600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rgbClr val="3366FF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mailto:zanella@dei.unipd.it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image" Target="../media/image26.png"/><Relationship Id="rId7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30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3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44.wmf"/><Relationship Id="rId7" Type="http://schemas.openxmlformats.org/officeDocument/2006/relationships/image" Target="../media/image45.emf"/><Relationship Id="rId8" Type="http://schemas.openxmlformats.org/officeDocument/2006/relationships/image" Target="../media/image4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5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5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53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5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55.emf"/><Relationship Id="rId5" Type="http://schemas.openxmlformats.org/officeDocument/2006/relationships/image" Target="../media/image29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5"/>
          <p:cNvSpPr>
            <a:spLocks noGrp="1"/>
          </p:cNvSpPr>
          <p:nvPr>
            <p:ph type="title"/>
          </p:nvPr>
        </p:nvSpPr>
        <p:spPr>
          <a:xfrm>
            <a:off x="1604208" y="0"/>
            <a:ext cx="7539792" cy="2604168"/>
          </a:xfrm>
        </p:spPr>
        <p:txBody>
          <a:bodyPr>
            <a:normAutofit/>
          </a:bodyPr>
          <a:lstStyle/>
          <a:p>
            <a:r>
              <a:rPr lang="en-US" i="1" dirty="0" smtClean="0"/>
              <a:t>When </a:t>
            </a:r>
            <a:r>
              <a:rPr lang="en-US" i="1" dirty="0"/>
              <a:t>bits get wet: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introduction </a:t>
            </a:r>
            <a:r>
              <a:rPr lang="en-US" i="1" dirty="0"/>
              <a:t>to microfluidic </a:t>
            </a:r>
            <a:r>
              <a:rPr lang="en-US" i="1" dirty="0" smtClean="0"/>
              <a:t>networking</a:t>
            </a:r>
            <a:endParaRPr lang="en-US" sz="4800" dirty="0"/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02917" y="2911372"/>
            <a:ext cx="8138167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900" dirty="0" smtClean="0">
                <a:solidFill>
                  <a:srgbClr val="0000FF"/>
                </a:solidFill>
                <a:latin typeface="+mn-lt"/>
              </a:rPr>
              <a:t>Andrea Zanella</a:t>
            </a:r>
            <a:r>
              <a:rPr lang="it-IT" sz="2900" dirty="0" smtClean="0">
                <a:latin typeface="+mn-lt"/>
              </a:rPr>
              <a:t>, Andrea </a:t>
            </a:r>
            <a:r>
              <a:rPr lang="it-IT" sz="2900" dirty="0" err="1" smtClean="0">
                <a:latin typeface="+mn-lt"/>
              </a:rPr>
              <a:t>Biral</a:t>
            </a:r>
            <a:endParaRPr lang="it-IT" sz="2900" dirty="0">
              <a:latin typeface="+mn-lt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2375198" y="4882448"/>
            <a:ext cx="428076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200" dirty="0" err="1" smtClean="0">
                <a:latin typeface="+mn-lt"/>
              </a:rPr>
              <a:t>Trinity</a:t>
            </a:r>
            <a:r>
              <a:rPr lang="it-IT" sz="2200" dirty="0" smtClean="0">
                <a:latin typeface="+mn-lt"/>
              </a:rPr>
              <a:t> College </a:t>
            </a:r>
            <a:r>
              <a:rPr lang="it-IT" sz="2200" dirty="0" err="1" smtClean="0">
                <a:latin typeface="+mn-lt"/>
              </a:rPr>
              <a:t>Dublin</a:t>
            </a:r>
            <a:r>
              <a:rPr lang="it-IT" sz="2200" dirty="0" smtClean="0">
                <a:latin typeface="+mn-lt"/>
              </a:rPr>
              <a:t> – 8 </a:t>
            </a:r>
            <a:r>
              <a:rPr lang="it-IT" sz="2200" dirty="0" err="1" smtClean="0">
                <a:latin typeface="+mn-lt"/>
              </a:rPr>
              <a:t>July</a:t>
            </a:r>
            <a:r>
              <a:rPr lang="it-IT" sz="2200" dirty="0" smtClean="0">
                <a:latin typeface="+mn-lt"/>
              </a:rPr>
              <a:t>, 2013</a:t>
            </a:r>
            <a:endParaRPr lang="it-IT" sz="2200" dirty="0">
              <a:latin typeface="+mn-lt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275" y="3968211"/>
            <a:ext cx="723900" cy="72068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599133" y="4037259"/>
            <a:ext cx="2967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  <a:hlinkClick r:id="rId4"/>
              </a:rPr>
              <a:t>zanella@dei.unipd.it</a:t>
            </a:r>
            <a:endParaRPr lang="en-GB" dirty="0" smtClean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33444"/>
            <a:ext cx="75763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 smtClean="0"/>
              <a:t>Most of </a:t>
            </a:r>
            <a:r>
              <a:rPr lang="en-US" sz="1100" dirty="0"/>
              <a:t>e</a:t>
            </a:r>
            <a:r>
              <a:rPr lang="en-US" sz="1100" dirty="0" smtClean="0"/>
              <a:t>xperimental pictures in this presentations are complimentary from Prof. </a:t>
            </a:r>
            <a:r>
              <a:rPr lang="en-US" sz="1100" dirty="0" err="1" smtClean="0"/>
              <a:t>Mistura</a:t>
            </a:r>
            <a:r>
              <a:rPr lang="en-US" sz="1100" dirty="0"/>
              <a:t> </a:t>
            </a:r>
            <a:r>
              <a:rPr lang="en-US" sz="1100" dirty="0" smtClean="0"/>
              <a:t>(Univ. of Padova)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-14110" y="6335889"/>
            <a:ext cx="9087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/>
              <a:t>This work was funded by the University of Padova through the </a:t>
            </a:r>
            <a:r>
              <a:rPr lang="en-US" sz="1200" dirty="0" err="1" smtClean="0"/>
              <a:t>MiNET</a:t>
            </a:r>
            <a:r>
              <a:rPr lang="en-US" sz="1200" dirty="0" smtClean="0"/>
              <a:t> university project, 2012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SWITCHING: control droplet path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635" b="19635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489" y="150989"/>
            <a:ext cx="1562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32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Switching</a:t>
            </a:r>
            <a:r>
              <a:rPr lang="it-IT" dirty="0" smtClean="0"/>
              <a:t> </a:t>
            </a:r>
            <a:r>
              <a:rPr lang="it-IT" dirty="0" err="1" smtClean="0"/>
              <a:t>principle</a:t>
            </a:r>
            <a:endParaRPr lang="it-IT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</a:pPr>
            <a:r>
              <a:rPr lang="en-US" dirty="0" smtClean="0"/>
              <a:t>Switching is based on 2 simple rules</a:t>
            </a:r>
          </a:p>
          <a:p>
            <a:pPr marL="0" indent="0" algn="just">
              <a:lnSpc>
                <a:spcPct val="80000"/>
              </a:lnSpc>
              <a:buNone/>
            </a:pPr>
            <a:endParaRPr lang="en-US" dirty="0" smtClean="0"/>
          </a:p>
          <a:p>
            <a:pPr marL="514350" indent="-514350" algn="just">
              <a:lnSpc>
                <a:spcPct val="80000"/>
              </a:lnSpc>
              <a:buFont typeface="+mj-lt"/>
              <a:buAutoNum type="arabicPeriod"/>
            </a:pPr>
            <a:r>
              <a:rPr lang="en-US" dirty="0" smtClean="0"/>
              <a:t>At bifurcations, droplets always flow along </a:t>
            </a:r>
            <a:r>
              <a:rPr lang="en-US" dirty="0"/>
              <a:t>the path with </a:t>
            </a:r>
            <a:r>
              <a:rPr lang="en-US" i="1" dirty="0"/>
              <a:t>least instantaneous </a:t>
            </a:r>
            <a:r>
              <a:rPr lang="en-US" i="1" dirty="0" smtClean="0"/>
              <a:t>resistance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/>
            </a:pPr>
            <a:endParaRPr lang="en-US" i="1" dirty="0" smtClean="0"/>
          </a:p>
          <a:p>
            <a:pPr marL="514350" indent="-514350" algn="just">
              <a:lnSpc>
                <a:spcPct val="80000"/>
              </a:lnSpc>
              <a:buFont typeface="+mj-lt"/>
              <a:buAutoNum type="arabicPeriod"/>
            </a:pPr>
            <a:r>
              <a:rPr lang="en-US" dirty="0" smtClean="0"/>
              <a:t>A droplet </a:t>
            </a:r>
            <a:r>
              <a:rPr lang="en-US" i="1" dirty="0" smtClean="0"/>
              <a:t>increases</a:t>
            </a:r>
            <a:r>
              <a:rPr lang="en-US" dirty="0" smtClean="0"/>
              <a:t> the resistance of the channel proportionally to its size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8717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Simulative </a:t>
            </a:r>
            <a:r>
              <a:rPr lang="it-IT" dirty="0" err="1" smtClean="0"/>
              <a:t>example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4185882" y="5876576"/>
            <a:ext cx="772236" cy="365125"/>
          </a:xfrm>
        </p:spPr>
        <p:txBody>
          <a:bodyPr/>
          <a:lstStyle/>
          <a:p>
            <a:fld id="{0B15E908-24CB-4A3D-84E2-8BC6E04821A3}" type="slidenum">
              <a:rPr lang="it-IT" smtClean="0"/>
              <a:pPr/>
              <a:t>12</a:t>
            </a:fld>
            <a:endParaRPr lang="it-IT" dirty="0"/>
          </a:p>
        </p:txBody>
      </p:sp>
      <p:grpSp>
        <p:nvGrpSpPr>
          <p:cNvPr id="5" name="Group 4"/>
          <p:cNvGrpSpPr/>
          <p:nvPr/>
        </p:nvGrpSpPr>
        <p:grpSpPr>
          <a:xfrm>
            <a:off x="341116" y="1933269"/>
            <a:ext cx="2734176" cy="4276398"/>
            <a:chOff x="341116" y="2413043"/>
            <a:chExt cx="2734176" cy="4276398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341116" y="5858444"/>
              <a:ext cx="2705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dirty="0" err="1" smtClean="0">
                  <a:latin typeface="+mj-lt"/>
                </a:rPr>
                <a:t>Two</a:t>
              </a:r>
              <a:r>
                <a:rPr lang="it-IT" dirty="0" smtClean="0">
                  <a:latin typeface="+mj-lt"/>
                </a:rPr>
                <a:t> </a:t>
              </a:r>
              <a:r>
                <a:rPr lang="it-IT" dirty="0" err="1" smtClean="0">
                  <a:latin typeface="+mj-lt"/>
                </a:rPr>
                <a:t>close</a:t>
              </a:r>
              <a:r>
                <a:rPr lang="it-IT" dirty="0" smtClean="0">
                  <a:latin typeface="+mj-lt"/>
                </a:rPr>
                <a:t> </a:t>
              </a:r>
              <a:r>
                <a:rPr lang="it-IT" dirty="0" err="1" smtClean="0">
                  <a:latin typeface="+mj-lt"/>
                </a:rPr>
                <a:t>droplets</a:t>
              </a:r>
              <a:r>
                <a:rPr lang="it-IT" dirty="0" smtClean="0">
                  <a:latin typeface="+mj-lt"/>
                </a:rPr>
                <a:t> </a:t>
              </a:r>
              <a:r>
                <a:rPr lang="it-IT" dirty="0" err="1" smtClean="0">
                  <a:latin typeface="+mj-lt"/>
                </a:rPr>
                <a:t>arrive</a:t>
              </a:r>
              <a:r>
                <a:rPr lang="it-IT" dirty="0" smtClean="0">
                  <a:latin typeface="+mj-lt"/>
                </a:rPr>
                <a:t> at the </a:t>
              </a:r>
              <a:r>
                <a:rPr lang="it-IT" dirty="0" err="1" smtClean="0">
                  <a:latin typeface="+mj-lt"/>
                </a:rPr>
                <a:t>junction</a:t>
              </a:r>
              <a:endParaRPr lang="it-IT" dirty="0">
                <a:latin typeface="+mj-lt"/>
              </a:endParaRPr>
            </a:p>
          </p:txBody>
        </p:sp>
        <p:pic>
          <p:nvPicPr>
            <p:cNvPr id="165899" name="Picture 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0394" y="2413043"/>
              <a:ext cx="2644898" cy="32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3490871" y="1958669"/>
            <a:ext cx="2388047" cy="4250998"/>
            <a:chOff x="3490871" y="2438443"/>
            <a:chExt cx="2388047" cy="4250998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3649939" y="5858444"/>
              <a:ext cx="19925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latin typeface="+mj-lt"/>
                </a:rPr>
                <a:t>First </a:t>
              </a:r>
              <a:r>
                <a:rPr lang="it-IT" dirty="0" err="1" smtClean="0">
                  <a:latin typeface="+mj-lt"/>
                </a:rPr>
                <a:t>drop</a:t>
              </a:r>
              <a:r>
                <a:rPr lang="it-IT" dirty="0" smtClean="0">
                  <a:latin typeface="+mj-lt"/>
                </a:rPr>
                <a:t> “</a:t>
              </a:r>
              <a:r>
                <a:rPr lang="it-IT" dirty="0" err="1" smtClean="0">
                  <a:latin typeface="+mj-lt"/>
                </a:rPr>
                <a:t>turns</a:t>
              </a:r>
              <a:r>
                <a:rPr lang="it-IT" dirty="0" smtClean="0">
                  <a:latin typeface="+mj-lt"/>
                </a:rPr>
                <a:t> right”</a:t>
              </a:r>
              <a:endParaRPr lang="it-IT" dirty="0">
                <a:latin typeface="+mj-lt"/>
              </a:endParaRPr>
            </a:p>
          </p:txBody>
        </p:sp>
        <p:pic>
          <p:nvPicPr>
            <p:cNvPr id="165902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90871" y="2438443"/>
              <a:ext cx="2388047" cy="32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6409974" y="1961492"/>
            <a:ext cx="2491315" cy="4276398"/>
            <a:chOff x="6409974" y="2469488"/>
            <a:chExt cx="2491315" cy="4276398"/>
          </a:xfrm>
        </p:grpSpPr>
        <p:sp>
          <p:nvSpPr>
            <p:cNvPr id="14" name="CasellaDiTesto 12"/>
            <p:cNvSpPr txBox="1"/>
            <p:nvPr/>
          </p:nvSpPr>
          <p:spPr>
            <a:xfrm>
              <a:off x="6650546" y="5914889"/>
              <a:ext cx="19925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 smtClean="0">
                  <a:latin typeface="+mj-lt"/>
                </a:rPr>
                <a:t>Second</a:t>
              </a:r>
              <a:r>
                <a:rPr lang="it-IT" dirty="0" smtClean="0">
                  <a:latin typeface="+mj-lt"/>
                </a:rPr>
                <a:t> </a:t>
              </a:r>
              <a:r>
                <a:rPr lang="it-IT" dirty="0" err="1" smtClean="0">
                  <a:latin typeface="+mj-lt"/>
                </a:rPr>
                <a:t>drop</a:t>
              </a:r>
              <a:r>
                <a:rPr lang="it-IT" dirty="0" smtClean="0">
                  <a:latin typeface="+mj-lt"/>
                </a:rPr>
                <a:t> “</a:t>
              </a:r>
              <a:r>
                <a:rPr lang="it-IT" dirty="0" err="1" smtClean="0">
                  <a:latin typeface="+mj-lt"/>
                </a:rPr>
                <a:t>turns</a:t>
              </a:r>
              <a:r>
                <a:rPr lang="it-IT" dirty="0" smtClean="0">
                  <a:latin typeface="+mj-lt"/>
                </a:rPr>
                <a:t> </a:t>
              </a:r>
              <a:r>
                <a:rPr lang="it-IT" dirty="0" err="1" smtClean="0">
                  <a:latin typeface="+mj-lt"/>
                </a:rPr>
                <a:t>left</a:t>
              </a:r>
              <a:r>
                <a:rPr lang="it-IT" dirty="0" smtClean="0">
                  <a:latin typeface="+mj-lt"/>
                </a:rPr>
                <a:t>”</a:t>
              </a:r>
              <a:endParaRPr lang="it-IT" dirty="0">
                <a:latin typeface="+mj-lt"/>
              </a:endParaRPr>
            </a:p>
          </p:txBody>
        </p:sp>
        <p:pic>
          <p:nvPicPr>
            <p:cNvPr id="15" name="Picture 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09974" y="2469488"/>
              <a:ext cx="2491315" cy="32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8" name="Straight Arrow Connector 7"/>
          <p:cNvCxnSpPr/>
          <p:nvPr/>
        </p:nvCxnSpPr>
        <p:spPr>
          <a:xfrm>
            <a:off x="479778" y="3979333"/>
            <a:ext cx="1848555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369733" y="4032956"/>
            <a:ext cx="1848555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624688" y="4453467"/>
            <a:ext cx="2823" cy="108937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8590844" y="1792112"/>
            <a:ext cx="2822" cy="209973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8562621" y="4456289"/>
            <a:ext cx="2823" cy="108937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89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Microfluidic-electric</a:t>
            </a:r>
            <a:r>
              <a:rPr lang="it-IT" dirty="0" smtClean="0"/>
              <a:t> </a:t>
            </a:r>
            <a:r>
              <a:rPr lang="it-IT" dirty="0" err="1" smtClean="0"/>
              <a:t>duality</a:t>
            </a:r>
            <a:endParaRPr lang="it-IT" dirty="0"/>
          </a:p>
        </p:txBody>
      </p:sp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666" y="4342543"/>
            <a:ext cx="1510278" cy="240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0667" y="4302395"/>
            <a:ext cx="1490553" cy="245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62001" y="1397000"/>
            <a:ext cx="785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ym typeface="Wingdings"/>
              </a:rPr>
              <a:t>Volumetric flow rate		 	</a:t>
            </a:r>
            <a:r>
              <a:rPr lang="en-US" sz="2000" dirty="0" smtClean="0"/>
              <a:t>Electrical current</a:t>
            </a:r>
          </a:p>
          <a:p>
            <a:pPr algn="l"/>
            <a:r>
              <a:rPr lang="en-US" sz="2000" dirty="0" smtClean="0"/>
              <a:t>Pressure difference  		</a:t>
            </a:r>
            <a:r>
              <a:rPr lang="en-US" sz="2000" dirty="0" smtClean="0">
                <a:sym typeface="Wingdings"/>
              </a:rPr>
              <a:t> 	Voltage drop</a:t>
            </a:r>
            <a:endParaRPr lang="en-US" sz="2000" dirty="0" smtClean="0"/>
          </a:p>
          <a:p>
            <a:pPr algn="l"/>
            <a:r>
              <a:rPr lang="en-US" sz="2000" dirty="0" smtClean="0"/>
              <a:t>Hydraulic resistance 		</a:t>
            </a:r>
            <a:r>
              <a:rPr lang="en-US" sz="2000" dirty="0" smtClean="0">
                <a:sym typeface="Wingdings"/>
              </a:rPr>
              <a:t> 	Electrical resistance</a:t>
            </a:r>
          </a:p>
          <a:p>
            <a:pPr algn="l"/>
            <a:r>
              <a:rPr lang="en-US" sz="2000" dirty="0"/>
              <a:t>Hagen-</a:t>
            </a:r>
            <a:r>
              <a:rPr lang="en-US" sz="2000" dirty="0" err="1"/>
              <a:t>Poiseuille’s</a:t>
            </a:r>
            <a:r>
              <a:rPr lang="en-US" sz="2000" dirty="0"/>
              <a:t> </a:t>
            </a:r>
            <a:r>
              <a:rPr lang="en-US" sz="2000" dirty="0" smtClean="0"/>
              <a:t>law		</a:t>
            </a:r>
            <a:r>
              <a:rPr lang="en-US" sz="2000" dirty="0" smtClean="0">
                <a:sym typeface="Wingdings"/>
              </a:rPr>
              <a:t> 	Ohm laws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112889" y="2935112"/>
            <a:ext cx="9031111" cy="945445"/>
            <a:chOff x="112889" y="5475111"/>
            <a:chExt cx="9031111" cy="94544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4246" y="5475111"/>
              <a:ext cx="4449754" cy="94544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889" y="5503334"/>
              <a:ext cx="4484196" cy="91722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432279" y="3189112"/>
            <a:ext cx="435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ym typeface="Wingdings"/>
              </a:rPr>
              <a:t>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7967" y="3965222"/>
            <a:ext cx="5736167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54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Example</a:t>
            </a:r>
            <a:endParaRPr lang="it-IT" dirty="0"/>
          </a:p>
        </p:txBody>
      </p:sp>
      <p:pic>
        <p:nvPicPr>
          <p:cNvPr id="52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1779" y="1411113"/>
            <a:ext cx="1313159" cy="1796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8219" y="1312188"/>
            <a:ext cx="1343889" cy="17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8112" y="1316937"/>
            <a:ext cx="1340556" cy="174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" name="Group 54"/>
          <p:cNvGrpSpPr/>
          <p:nvPr/>
        </p:nvGrpSpPr>
        <p:grpSpPr>
          <a:xfrm>
            <a:off x="653187" y="3873105"/>
            <a:ext cx="1914765" cy="2116412"/>
            <a:chOff x="1386964" y="3537575"/>
            <a:chExt cx="1914765" cy="1895204"/>
          </a:xfrm>
        </p:grpSpPr>
        <p:pic>
          <p:nvPicPr>
            <p:cNvPr id="56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51784" y="3537575"/>
              <a:ext cx="1149945" cy="1895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t="46704" r="31827" b="44679"/>
            <a:stretch/>
          </p:blipFill>
          <p:spPr bwMode="auto">
            <a:xfrm>
              <a:off x="1386964" y="4415432"/>
              <a:ext cx="783954" cy="16329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</p:pic>
      </p:grpSp>
      <p:pic>
        <p:nvPicPr>
          <p:cNvPr id="5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1426" t="46872" r="46275" b="44678"/>
          <a:stretch/>
        </p:blipFill>
        <p:spPr bwMode="auto">
          <a:xfrm>
            <a:off x="254000" y="4854222"/>
            <a:ext cx="381001" cy="183445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ffectLst/>
        </p:spPr>
      </p:pic>
      <p:sp>
        <p:nvSpPr>
          <p:cNvPr id="59" name="TextBox 58"/>
          <p:cNvSpPr txBox="1"/>
          <p:nvPr/>
        </p:nvSpPr>
        <p:spPr>
          <a:xfrm>
            <a:off x="675568" y="5051777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Droplet 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12889" y="4540954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00FF"/>
                </a:solidFill>
              </a:rPr>
              <a:t>Droplet 2</a:t>
            </a:r>
            <a:endParaRPr lang="en-US" sz="1200" dirty="0">
              <a:solidFill>
                <a:srgbClr val="8000FF"/>
              </a:solidFill>
            </a:endParaRPr>
          </a:p>
        </p:txBody>
      </p:sp>
      <p:grpSp>
        <p:nvGrpSpPr>
          <p:cNvPr id="139267" name="Group 139266"/>
          <p:cNvGrpSpPr/>
          <p:nvPr/>
        </p:nvGrpSpPr>
        <p:grpSpPr>
          <a:xfrm>
            <a:off x="3746144" y="4007558"/>
            <a:ext cx="1544933" cy="2470619"/>
            <a:chOff x="6201478" y="1298223"/>
            <a:chExt cx="1544933" cy="2470619"/>
          </a:xfrm>
        </p:grpSpPr>
        <p:grpSp>
          <p:nvGrpSpPr>
            <p:cNvPr id="61" name="Group 60"/>
            <p:cNvGrpSpPr/>
            <p:nvPr/>
          </p:nvGrpSpPr>
          <p:grpSpPr>
            <a:xfrm>
              <a:off x="6459913" y="1298223"/>
              <a:ext cx="1149945" cy="2412999"/>
              <a:chOff x="6389355" y="1587420"/>
              <a:chExt cx="1149945" cy="2521230"/>
            </a:xfrm>
          </p:grpSpPr>
          <p:pic>
            <p:nvPicPr>
              <p:cNvPr id="62" name="Picture 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389355" y="1587420"/>
                <a:ext cx="1149945" cy="1895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3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 t="46704" r="31827" b="44679"/>
              <a:stretch/>
            </p:blipFill>
            <p:spPr bwMode="auto">
              <a:xfrm rot="16200000">
                <a:off x="6894537" y="3635023"/>
                <a:ext cx="783954" cy="163299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</p:pic>
        </p:grpSp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21426" t="46872" r="46275" b="44678"/>
            <a:stretch/>
          </p:blipFill>
          <p:spPr bwMode="auto">
            <a:xfrm>
              <a:off x="6347177" y="2142067"/>
              <a:ext cx="381001" cy="183445"/>
            </a:xfrm>
            <a:prstGeom prst="rect">
              <a:avLst/>
            </a:prstGeom>
            <a:noFill/>
            <a:ln w="9525">
              <a:solidFill>
                <a:srgbClr val="660066"/>
              </a:solidFill>
              <a:miter lim="800000"/>
              <a:headEnd/>
              <a:tailEnd/>
            </a:ln>
            <a:effectLst/>
          </p:spPr>
        </p:pic>
        <p:sp>
          <p:nvSpPr>
            <p:cNvPr id="65" name="TextBox 64"/>
            <p:cNvSpPr txBox="1"/>
            <p:nvPr/>
          </p:nvSpPr>
          <p:spPr>
            <a:xfrm rot="5400000">
              <a:off x="7203369" y="3225799"/>
              <a:ext cx="8090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Droplet 1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201478" y="1828798"/>
              <a:ext cx="8090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8000FF"/>
                  </a:solidFill>
                </a:rPr>
                <a:t>Droplet 2</a:t>
              </a:r>
              <a:endParaRPr lang="en-US" sz="1200" dirty="0">
                <a:solidFill>
                  <a:srgbClr val="8000FF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908646" y="3987800"/>
            <a:ext cx="1149945" cy="2599266"/>
            <a:chOff x="3902980" y="4030133"/>
            <a:chExt cx="1149945" cy="2599266"/>
          </a:xfrm>
        </p:grpSpPr>
        <p:grpSp>
          <p:nvGrpSpPr>
            <p:cNvPr id="69" name="Group 68"/>
            <p:cNvGrpSpPr/>
            <p:nvPr/>
          </p:nvGrpSpPr>
          <p:grpSpPr>
            <a:xfrm>
              <a:off x="3902980" y="4216400"/>
              <a:ext cx="1149945" cy="2412999"/>
              <a:chOff x="6389355" y="1587420"/>
              <a:chExt cx="1149945" cy="2521230"/>
            </a:xfrm>
          </p:grpSpPr>
          <p:pic>
            <p:nvPicPr>
              <p:cNvPr id="71" name="Picture 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389355" y="1587420"/>
                <a:ext cx="1149945" cy="1895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2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 t="46704" r="31827" b="44679"/>
              <a:stretch/>
            </p:blipFill>
            <p:spPr bwMode="auto">
              <a:xfrm rot="16200000">
                <a:off x="6894537" y="3635023"/>
                <a:ext cx="783954" cy="163299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</p:pic>
        </p:grpSp>
        <p:pic>
          <p:nvPicPr>
            <p:cNvPr id="70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21426" t="46872" r="46275" b="44678"/>
            <a:stretch/>
          </p:blipFill>
          <p:spPr bwMode="auto">
            <a:xfrm rot="5400000">
              <a:off x="4580466" y="4128911"/>
              <a:ext cx="381001" cy="183445"/>
            </a:xfrm>
            <a:prstGeom prst="rect">
              <a:avLst/>
            </a:prstGeom>
            <a:noFill/>
            <a:ln w="9525">
              <a:solidFill>
                <a:srgbClr val="660066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73" name="TextBox 72"/>
          <p:cNvSpPr txBox="1"/>
          <p:nvPr/>
        </p:nvSpPr>
        <p:spPr>
          <a:xfrm rot="5400000">
            <a:off x="7680324" y="6073424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Droplet 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 rot="5400000">
            <a:off x="7694433" y="4126089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00FF"/>
                </a:solidFill>
              </a:rPr>
              <a:t>Droplet 2</a:t>
            </a:r>
            <a:endParaRPr lang="en-US" sz="1200" dirty="0">
              <a:solidFill>
                <a:srgbClr val="8000FF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448858" y="2692399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Droplet 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938033" y="2322687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00FF"/>
                </a:solidFill>
              </a:rPr>
              <a:t>Droplet 2</a:t>
            </a:r>
            <a:endParaRPr lang="en-US" sz="1200" dirty="0">
              <a:solidFill>
                <a:srgbClr val="8000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 rot="5400000">
            <a:off x="4793187" y="2819400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Droplet 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56586" y="2139244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00FF"/>
                </a:solidFill>
              </a:rPr>
              <a:t>Droplet 2</a:t>
            </a:r>
            <a:endParaRPr lang="en-US" sz="1200" dirty="0">
              <a:solidFill>
                <a:srgbClr val="8000FF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 rot="5400000">
            <a:off x="7513814" y="2915356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Droplet 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 rot="5400000">
            <a:off x="7510990" y="1995312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00FF"/>
                </a:solidFill>
              </a:rPr>
              <a:t>Droplet 2</a:t>
            </a:r>
            <a:endParaRPr lang="en-US" sz="1200" dirty="0">
              <a:solidFill>
                <a:srgbClr val="8000FF"/>
              </a:solidFill>
            </a:endParaRP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254000" y="2652889"/>
            <a:ext cx="747889" cy="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4092219" y="2638777"/>
            <a:ext cx="761999" cy="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5048951" y="2579510"/>
            <a:ext cx="16934" cy="66604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H="1" flipV="1">
            <a:off x="7803444" y="1481667"/>
            <a:ext cx="11290" cy="73095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7786511" y="2777066"/>
            <a:ext cx="2822" cy="53904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ight Arrow 102"/>
          <p:cNvSpPr/>
          <p:nvPr/>
        </p:nvSpPr>
        <p:spPr>
          <a:xfrm>
            <a:off x="2744607" y="3683005"/>
            <a:ext cx="1333504" cy="691443"/>
          </a:xfrm>
          <a:prstGeom prst="right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2728552" y="2935118"/>
            <a:ext cx="1596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R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&lt;R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    </a:t>
            </a:r>
            <a:r>
              <a:rPr lang="en-US" sz="1600" dirty="0" smtClean="0"/>
              <a:t>First droplet takes branch 1</a:t>
            </a:r>
            <a:endParaRPr lang="en-US" sz="1600" dirty="0"/>
          </a:p>
        </p:txBody>
      </p:sp>
      <p:sp>
        <p:nvSpPr>
          <p:cNvPr id="105" name="TextBox 104"/>
          <p:cNvSpPr txBox="1"/>
          <p:nvPr/>
        </p:nvSpPr>
        <p:spPr>
          <a:xfrm>
            <a:off x="5653789" y="2946403"/>
            <a:ext cx="1966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R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+</a:t>
            </a:r>
            <a:r>
              <a:rPr lang="en-US" sz="1600" dirty="0" smtClean="0">
                <a:latin typeface="Symbol" charset="2"/>
                <a:cs typeface="Symbol" charset="2"/>
              </a:rPr>
              <a:t>d</a:t>
            </a:r>
            <a:r>
              <a:rPr lang="en-US" sz="1600" dirty="0" smtClean="0"/>
              <a:t>&gt;R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 </a:t>
            </a:r>
          </a:p>
          <a:p>
            <a:pPr algn="l"/>
            <a:r>
              <a:rPr lang="en-US" sz="1600" dirty="0" smtClean="0"/>
              <a:t>Second droplet takes branch 2</a:t>
            </a:r>
            <a:endParaRPr lang="en-US" sz="1600" dirty="0"/>
          </a:p>
        </p:txBody>
      </p:sp>
      <p:sp>
        <p:nvSpPr>
          <p:cNvPr id="106" name="Right Arrow 105"/>
          <p:cNvSpPr/>
          <p:nvPr/>
        </p:nvSpPr>
        <p:spPr>
          <a:xfrm>
            <a:off x="5761562" y="3694295"/>
            <a:ext cx="1333504" cy="691443"/>
          </a:xfrm>
          <a:prstGeom prst="right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44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network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9037" r="3903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15</a:t>
            </a:fld>
            <a:endParaRPr lang="it-I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0" y="111477"/>
            <a:ext cx="17145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3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mtClean="0"/>
              <a:t>Case study: microfluidic network with bus topology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16</a:t>
            </a:fld>
            <a:endParaRPr lang="it-IT" dirty="0"/>
          </a:p>
        </p:txBody>
      </p:sp>
      <p:grpSp>
        <p:nvGrpSpPr>
          <p:cNvPr id="6" name="Group 5"/>
          <p:cNvGrpSpPr/>
          <p:nvPr/>
        </p:nvGrpSpPr>
        <p:grpSpPr>
          <a:xfrm>
            <a:off x="733778" y="2215443"/>
            <a:ext cx="7916334" cy="3795889"/>
            <a:chOff x="126000" y="1539168"/>
            <a:chExt cx="4320000" cy="1800000"/>
          </a:xfrm>
        </p:grpSpPr>
        <p:pic>
          <p:nvPicPr>
            <p:cNvPr id="166925" name="Picture 1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1386000" y="279168"/>
              <a:ext cx="1800000" cy="43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3" name="Connettore 2 22"/>
            <p:cNvCxnSpPr/>
            <p:nvPr/>
          </p:nvCxnSpPr>
          <p:spPr>
            <a:xfrm flipH="1">
              <a:off x="2705100" y="2075743"/>
              <a:ext cx="139700" cy="990600"/>
            </a:xfrm>
            <a:prstGeom prst="straightConnector1">
              <a:avLst/>
            </a:prstGeom>
            <a:ln w="0" cap="sq">
              <a:solidFill>
                <a:srgbClr val="0070C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/>
            <p:cNvCxnSpPr/>
            <p:nvPr/>
          </p:nvCxnSpPr>
          <p:spPr>
            <a:xfrm>
              <a:off x="1828800" y="2075743"/>
              <a:ext cx="469900" cy="812800"/>
            </a:xfrm>
            <a:prstGeom prst="straightConnector1">
              <a:avLst/>
            </a:prstGeom>
            <a:ln w="0" cap="sq">
              <a:solidFill>
                <a:srgbClr val="0070C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7"/>
            <p:cNvSpPr txBox="1"/>
            <p:nvPr/>
          </p:nvSpPr>
          <p:spPr>
            <a:xfrm>
              <a:off x="2298700" y="1770943"/>
              <a:ext cx="1117600" cy="248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 err="1" smtClean="0">
                  <a:solidFill>
                    <a:srgbClr val="FF6600"/>
                  </a:solidFill>
                  <a:latin typeface="+mj-lt"/>
                </a:rPr>
                <a:t>Header</a:t>
              </a:r>
              <a:endParaRPr lang="it-IT" sz="2800" dirty="0">
                <a:solidFill>
                  <a:srgbClr val="FF6600"/>
                </a:solidFill>
                <a:latin typeface="+mj-lt"/>
              </a:endParaRPr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1168400" y="1770943"/>
              <a:ext cx="1104900" cy="248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 err="1" smtClean="0">
                  <a:solidFill>
                    <a:srgbClr val="008000"/>
                  </a:solidFill>
                  <a:latin typeface="+mj-lt"/>
                </a:rPr>
                <a:t>Payload</a:t>
              </a:r>
              <a:endParaRPr lang="it-IT" sz="2800" dirty="0">
                <a:solidFill>
                  <a:srgbClr val="008000"/>
                </a:solidFill>
                <a:latin typeface="+mj-lt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 flipV="1">
            <a:off x="5150555" y="5263444"/>
            <a:ext cx="705556" cy="296334"/>
          </a:xfrm>
          <a:prstGeom prst="roundRect">
            <a:avLst>
              <a:gd name="adj" fmla="val 29410"/>
            </a:avLst>
          </a:prstGeom>
          <a:solidFill>
            <a:srgbClr val="DD8047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 rot="5400000" flipV="1">
            <a:off x="4371622" y="4794955"/>
            <a:ext cx="705556" cy="296334"/>
          </a:xfrm>
          <a:prstGeom prst="roundRect">
            <a:avLst>
              <a:gd name="adj" fmla="val 29410"/>
            </a:avLst>
          </a:prstGeom>
          <a:solidFill>
            <a:srgbClr val="008000"/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Equivalent</a:t>
            </a:r>
            <a:r>
              <a:rPr lang="it-IT" dirty="0" smtClean="0"/>
              <a:t> </a:t>
            </a:r>
            <a:r>
              <a:rPr lang="it-IT" dirty="0" err="1" smtClean="0"/>
              <a:t>electrical</a:t>
            </a:r>
            <a:r>
              <a:rPr lang="it-IT" dirty="0" smtClean="0"/>
              <a:t> </a:t>
            </a:r>
            <a:r>
              <a:rPr lang="it-IT" dirty="0" err="1" smtClean="0"/>
              <a:t>circuit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17</a:t>
            </a:fld>
            <a:endParaRPr lang="it-IT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0" y="1397000"/>
            <a:ext cx="8804275" cy="5362575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140000"/>
              </a:lnSpc>
            </a:pPr>
            <a:endParaRPr lang="en-US" dirty="0"/>
          </a:p>
          <a:p>
            <a:pPr lvl="0">
              <a:lnSpc>
                <a:spcPct val="140000"/>
              </a:lnSpc>
            </a:pPr>
            <a:endParaRPr lang="en-US" dirty="0" smtClean="0"/>
          </a:p>
          <a:p>
            <a:pPr marL="365760" lvl="1" indent="0">
              <a:lnSpc>
                <a:spcPct val="140000"/>
              </a:lnSpc>
              <a:buNone/>
            </a:pPr>
            <a:endParaRPr lang="en-US" dirty="0"/>
          </a:p>
        </p:txBody>
      </p:sp>
      <p:pic>
        <p:nvPicPr>
          <p:cNvPr id="166916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397251" y="2056698"/>
            <a:ext cx="1883838" cy="658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1114778" y="1467556"/>
            <a:ext cx="6307666" cy="2568226"/>
            <a:chOff x="1114778" y="1467556"/>
            <a:chExt cx="6307666" cy="2568226"/>
          </a:xfrm>
        </p:grpSpPr>
        <p:pic>
          <p:nvPicPr>
            <p:cNvPr id="11" name="Picture 13"/>
            <p:cNvPicPr>
              <a:picLocks noChangeArrowheads="1"/>
            </p:cNvPicPr>
            <p:nvPr/>
          </p:nvPicPr>
          <p:blipFill rotWithShape="1">
            <a:blip r:embed="rId4"/>
            <a:srcRect r="9901"/>
            <a:stretch/>
          </p:blipFill>
          <p:spPr bwMode="auto">
            <a:xfrm rot="5400000">
              <a:off x="2984498" y="-402164"/>
              <a:ext cx="2568226" cy="6307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Rounded Rectangle 15"/>
            <p:cNvSpPr/>
            <p:nvPr/>
          </p:nvSpPr>
          <p:spPr>
            <a:xfrm flipV="1">
              <a:off x="4543778" y="3795889"/>
              <a:ext cx="677333" cy="155221"/>
            </a:xfrm>
            <a:prstGeom prst="roundRect">
              <a:avLst>
                <a:gd name="adj" fmla="val 29410"/>
              </a:avLst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 rot="5400000" flipV="1">
              <a:off x="3944714" y="3298520"/>
              <a:ext cx="694361" cy="193322"/>
            </a:xfrm>
            <a:prstGeom prst="roundRect">
              <a:avLst>
                <a:gd name="adj" fmla="val 29410"/>
              </a:avLst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800" dirty="0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35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Topological</a:t>
            </a:r>
            <a:r>
              <a:rPr lang="it-IT" dirty="0" smtClean="0"/>
              <a:t> </a:t>
            </a:r>
            <a:r>
              <a:rPr lang="it-IT" dirty="0" err="1" smtClean="0"/>
              <a:t>constraints</a:t>
            </a:r>
            <a:r>
              <a:rPr lang="it-IT" dirty="0" smtClean="0"/>
              <a:t> (I)</a:t>
            </a:r>
            <a:endParaRPr lang="it-IT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169333" y="1397000"/>
            <a:ext cx="8805334" cy="5362222"/>
          </a:xfrm>
        </p:spPr>
        <p:txBody>
          <a:bodyPr/>
          <a:lstStyle/>
          <a:p>
            <a:pPr lvl="0">
              <a:lnSpc>
                <a:spcPct val="140000"/>
              </a:lnSpc>
            </a:pPr>
            <a:r>
              <a:rPr lang="en-US" dirty="0"/>
              <a:t>Header </a:t>
            </a:r>
            <a:r>
              <a:rPr lang="en-US" dirty="0" smtClean="0"/>
              <a:t>must always flow along the main path: </a:t>
            </a:r>
          </a:p>
          <a:p>
            <a:pPr lvl="0">
              <a:lnSpc>
                <a:spcPct val="140000"/>
              </a:lnSpc>
            </a:pPr>
            <a:endParaRPr lang="en-US" dirty="0"/>
          </a:p>
          <a:p>
            <a:pPr lvl="0">
              <a:lnSpc>
                <a:spcPct val="140000"/>
              </a:lnSpc>
            </a:pPr>
            <a:endParaRPr lang="en-US" dirty="0" smtClean="0"/>
          </a:p>
          <a:p>
            <a:pPr marL="365760" lvl="1" indent="0">
              <a:lnSpc>
                <a:spcPct val="140000"/>
              </a:lnSpc>
              <a:buNone/>
            </a:pPr>
            <a:endParaRPr lang="en-US" dirty="0"/>
          </a:p>
          <a:p>
            <a:pPr marL="365760" lvl="1" indent="0">
              <a:lnSpc>
                <a:spcPct val="140000"/>
              </a:lnSpc>
              <a:buNone/>
            </a:pPr>
            <a:endParaRPr lang="en-US" i="1" dirty="0" smtClean="0"/>
          </a:p>
          <a:p>
            <a:pPr marL="365760" lvl="1" indent="0">
              <a:lnSpc>
                <a:spcPct val="140000"/>
              </a:lnSpc>
              <a:buNone/>
            </a:pPr>
            <a:r>
              <a:rPr lang="en-US" i="1" dirty="0" err="1" smtClean="0"/>
              <a:t>R</a:t>
            </a:r>
            <a:r>
              <a:rPr lang="en-US" i="1" baseline="-25000" dirty="0" err="1" smtClean="0"/>
              <a:t>n</a:t>
            </a:r>
            <a:r>
              <a:rPr lang="en-US" i="1" dirty="0" smtClean="0"/>
              <a:t>=</a:t>
            </a:r>
            <a:r>
              <a:rPr lang="en-US" i="1" dirty="0" err="1" smtClean="0">
                <a:latin typeface="Symbol" charset="2"/>
                <a:cs typeface="Symbol" charset="2"/>
              </a:rPr>
              <a:t>a</a:t>
            </a:r>
            <a:r>
              <a:rPr lang="en-US" i="1" dirty="0" err="1" smtClean="0"/>
              <a:t>R</a:t>
            </a:r>
            <a:r>
              <a:rPr lang="en-US" i="1" baseline="-25000" dirty="0" err="1" smtClean="0"/>
              <a:t>eq,n</a:t>
            </a:r>
            <a:r>
              <a:rPr lang="en-US" dirty="0" smtClean="0"/>
              <a:t>  with </a:t>
            </a:r>
            <a:r>
              <a:rPr lang="en-US" i="1" dirty="0" smtClean="0">
                <a:latin typeface="Symbol" charset="2"/>
                <a:cs typeface="Symbol" charset="2"/>
              </a:rPr>
              <a:t>a </a:t>
            </a:r>
            <a:r>
              <a:rPr lang="en-US" dirty="0" smtClean="0"/>
              <a:t>&gt;1  </a:t>
            </a:r>
            <a:r>
              <a:rPr lang="en-US" dirty="0" smtClean="0">
                <a:sym typeface="Wingdings"/>
              </a:rPr>
              <a:t> </a:t>
            </a:r>
          </a:p>
          <a:p>
            <a:pPr marL="365760" lvl="1" indent="0">
              <a:lnSpc>
                <a:spcPct val="140000"/>
              </a:lnSpc>
              <a:buNone/>
            </a:pPr>
            <a:r>
              <a:rPr lang="en-US" b="1" dirty="0" smtClean="0">
                <a:sym typeface="Wingdings"/>
              </a:rPr>
              <a:t>Outlet branches closer to the source are longer</a:t>
            </a:r>
            <a:endParaRPr lang="en-US" b="1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18</a:t>
            </a:fld>
            <a:endParaRPr lang="it-IT" dirty="0"/>
          </a:p>
        </p:txBody>
      </p:sp>
      <p:pic>
        <p:nvPicPr>
          <p:cNvPr id="166916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3566584" y="-3525"/>
            <a:ext cx="1883838" cy="658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10326"/>
              </p:ext>
            </p:extLst>
          </p:nvPr>
        </p:nvGraphicFramePr>
        <p:xfrm>
          <a:off x="4038598" y="4576057"/>
          <a:ext cx="3327401" cy="1038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542" name="Equation" r:id="rId5" imgW="1701800" imgH="520700" progId="Equation.3">
                  <p:embed/>
                </p:oleObj>
              </mc:Choice>
              <mc:Fallback>
                <p:oleObj name="Equation" r:id="rId5" imgW="17018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598" y="4576057"/>
                        <a:ext cx="3327401" cy="10388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596077" y="4459169"/>
            <a:ext cx="16902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aseline="30000" dirty="0">
                <a:solidFill>
                  <a:srgbClr val="FF6600"/>
                </a:solidFill>
              </a:rPr>
              <a:t>expansion factor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241778" y="4600222"/>
            <a:ext cx="338666" cy="3951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606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Topological</a:t>
            </a:r>
            <a:r>
              <a:rPr lang="it-IT" dirty="0"/>
              <a:t> </a:t>
            </a:r>
            <a:r>
              <a:rPr lang="it-IT" dirty="0" err="1"/>
              <a:t>constraints</a:t>
            </a:r>
            <a:r>
              <a:rPr lang="it-IT" dirty="0"/>
              <a:t> (</a:t>
            </a:r>
            <a:r>
              <a:rPr lang="it-IT" dirty="0" smtClean="0"/>
              <a:t>II)</a:t>
            </a:r>
            <a:endParaRPr lang="it-IT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141111" y="1608667"/>
            <a:ext cx="8805334" cy="2540000"/>
          </a:xfrm>
        </p:spPr>
        <p:txBody>
          <a:bodyPr/>
          <a:lstStyle/>
          <a:p>
            <a:r>
              <a:rPr lang="en-US" dirty="0" smtClean="0"/>
              <a:t>Payload shall be deflected only into the target branch</a:t>
            </a:r>
          </a:p>
          <a:p>
            <a:r>
              <a:rPr lang="en-US" b="1" dirty="0" smtClean="0"/>
              <a:t>Different targets require headers of different length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19</a:t>
            </a:fld>
            <a:endParaRPr lang="it-IT" dirty="0"/>
          </a:p>
        </p:txBody>
      </p:sp>
      <p:sp>
        <p:nvSpPr>
          <p:cNvPr id="25" name="Down Arrow 24"/>
          <p:cNvSpPr/>
          <p:nvPr/>
        </p:nvSpPr>
        <p:spPr>
          <a:xfrm>
            <a:off x="3457221" y="5334001"/>
            <a:ext cx="2032000" cy="66322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66912" name="TextBox 166911"/>
          <p:cNvSpPr txBox="1"/>
          <p:nvPr/>
        </p:nvSpPr>
        <p:spPr>
          <a:xfrm>
            <a:off x="788853" y="5884334"/>
            <a:ext cx="7327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1</a:t>
            </a:r>
            <a:r>
              <a:rPr lang="en-US" i="1" baseline="30000" dirty="0" smtClean="0"/>
              <a:t>st</a:t>
            </a:r>
            <a:r>
              <a:rPr lang="en-US" i="1" dirty="0" smtClean="0"/>
              <a:t> constraint on the value of the expansion factor </a:t>
            </a:r>
            <a:r>
              <a:rPr lang="en-US" i="1" dirty="0" smtClean="0">
                <a:latin typeface="Symbol" charset="2"/>
                <a:cs typeface="Symbol" charset="2"/>
              </a:rPr>
              <a:t>a</a:t>
            </a:r>
            <a:endParaRPr lang="en-US" i="1" dirty="0">
              <a:latin typeface="Symbol" charset="2"/>
              <a:cs typeface="Symbol" charset="2"/>
            </a:endParaRPr>
          </a:p>
        </p:txBody>
      </p:sp>
      <p:sp>
        <p:nvSpPr>
          <p:cNvPr id="13" name="Rounded Rectangle 12"/>
          <p:cNvSpPr/>
          <p:nvPr/>
        </p:nvSpPr>
        <p:spPr>
          <a:xfrm rot="10800000" flipV="1">
            <a:off x="4529660" y="3330221"/>
            <a:ext cx="2229561" cy="352778"/>
          </a:xfrm>
          <a:prstGeom prst="roundRect">
            <a:avLst>
              <a:gd name="adj" fmla="val 29410"/>
            </a:avLst>
          </a:prstGeom>
          <a:solidFill>
            <a:srgbClr val="DD8047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MM #N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 rot="10800000" flipV="1">
            <a:off x="4569169" y="4837287"/>
            <a:ext cx="948274" cy="352778"/>
          </a:xfrm>
          <a:prstGeom prst="roundRect">
            <a:avLst>
              <a:gd name="adj" fmla="val 29410"/>
            </a:avLst>
          </a:prstGeom>
          <a:solidFill>
            <a:srgbClr val="DD8047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MM #1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 rot="10800000" flipV="1">
            <a:off x="4566347" y="4326466"/>
            <a:ext cx="1190985" cy="352778"/>
          </a:xfrm>
          <a:prstGeom prst="roundRect">
            <a:avLst>
              <a:gd name="adj" fmla="val 29410"/>
            </a:avLst>
          </a:prstGeom>
          <a:solidFill>
            <a:srgbClr val="DD8047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MM #</a:t>
            </a:r>
            <a:r>
              <a:rPr lang="en-US" sz="1800" dirty="0" smtClean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 rot="10800000" flipV="1">
            <a:off x="2240838" y="3327398"/>
            <a:ext cx="2229561" cy="352778"/>
          </a:xfrm>
          <a:prstGeom prst="roundRect">
            <a:avLst>
              <a:gd name="adj" fmla="val 29410"/>
            </a:avLst>
          </a:prstGeom>
          <a:solidFill>
            <a:srgbClr val="008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 rot="10800000" flipV="1">
            <a:off x="2238016" y="4312353"/>
            <a:ext cx="2229561" cy="352778"/>
          </a:xfrm>
          <a:prstGeom prst="roundRect">
            <a:avLst>
              <a:gd name="adj" fmla="val 29410"/>
            </a:avLst>
          </a:prstGeom>
          <a:solidFill>
            <a:srgbClr val="008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 rot="10800000" flipV="1">
            <a:off x="2252127" y="4862687"/>
            <a:ext cx="2229561" cy="352778"/>
          </a:xfrm>
          <a:prstGeom prst="roundRect">
            <a:avLst>
              <a:gd name="adj" fmla="val 29410"/>
            </a:avLst>
          </a:prstGeom>
          <a:solidFill>
            <a:srgbClr val="008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161839" y="3767667"/>
            <a:ext cx="2827" cy="48824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381017" y="3764845"/>
            <a:ext cx="2827" cy="48824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062782" y="2808111"/>
            <a:ext cx="1347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Headers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539120" y="2833511"/>
            <a:ext cx="1450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Payloads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42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6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66912" grpId="0"/>
      <p:bldP spid="13" grpId="0" animBg="1"/>
      <p:bldP spid="15" grpId="0" animBg="1"/>
      <p:bldP spid="16" grpId="0" animBg="1"/>
      <p:bldP spid="21" grpId="0" animBg="1"/>
      <p:bldP spid="22" grpId="0" animBg="1"/>
      <p:bldP spid="23" grpId="0" animBg="1"/>
      <p:bldP spid="24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Quick introduction to the microfluidic area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Exemplify some of the problems that arise when dealing with microfluidic networks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Providing an idea of the possible research challenges that are waiting for you!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Growing the interest on the subject… to increase my citation index! </a:t>
            </a:r>
            <a:r>
              <a:rPr lang="en-US" dirty="0" smtClean="0">
                <a:sym typeface="Wingdings"/>
              </a:rPr>
              <a:t>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5377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Topological</a:t>
            </a:r>
            <a:r>
              <a:rPr lang="it-IT" dirty="0"/>
              <a:t> </a:t>
            </a:r>
            <a:r>
              <a:rPr lang="it-IT" dirty="0" err="1"/>
              <a:t>constraints</a:t>
            </a:r>
            <a:r>
              <a:rPr lang="it-IT" dirty="0"/>
              <a:t> (</a:t>
            </a:r>
            <a:r>
              <a:rPr lang="it-IT" dirty="0" smtClean="0"/>
              <a:t>III</a:t>
            </a:r>
            <a:r>
              <a:rPr lang="it-IT" dirty="0"/>
              <a:t>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95300" y="1469571"/>
            <a:ext cx="8153400" cy="4495800"/>
          </a:xfrm>
        </p:spPr>
        <p:txBody>
          <a:bodyPr/>
          <a:lstStyle/>
          <a:p>
            <a:r>
              <a:rPr lang="en-US" sz="2800" dirty="0" smtClean="0"/>
              <a:t>Header must fit into the distance </a:t>
            </a:r>
            <a:r>
              <a:rPr lang="en-US" sz="2800" i="1" dirty="0" smtClean="0"/>
              <a:t>L </a:t>
            </a:r>
            <a:r>
              <a:rPr lang="en-US" sz="2800" dirty="0" smtClean="0"/>
              <a:t>between outlets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The header for Nth outlet must be shorter than L	</a:t>
            </a:r>
            <a:endParaRPr lang="en-US" sz="27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20</a:t>
            </a:fld>
            <a:endParaRPr lang="it-IT" dirty="0"/>
          </a:p>
        </p:txBody>
      </p:sp>
      <p:grpSp>
        <p:nvGrpSpPr>
          <p:cNvPr id="25" name="Group 24"/>
          <p:cNvGrpSpPr/>
          <p:nvPr/>
        </p:nvGrpSpPr>
        <p:grpSpPr>
          <a:xfrm>
            <a:off x="2822222" y="2032004"/>
            <a:ext cx="2610556" cy="1509884"/>
            <a:chOff x="2751666" y="2215449"/>
            <a:chExt cx="2935112" cy="1876776"/>
          </a:xfrm>
        </p:grpSpPr>
        <p:grpSp>
          <p:nvGrpSpPr>
            <p:cNvPr id="18" name="Group 17"/>
            <p:cNvGrpSpPr/>
            <p:nvPr/>
          </p:nvGrpSpPr>
          <p:grpSpPr>
            <a:xfrm>
              <a:off x="2751666" y="2215449"/>
              <a:ext cx="2935112" cy="1876776"/>
              <a:chOff x="4235639" y="3297074"/>
              <a:chExt cx="4414472" cy="2714261"/>
            </a:xfrm>
          </p:grpSpPr>
          <p:pic>
            <p:nvPicPr>
              <p:cNvPr id="11" name="Picture 13"/>
              <p:cNvPicPr>
                <a:picLocks noChangeArrowheads="1"/>
              </p:cNvPicPr>
              <p:nvPr/>
            </p:nvPicPr>
            <p:blipFill rotWithShape="1">
              <a:blip r:embed="rId2"/>
              <a:srcRect l="28495" r="-1" b="44236"/>
              <a:stretch/>
            </p:blipFill>
            <p:spPr bwMode="auto">
              <a:xfrm rot="5400000">
                <a:off x="5085744" y="2446969"/>
                <a:ext cx="2714261" cy="44144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" name="Rounded Rectangle 15"/>
              <p:cNvSpPr/>
              <p:nvPr/>
            </p:nvSpPr>
            <p:spPr>
              <a:xfrm flipV="1">
                <a:off x="5150553" y="5263445"/>
                <a:ext cx="705556" cy="296334"/>
              </a:xfrm>
              <a:prstGeom prst="roundRect">
                <a:avLst>
                  <a:gd name="adj" fmla="val 29410"/>
                </a:avLst>
              </a:prstGeom>
              <a:solidFill>
                <a:srgbClr val="DD8047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8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 rot="5400000" flipV="1">
                <a:off x="4244199" y="4710536"/>
                <a:ext cx="959175" cy="254679"/>
              </a:xfrm>
              <a:prstGeom prst="roundRect">
                <a:avLst>
                  <a:gd name="adj" fmla="val 2941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800" dirty="0" smtClean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293796" y="2765780"/>
              <a:ext cx="39862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 smtClean="0"/>
                <a:t>L</a:t>
              </a:r>
              <a:r>
                <a:rPr lang="en-US" sz="1800" baseline="-25000" dirty="0" smtClean="0"/>
                <a:t>n</a:t>
              </a:r>
              <a:endParaRPr lang="en-US" sz="1800" baseline="-25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51753" y="2988736"/>
              <a:ext cx="53546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 smtClean="0"/>
                <a:t>L</a:t>
              </a:r>
              <a:r>
                <a:rPr lang="en-US" sz="1800" baseline="-25000" dirty="0" smtClean="0"/>
                <a:t>n-1</a:t>
              </a:r>
              <a:endParaRPr lang="en-US" sz="1800" baseline="-25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66153" y="3155247"/>
              <a:ext cx="53546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 smtClean="0"/>
                <a:t>L</a:t>
              </a:r>
              <a:r>
                <a:rPr lang="en-US" sz="1800" baseline="-25000" dirty="0" smtClean="0"/>
                <a:t>n-2</a:t>
              </a:r>
              <a:endParaRPr lang="en-US" sz="1800" baseline="-25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86375" y="2619025"/>
              <a:ext cx="101573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 smtClean="0"/>
                <a:t>        </a:t>
              </a:r>
              <a:endParaRPr lang="en-US" sz="1800" baseline="-25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36886" y="2319869"/>
              <a:ext cx="101573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 smtClean="0"/>
                <a:t>        </a:t>
              </a:r>
              <a:endParaRPr lang="en-US" sz="1800" baseline="-25000" dirty="0"/>
            </a:p>
          </p:txBody>
        </p:sp>
      </p:grpSp>
      <p:sp>
        <p:nvSpPr>
          <p:cNvPr id="26" name="Down Arrow 25"/>
          <p:cNvSpPr/>
          <p:nvPr/>
        </p:nvSpPr>
        <p:spPr>
          <a:xfrm>
            <a:off x="3443111" y="4233334"/>
            <a:ext cx="2032000" cy="128411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2130" y="5813779"/>
            <a:ext cx="7341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2</a:t>
            </a:r>
            <a:r>
              <a:rPr lang="en-US" i="1" baseline="30000" dirty="0" smtClean="0"/>
              <a:t>nd</a:t>
            </a:r>
            <a:r>
              <a:rPr lang="en-US" i="1" dirty="0" smtClean="0"/>
              <a:t> constraint on the value of the expansion factor </a:t>
            </a:r>
            <a:r>
              <a:rPr lang="en-US" i="1" dirty="0" smtClean="0">
                <a:latin typeface="Symbol" charset="2"/>
                <a:cs typeface="Symbol" charset="2"/>
              </a:rPr>
              <a:t>a</a:t>
            </a:r>
            <a:endParaRPr lang="en-US" i="1" dirty="0"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92" name="Picture 8" descr="C:\Users\HP\Pictures\alfa_congiunto.png"/>
          <p:cNvPicPr>
            <a:picLocks noChangeAspect="1" noChangeArrowheads="1"/>
          </p:cNvPicPr>
          <p:nvPr/>
        </p:nvPicPr>
        <p:blipFill rotWithShape="1">
          <a:blip r:embed="rId2"/>
          <a:srcRect l="5573"/>
          <a:stretch/>
        </p:blipFill>
        <p:spPr bwMode="auto">
          <a:xfrm>
            <a:off x="0" y="1679223"/>
            <a:ext cx="4953000" cy="419906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Network </a:t>
            </a:r>
            <a:r>
              <a:rPr lang="it-IT" dirty="0" err="1" smtClean="0"/>
              <a:t>dimensioning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21</a:t>
            </a:fld>
            <a:endParaRPr lang="it-IT" dirty="0"/>
          </a:p>
        </p:txBody>
      </p:sp>
      <p:sp>
        <p:nvSpPr>
          <p:cNvPr id="10" name="Segnaposto contenuto 2"/>
          <p:cNvSpPr>
            <a:spLocks noGrp="1"/>
          </p:cNvSpPr>
          <p:nvPr>
            <p:ph sz="quarter" idx="1"/>
          </p:nvPr>
        </p:nvSpPr>
        <p:spPr>
          <a:xfrm>
            <a:off x="4864099" y="1415674"/>
            <a:ext cx="3979455" cy="4480028"/>
          </a:xfrm>
        </p:spPr>
        <p:txBody>
          <a:bodyPr/>
          <a:lstStyle/>
          <a:p>
            <a:pPr algn="just"/>
            <a:r>
              <a:rPr lang="en-US" sz="2700" dirty="0" smtClean="0"/>
              <a:t>“t</a:t>
            </a:r>
            <a:r>
              <a:rPr lang="en-US" sz="2700" baseline="-25000" dirty="0" smtClean="0"/>
              <a:t>1</a:t>
            </a:r>
            <a:r>
              <a:rPr lang="en-US" sz="2700" dirty="0" smtClean="0"/>
              <a:t>”: design margin on condition 1</a:t>
            </a:r>
          </a:p>
          <a:p>
            <a:pPr algn="just"/>
            <a:r>
              <a:rPr lang="en-US" sz="2700" dirty="0" smtClean="0"/>
              <a:t>“t</a:t>
            </a:r>
            <a:r>
              <a:rPr lang="en-US" sz="2700" baseline="-25000" dirty="0" smtClean="0"/>
              <a:t>2</a:t>
            </a:r>
            <a:r>
              <a:rPr lang="en-US" sz="2700" dirty="0" smtClean="0"/>
              <a:t>”: design margin on condition 2</a:t>
            </a:r>
          </a:p>
          <a:p>
            <a:pPr algn="just"/>
            <a:r>
              <a:rPr lang="en-US" altLang="ko-KR" sz="2700" dirty="0" smtClean="0">
                <a:solidFill>
                  <a:srgbClr val="000000"/>
                </a:solidFill>
                <a:latin typeface="Tw Cen MT" charset="0"/>
              </a:rPr>
              <a:t>Robustness to manufacturing noise requires large t</a:t>
            </a:r>
            <a:r>
              <a:rPr lang="en-US" altLang="ko-KR" sz="2700" baseline="-25000" dirty="0" smtClean="0">
                <a:solidFill>
                  <a:srgbClr val="000000"/>
                </a:solidFill>
                <a:latin typeface="Tw Cen MT" charset="0"/>
              </a:rPr>
              <a:t>1</a:t>
            </a:r>
            <a:r>
              <a:rPr lang="en-US" altLang="ko-KR" sz="2700" dirty="0" smtClean="0">
                <a:solidFill>
                  <a:srgbClr val="000000"/>
                </a:solidFill>
                <a:latin typeface="Tw Cen MT" charset="0"/>
              </a:rPr>
              <a:t> and small t</a:t>
            </a:r>
            <a:r>
              <a:rPr lang="en-US" altLang="ko-KR" sz="2700" baseline="-25000" dirty="0" smtClean="0">
                <a:solidFill>
                  <a:srgbClr val="000000"/>
                </a:solidFill>
                <a:latin typeface="Tw Cen MT" charset="0"/>
              </a:rPr>
              <a:t>2</a:t>
            </a:r>
          </a:p>
          <a:p>
            <a:pPr algn="just"/>
            <a:r>
              <a:rPr lang="en-US" altLang="ko-KR" sz="2700" dirty="0" smtClean="0">
                <a:solidFill>
                  <a:srgbClr val="000000"/>
                </a:solidFill>
                <a:latin typeface="Tw Cen MT" charset="0"/>
              </a:rPr>
              <a:t>Design space reduces as N grows</a:t>
            </a:r>
            <a:endParaRPr lang="en-US" sz="27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395112" y="5851339"/>
            <a:ext cx="5206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Number of interconnected microfluidic machines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3" descr="C:\Users\HP\Pictures\throughput_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0136" y="1803400"/>
            <a:ext cx="5073863" cy="4064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Results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-12700" y="1511300"/>
            <a:ext cx="4089400" cy="5003800"/>
          </a:xfrm>
        </p:spPr>
        <p:txBody>
          <a:bodyPr/>
          <a:lstStyle/>
          <a:p>
            <a:pPr algn="just"/>
            <a:r>
              <a:rPr lang="en-US" sz="2600" dirty="0" smtClean="0"/>
              <a:t>Throughput: volume of fluid conveyed to a generic MM per time unit (S [</a:t>
            </a:r>
            <a:r>
              <a:rPr lang="en-US" sz="2400" dirty="0" smtClean="0">
                <a:latin typeface="Calibri"/>
              </a:rPr>
              <a:t>μ</a:t>
            </a:r>
            <a:r>
              <a:rPr lang="en-US" sz="2600" dirty="0" smtClean="0"/>
              <a:t>m</a:t>
            </a:r>
            <a:r>
              <a:rPr lang="en-US" sz="2600" baseline="30000" dirty="0" smtClean="0"/>
              <a:t>3</a:t>
            </a:r>
            <a:r>
              <a:rPr lang="en-US" sz="2600" dirty="0" smtClean="0"/>
              <a:t>/</a:t>
            </a:r>
            <a:r>
              <a:rPr lang="en-US" sz="2600" dirty="0" err="1" smtClean="0"/>
              <a:t>ms</a:t>
            </a:r>
            <a:r>
              <a:rPr lang="en-US" sz="2600" dirty="0" smtClean="0"/>
              <a:t>])</a:t>
            </a:r>
          </a:p>
          <a:p>
            <a:pPr algn="just"/>
            <a:endParaRPr lang="en-US" sz="2600" dirty="0" smtClean="0"/>
          </a:p>
          <a:p>
            <a:pPr algn="just"/>
            <a:r>
              <a:rPr lang="en-US" sz="2600" dirty="0" smtClean="0"/>
              <a:t>Simplest Scheduler: “exclusive channel access”</a:t>
            </a:r>
          </a:p>
          <a:p>
            <a:pPr algn="just"/>
            <a:endParaRPr lang="en-US" sz="2600" dirty="0" smtClean="0"/>
          </a:p>
          <a:p>
            <a:pPr algn="just"/>
            <a:r>
              <a:rPr lang="en-US" sz="2600" dirty="0" smtClean="0"/>
              <a:t>Simulations</a:t>
            </a:r>
          </a:p>
          <a:p>
            <a:pPr lvl="1" algn="just"/>
            <a:r>
              <a:rPr lang="en-US" sz="2300" dirty="0" smtClean="0"/>
              <a:t>Squares: maximum size payload droplet</a:t>
            </a:r>
          </a:p>
          <a:p>
            <a:pPr lvl="1" algn="just"/>
            <a:r>
              <a:rPr lang="en-US" sz="2300" dirty="0" smtClean="0"/>
              <a:t>Circles: halved-size payload </a:t>
            </a:r>
            <a:r>
              <a:rPr lang="en-US" sz="2300" dirty="0" smtClean="0"/>
              <a:t>droplets</a:t>
            </a:r>
            <a:endParaRPr lang="en-US" sz="23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22</a:t>
            </a:fld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2" name="Picture 4" descr="C:\Users\HP\Pictures\best_throughpu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30902"/>
            <a:ext cx="5613400" cy="4213391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Maximum</a:t>
            </a:r>
            <a:r>
              <a:rPr lang="it-IT" dirty="0" smtClean="0"/>
              <a:t> </a:t>
            </a:r>
            <a:r>
              <a:rPr lang="it-IT" dirty="0" err="1" smtClean="0"/>
              <a:t>throughput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5212080" y="1574075"/>
            <a:ext cx="3931920" cy="5061856"/>
          </a:xfrm>
        </p:spPr>
        <p:txBody>
          <a:bodyPr/>
          <a:lstStyle/>
          <a:p>
            <a:r>
              <a:rPr lang="en-US" sz="2700" dirty="0" smtClean="0"/>
              <a:t>Longer payload droplets yield larger throughput as long as </a:t>
            </a:r>
            <a:r>
              <a:rPr lang="en-US" sz="2700" i="1" dirty="0" err="1" smtClean="0"/>
              <a:t>ℓ</a:t>
            </a:r>
            <a:r>
              <a:rPr lang="en-US" sz="2700" i="1" baseline="-25000" dirty="0" err="1" smtClean="0"/>
              <a:t>d</a:t>
            </a:r>
            <a:r>
              <a:rPr lang="en-US" sz="2700" dirty="0" smtClean="0"/>
              <a:t> is lower </a:t>
            </a:r>
            <a:r>
              <a:rPr lang="it-IT" sz="2700" dirty="0" err="1" smtClean="0"/>
              <a:t>than</a:t>
            </a:r>
            <a:r>
              <a:rPr lang="it-IT" sz="2700" dirty="0" smtClean="0"/>
              <a:t> </a:t>
            </a:r>
            <a:r>
              <a:rPr lang="it-IT" sz="2700" i="1" dirty="0" smtClean="0"/>
              <a:t>ℓ</a:t>
            </a:r>
            <a:r>
              <a:rPr lang="en-US" sz="2700" i="1" baseline="-25000" dirty="0" err="1" smtClean="0"/>
              <a:t>d</a:t>
            </a:r>
            <a:r>
              <a:rPr lang="en-US" sz="2700" i="1" baseline="30000" dirty="0" err="1" smtClean="0"/>
              <a:t>opt</a:t>
            </a:r>
            <a:r>
              <a:rPr lang="en-US" sz="2700" i="1" dirty="0" smtClean="0"/>
              <a:t>(n)</a:t>
            </a:r>
          </a:p>
          <a:p>
            <a:endParaRPr lang="en-US" sz="2700" dirty="0" smtClean="0"/>
          </a:p>
          <a:p>
            <a:r>
              <a:rPr lang="en-US" sz="2700" dirty="0" smtClean="0"/>
              <a:t>For longer </a:t>
            </a:r>
            <a:r>
              <a:rPr lang="en-US" sz="2700" i="1" dirty="0" smtClean="0"/>
              <a:t>ℓ</a:t>
            </a:r>
            <a:r>
              <a:rPr lang="en-US" sz="2700" i="1" baseline="-25000" dirty="0" smtClean="0"/>
              <a:t>d</a:t>
            </a:r>
            <a:r>
              <a:rPr lang="en-US" sz="2700" dirty="0" smtClean="0"/>
              <a:t> input flow speed has to be reduced to avoid breakups </a:t>
            </a:r>
            <a:r>
              <a:rPr lang="en-US" sz="2700" dirty="0" smtClean="0">
                <a:sym typeface="Wingdings"/>
              </a:rPr>
              <a:t> </a:t>
            </a:r>
            <a:r>
              <a:rPr lang="en-US" sz="2700" dirty="0" smtClean="0"/>
              <a:t> performance drops</a:t>
            </a:r>
            <a:endParaRPr lang="it-IT" sz="27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23</a:t>
            </a:fld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Conclusions</a:t>
            </a:r>
            <a:r>
              <a:rPr lang="it-IT" dirty="0" smtClean="0"/>
              <a:t> and </a:t>
            </a:r>
            <a:r>
              <a:rPr lang="it-IT" dirty="0" smtClean="0"/>
              <a:t>open </a:t>
            </a:r>
            <a:r>
              <a:rPr lang="it-IT" dirty="0" err="1" smtClean="0"/>
              <a:t>challenges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sz="2700" dirty="0" err="1" smtClean="0"/>
              <a:t>Issues</a:t>
            </a:r>
            <a:r>
              <a:rPr lang="it-IT" sz="2700" dirty="0" smtClean="0"/>
              <a:t> </a:t>
            </a:r>
            <a:r>
              <a:rPr lang="it-IT" sz="2700" dirty="0" err="1" smtClean="0"/>
              <a:t>addressed</a:t>
            </a:r>
            <a:endParaRPr lang="it-IT" sz="2700" dirty="0" smtClean="0"/>
          </a:p>
          <a:p>
            <a:pPr lvl="1" algn="just"/>
            <a:r>
              <a:rPr lang="en-US" sz="2400" dirty="0" smtClean="0"/>
              <a:t>definition of a totally passive droplet’s routing model</a:t>
            </a:r>
          </a:p>
          <a:p>
            <a:pPr lvl="1" algn="just"/>
            <a:r>
              <a:rPr lang="en-US" sz="2400" dirty="0" smtClean="0"/>
              <a:t>case </a:t>
            </a:r>
            <a:r>
              <a:rPr lang="en-US" sz="2400" dirty="0" smtClean="0"/>
              <a:t>study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  </a:t>
            </a:r>
            <a:r>
              <a:rPr lang="en-US" sz="2400" dirty="0" smtClean="0"/>
              <a:t>bus network</a:t>
            </a:r>
          </a:p>
          <a:p>
            <a:pPr lvl="1" algn="just"/>
            <a:r>
              <a:rPr lang="en-US" sz="2400" dirty="0" smtClean="0"/>
              <a:t>system with memory </a:t>
            </a:r>
            <a:r>
              <a:rPr lang="en-US" sz="2400" dirty="0">
                <a:sym typeface="Wingdings"/>
              </a:rPr>
              <a:t></a:t>
            </a:r>
            <a:r>
              <a:rPr lang="en-US" sz="2400" dirty="0"/>
              <a:t>  </a:t>
            </a:r>
            <a:r>
              <a:rPr lang="en-US" sz="2400" dirty="0" smtClean="0"/>
              <a:t>network behavior depends on the </a:t>
            </a:r>
            <a:r>
              <a:rPr lang="en-US" sz="2400" dirty="0" smtClean="0"/>
              <a:t>traffic</a:t>
            </a:r>
          </a:p>
          <a:p>
            <a:pPr algn="just"/>
            <a:r>
              <a:rPr lang="it-IT" sz="2700" dirty="0" smtClean="0"/>
              <a:t>(Some) open </a:t>
            </a:r>
            <a:r>
              <a:rPr lang="it-IT" sz="2700" dirty="0" err="1" smtClean="0"/>
              <a:t>challenges</a:t>
            </a:r>
            <a:endParaRPr lang="it-IT" sz="2700" dirty="0" smtClean="0"/>
          </a:p>
          <a:p>
            <a:pPr lvl="1" algn="just"/>
            <a:r>
              <a:rPr lang="it-IT" sz="2400" dirty="0"/>
              <a:t>Design of data-buffer </a:t>
            </a:r>
            <a:r>
              <a:rPr lang="it-IT" sz="2400" dirty="0" err="1"/>
              <a:t>devices</a:t>
            </a:r>
            <a:endParaRPr lang="it-IT" sz="2400" dirty="0"/>
          </a:p>
          <a:p>
            <a:pPr lvl="2" algn="just"/>
            <a:r>
              <a:rPr lang="it-IT" sz="2100" dirty="0"/>
              <a:t>How to </a:t>
            </a:r>
            <a:r>
              <a:rPr lang="it-IT" sz="2100" dirty="0" err="1"/>
              <a:t>queue</a:t>
            </a:r>
            <a:r>
              <a:rPr lang="it-IT" sz="2100" dirty="0"/>
              <a:t> a </a:t>
            </a:r>
            <a:r>
              <a:rPr lang="it-IT" sz="2100" dirty="0" err="1"/>
              <a:t>droplet</a:t>
            </a:r>
            <a:r>
              <a:rPr lang="it-IT" sz="2100" dirty="0"/>
              <a:t> inside the </a:t>
            </a:r>
            <a:r>
              <a:rPr lang="it-IT" sz="2100" dirty="0" err="1"/>
              <a:t>circuit</a:t>
            </a:r>
            <a:r>
              <a:rPr lang="it-IT" sz="2100" dirty="0"/>
              <a:t> and </a:t>
            </a:r>
            <a:r>
              <a:rPr lang="it-IT" sz="2100" dirty="0" err="1"/>
              <a:t>realese</a:t>
            </a:r>
            <a:r>
              <a:rPr lang="it-IT" sz="2100" dirty="0"/>
              <a:t> </a:t>
            </a:r>
            <a:r>
              <a:rPr lang="it-IT" sz="2100" dirty="0" err="1"/>
              <a:t>it</a:t>
            </a:r>
            <a:r>
              <a:rPr lang="it-IT" sz="2100" dirty="0"/>
              <a:t> </a:t>
            </a:r>
            <a:r>
              <a:rPr lang="it-IT" sz="2100" dirty="0" err="1"/>
              <a:t>when</a:t>
            </a:r>
            <a:r>
              <a:rPr lang="it-IT" sz="2100" dirty="0"/>
              <a:t> </a:t>
            </a:r>
            <a:r>
              <a:rPr lang="it-IT" sz="2100" dirty="0" err="1"/>
              <a:t>required</a:t>
            </a:r>
            <a:endParaRPr lang="it-IT" sz="2100" dirty="0"/>
          </a:p>
          <a:p>
            <a:pPr lvl="1" algn="just"/>
            <a:r>
              <a:rPr lang="it-IT" sz="2400" dirty="0"/>
              <a:t>Joint design of network </a:t>
            </a:r>
            <a:r>
              <a:rPr lang="it-IT" sz="2400" dirty="0" err="1"/>
              <a:t>topology</a:t>
            </a:r>
            <a:r>
              <a:rPr lang="it-IT" sz="2400" dirty="0"/>
              <a:t> and </a:t>
            </a:r>
            <a:r>
              <a:rPr lang="it-IT" sz="2400" dirty="0" err="1"/>
              <a:t>MAC&amp;scheduling</a:t>
            </a:r>
            <a:r>
              <a:rPr lang="it-IT" sz="2400" dirty="0"/>
              <a:t> </a:t>
            </a:r>
            <a:r>
              <a:rPr lang="it-IT" sz="2400" dirty="0" err="1" smtClean="0"/>
              <a:t>protocols</a:t>
            </a:r>
            <a:endParaRPr lang="it-IT" sz="2400" dirty="0" smtClean="0"/>
          </a:p>
          <a:p>
            <a:pPr lvl="2" algn="just"/>
            <a:r>
              <a:rPr lang="it-IT" sz="1800" dirty="0" err="1" smtClean="0"/>
              <a:t>Topology</a:t>
            </a:r>
            <a:r>
              <a:rPr lang="it-IT" sz="1800" dirty="0" smtClean="0"/>
              <a:t> and </a:t>
            </a:r>
            <a:r>
              <a:rPr lang="it-IT" sz="1800" dirty="0" err="1" smtClean="0"/>
              <a:t>protocols</a:t>
            </a:r>
            <a:r>
              <a:rPr lang="it-IT" sz="1800" dirty="0" smtClean="0"/>
              <a:t> are </a:t>
            </a:r>
            <a:r>
              <a:rPr lang="it-IT" sz="1800" dirty="0" err="1" smtClean="0"/>
              <a:t>not</a:t>
            </a:r>
            <a:r>
              <a:rPr lang="it-IT" sz="1800" dirty="0" smtClean="0"/>
              <a:t> </a:t>
            </a:r>
            <a:r>
              <a:rPr lang="it-IT" sz="1800" dirty="0" err="1" smtClean="0"/>
              <a:t>longer</a:t>
            </a:r>
            <a:r>
              <a:rPr lang="it-IT" sz="1800" dirty="0" smtClean="0"/>
              <a:t> </a:t>
            </a:r>
            <a:r>
              <a:rPr lang="it-IT" sz="1800" dirty="0" err="1" smtClean="0"/>
              <a:t>independent</a:t>
            </a:r>
            <a:r>
              <a:rPr lang="it-IT" sz="1800" dirty="0" smtClean="0"/>
              <a:t> </a:t>
            </a:r>
            <a:r>
              <a:rPr lang="it-IT" sz="1800" dirty="0" err="1" smtClean="0"/>
              <a:t>here</a:t>
            </a:r>
            <a:r>
              <a:rPr lang="it-IT" sz="1800" dirty="0" smtClean="0"/>
              <a:t>!</a:t>
            </a:r>
          </a:p>
          <a:p>
            <a:pPr lvl="2" algn="just"/>
            <a:r>
              <a:rPr lang="it-IT" sz="1800" dirty="0" err="1" smtClean="0"/>
              <a:t>What’s</a:t>
            </a:r>
            <a:r>
              <a:rPr lang="it-IT" sz="1800" dirty="0" smtClean="0"/>
              <a:t> the </a:t>
            </a:r>
            <a:r>
              <a:rPr lang="it-IT" sz="1800" b="1" dirty="0" smtClean="0"/>
              <a:t>best</a:t>
            </a:r>
            <a:r>
              <a:rPr lang="it-IT" sz="1800" dirty="0" smtClean="0"/>
              <a:t> </a:t>
            </a:r>
            <a:r>
              <a:rPr lang="it-IT" sz="1800" dirty="0" err="1" smtClean="0"/>
              <a:t>topology</a:t>
            </a:r>
            <a:r>
              <a:rPr lang="it-IT" sz="1800" dirty="0" smtClean="0"/>
              <a:t>? (</a:t>
            </a:r>
            <a:r>
              <a:rPr lang="it-IT" sz="1800" dirty="0" err="1" smtClean="0"/>
              <a:t>Before</a:t>
            </a:r>
            <a:r>
              <a:rPr lang="it-IT" sz="1800" dirty="0" smtClean="0"/>
              <a:t> </a:t>
            </a:r>
            <a:r>
              <a:rPr lang="it-IT" sz="1800" dirty="0" err="1" smtClean="0"/>
              <a:t>that</a:t>
            </a:r>
            <a:r>
              <a:rPr lang="it-IT" sz="1800" dirty="0" smtClean="0"/>
              <a:t>, </a:t>
            </a:r>
            <a:r>
              <a:rPr lang="it-IT" sz="1800" dirty="0" err="1" smtClean="0"/>
              <a:t>what</a:t>
            </a:r>
            <a:r>
              <a:rPr lang="it-IT" sz="1800" dirty="0" smtClean="0"/>
              <a:t> </a:t>
            </a:r>
            <a:r>
              <a:rPr lang="it-IT" sz="1800" dirty="0" err="1" smtClean="0"/>
              <a:t>does</a:t>
            </a:r>
            <a:r>
              <a:rPr lang="it-IT" sz="1800" dirty="0" smtClean="0"/>
              <a:t> “the best” </a:t>
            </a:r>
            <a:r>
              <a:rPr lang="it-IT" sz="1800" dirty="0" err="1" smtClean="0"/>
              <a:t>mean</a:t>
            </a:r>
            <a:r>
              <a:rPr lang="it-IT" sz="1800" dirty="0" smtClean="0"/>
              <a:t> </a:t>
            </a:r>
            <a:r>
              <a:rPr lang="it-IT" sz="1800" dirty="0" err="1" smtClean="0"/>
              <a:t>here</a:t>
            </a:r>
            <a:r>
              <a:rPr lang="it-IT" sz="1800" dirty="0" smtClean="0"/>
              <a:t>?)</a:t>
            </a:r>
            <a:endParaRPr lang="it-IT" sz="1800" dirty="0"/>
          </a:p>
          <a:p>
            <a:pPr lvl="1" algn="just"/>
            <a:r>
              <a:rPr lang="it-IT" sz="2400" dirty="0"/>
              <a:t>Design of </a:t>
            </a:r>
            <a:r>
              <a:rPr lang="it-IT" sz="2400" dirty="0" smtClean="0"/>
              <a:t>MAC/</a:t>
            </a:r>
            <a:r>
              <a:rPr lang="it-IT" sz="2400" dirty="0" err="1" smtClean="0"/>
              <a:t>scheduling</a:t>
            </a:r>
            <a:r>
              <a:rPr lang="it-IT" sz="2400" dirty="0" smtClean="0"/>
              <a:t> </a:t>
            </a:r>
            <a:r>
              <a:rPr lang="it-IT" sz="2400" dirty="0" err="1" smtClean="0"/>
              <a:t>mechanisms</a:t>
            </a:r>
            <a:endParaRPr lang="it-IT" sz="2400" dirty="0" smtClean="0"/>
          </a:p>
          <a:p>
            <a:pPr lvl="2" algn="just"/>
            <a:r>
              <a:rPr lang="it-IT" sz="1800" dirty="0" smtClean="0"/>
              <a:t>How to trigger a </a:t>
            </a:r>
            <a:r>
              <a:rPr lang="it-IT" sz="1800" dirty="0" err="1" smtClean="0"/>
              <a:t>droplet</a:t>
            </a:r>
            <a:r>
              <a:rPr lang="it-IT" sz="1800" dirty="0" smtClean="0"/>
              <a:t> to be </a:t>
            </a:r>
            <a:r>
              <a:rPr lang="it-IT" sz="1800" dirty="0" err="1" smtClean="0"/>
              <a:t>realsed</a:t>
            </a:r>
            <a:r>
              <a:rPr lang="it-IT" sz="1800" dirty="0" smtClean="0"/>
              <a:t> by a MM? </a:t>
            </a:r>
          </a:p>
          <a:p>
            <a:pPr lvl="2" algn="just"/>
            <a:r>
              <a:rPr lang="it-IT" sz="1800" dirty="0" smtClean="0"/>
              <a:t>How to exploit pipeli9ne </a:t>
            </a:r>
            <a:r>
              <a:rPr lang="it-IT" sz="1800" dirty="0" err="1" smtClean="0"/>
              <a:t>effect</a:t>
            </a:r>
            <a:r>
              <a:rPr lang="it-IT" sz="1800" dirty="0" smtClean="0"/>
              <a:t>? </a:t>
            </a:r>
          </a:p>
          <a:p>
            <a:pPr lvl="1" algn="just"/>
            <a:r>
              <a:rPr lang="it-IT" sz="2100" dirty="0" err="1" smtClean="0"/>
              <a:t>Investigation</a:t>
            </a:r>
            <a:r>
              <a:rPr lang="it-IT" sz="2100" dirty="0" smtClean="0"/>
              <a:t> </a:t>
            </a:r>
            <a:r>
              <a:rPr lang="it-IT" sz="2100" dirty="0"/>
              <a:t>of </a:t>
            </a:r>
            <a:r>
              <a:rPr lang="it-IT" sz="2100" dirty="0" err="1"/>
              <a:t>droplet</a:t>
            </a:r>
            <a:r>
              <a:rPr lang="it-IT" sz="2100" dirty="0"/>
              <a:t> break-up </a:t>
            </a:r>
            <a:r>
              <a:rPr lang="it-IT" sz="2100" dirty="0" smtClean="0"/>
              <a:t>regime</a:t>
            </a:r>
            <a:r>
              <a:rPr lang="it-IT" sz="2700" dirty="0" smtClean="0"/>
              <a:t> </a:t>
            </a:r>
            <a:endParaRPr lang="it-IT" sz="27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24</a:t>
            </a:fld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5"/>
          <p:cNvSpPr>
            <a:spLocks noGrp="1"/>
          </p:cNvSpPr>
          <p:nvPr>
            <p:ph type="title"/>
          </p:nvPr>
        </p:nvSpPr>
        <p:spPr>
          <a:xfrm>
            <a:off x="1604208" y="0"/>
            <a:ext cx="7539792" cy="260416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i="1" dirty="0"/>
              <a:t>When bits get wet: </a:t>
            </a:r>
            <a:br>
              <a:rPr lang="en-US" i="1" dirty="0"/>
            </a:br>
            <a:r>
              <a:rPr lang="en-US" i="1" dirty="0"/>
              <a:t>introduction to microfluidic networking</a:t>
            </a:r>
            <a:endParaRPr lang="en-US" sz="4800" dirty="0"/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84667" y="4840596"/>
            <a:ext cx="8988778" cy="204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969696"/>
                </a:solidFill>
              </a:rPr>
              <a:t>If we are </a:t>
            </a:r>
            <a:r>
              <a:rPr lang="en-US" sz="2800" b="1" dirty="0" smtClean="0">
                <a:solidFill>
                  <a:srgbClr val="FF0000"/>
                </a:solidFill>
              </a:rPr>
              <a:t>short of time </a:t>
            </a:r>
            <a:r>
              <a:rPr lang="en-US" sz="2800" dirty="0" smtClean="0">
                <a:solidFill>
                  <a:srgbClr val="969696"/>
                </a:solidFill>
              </a:rPr>
              <a:t>at this point</a:t>
            </a:r>
            <a:r>
              <a:rPr lang="en-US" sz="2800" dirty="0" smtClean="0">
                <a:solidFill>
                  <a:srgbClr val="969696"/>
                </a:solidFill>
              </a:rPr>
              <a:t>… as it usuall</a:t>
            </a:r>
            <a:r>
              <a:rPr lang="en-US" sz="2800" dirty="0" smtClean="0">
                <a:solidFill>
                  <a:srgbClr val="969696"/>
                </a:solidFill>
              </a:rPr>
              <a:t>y is,</a:t>
            </a:r>
            <a:r>
              <a:rPr lang="en-US" sz="2800" dirty="0" smtClean="0">
                <a:solidFill>
                  <a:srgbClr val="969696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endParaRPr lang="en-US" sz="2800" dirty="0" smtClean="0">
              <a:solidFill>
                <a:srgbClr val="969696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969696"/>
                </a:solidFill>
              </a:rPr>
              <a:t>just </a:t>
            </a:r>
            <a:r>
              <a:rPr lang="en-US" sz="2800" dirty="0" smtClean="0">
                <a:solidFill>
                  <a:srgbClr val="FF0000"/>
                </a:solidFill>
              </a:rPr>
              <a:t>drop </a:t>
            </a:r>
            <a:r>
              <a:rPr lang="en-US" sz="2800" dirty="0">
                <a:solidFill>
                  <a:srgbClr val="FF0000"/>
                </a:solidFill>
              </a:rPr>
              <a:t>me an </a:t>
            </a:r>
            <a:r>
              <a:rPr lang="en-US" sz="2800" dirty="0" smtClean="0">
                <a:solidFill>
                  <a:srgbClr val="FF0000"/>
                </a:solidFill>
              </a:rPr>
              <a:t>email</a:t>
            </a:r>
            <a:r>
              <a:rPr lang="en-US" sz="2800" dirty="0" smtClean="0">
                <a:solidFill>
                  <a:srgbClr val="969696"/>
                </a:solidFill>
              </a:rPr>
              <a:t>!</a:t>
            </a:r>
            <a:endParaRPr lang="en-US" sz="4800" dirty="0">
              <a:solidFill>
                <a:srgbClr val="969696"/>
              </a:solidFill>
            </a:endParaRPr>
          </a:p>
          <a:p>
            <a:pPr>
              <a:lnSpc>
                <a:spcPct val="80000"/>
              </a:lnSpc>
            </a:pPr>
            <a:endParaRPr lang="en-US" sz="4400" dirty="0">
              <a:solidFill>
                <a:srgbClr val="969696"/>
              </a:solidFill>
            </a:endParaRPr>
          </a:p>
          <a:p>
            <a:pPr>
              <a:lnSpc>
                <a:spcPct val="80000"/>
              </a:lnSpc>
            </a:pPr>
            <a:r>
              <a:rPr lang="it-IT" sz="2900" dirty="0" err="1" smtClean="0">
                <a:solidFill>
                  <a:srgbClr val="FF0000"/>
                </a:solidFill>
                <a:latin typeface="+mn-lt"/>
              </a:rPr>
              <a:t>zanella@dei.unipd.it</a:t>
            </a:r>
            <a:endParaRPr lang="it-IT" sz="2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3631" y="3471336"/>
            <a:ext cx="59849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768277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26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9766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Microfluidic</a:t>
            </a:r>
            <a:r>
              <a:rPr lang="it-IT" dirty="0" smtClean="0"/>
              <a:t> </a:t>
            </a:r>
            <a:r>
              <a:rPr lang="it-IT" dirty="0" err="1" smtClean="0"/>
              <a:t>bubble</a:t>
            </a:r>
            <a:r>
              <a:rPr lang="it-IT" dirty="0" smtClean="0"/>
              <a:t> </a:t>
            </a:r>
            <a:r>
              <a:rPr lang="it-IT" dirty="0" err="1" smtClean="0"/>
              <a:t>logic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12648" y="1409700"/>
            <a:ext cx="8153400" cy="4495800"/>
          </a:xfrm>
        </p:spPr>
        <p:txBody>
          <a:bodyPr/>
          <a:lstStyle/>
          <a:p>
            <a:r>
              <a:rPr lang="en-US" sz="2700" dirty="0" smtClean="0"/>
              <a:t>Recent discoveries prove that droplet </a:t>
            </a:r>
            <a:r>
              <a:rPr lang="en-US" sz="2700" dirty="0" err="1" smtClean="0"/>
              <a:t>microfluidic</a:t>
            </a:r>
            <a:r>
              <a:rPr lang="en-US" sz="2700" dirty="0" smtClean="0"/>
              <a:t> systems can perform basic Boolean logic functions, such as AND, OR, NOT gates.</a:t>
            </a:r>
            <a:endParaRPr lang="it-IT" sz="27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27</a:t>
            </a:fld>
            <a:endParaRPr lang="it-IT" dirty="0"/>
          </a:p>
        </p:txBody>
      </p:sp>
      <p:pic>
        <p:nvPicPr>
          <p:cNvPr id="169986" name="Picture 2" descr="C:\Users\HP\Pictures\g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4767" y="2812479"/>
            <a:ext cx="5307807" cy="3656053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008391"/>
              </p:ext>
            </p:extLst>
          </p:nvPr>
        </p:nvGraphicFramePr>
        <p:xfrm>
          <a:off x="6214534" y="2514596"/>
          <a:ext cx="2675468" cy="2199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867"/>
                <a:gridCol w="668867"/>
                <a:gridCol w="668867"/>
                <a:gridCol w="668867"/>
              </a:tblGrid>
              <a:tr h="567272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A+B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</a:t>
                      </a:r>
                      <a:endParaRPr lang="en-US" dirty="0"/>
                    </a:p>
                  </a:txBody>
                  <a:tcPr/>
                </a:tc>
              </a:tr>
              <a:tr h="50800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520039">
                <a:tc>
                  <a:txBody>
                    <a:bodyPr/>
                    <a:lstStyle/>
                    <a:p>
                      <a:r>
                        <a:rPr lang="en-US" b="1" dirty="0" smtClean="0"/>
                        <a:t>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60405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Microelectronics vs. </a:t>
            </a:r>
            <a:r>
              <a:rPr lang="en-US" dirty="0" smtClean="0"/>
              <a:t>Microfluidics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28</a:t>
            </a:fld>
            <a:endParaRPr lang="it-IT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62861792"/>
              </p:ext>
            </p:extLst>
          </p:nvPr>
        </p:nvGraphicFramePr>
        <p:xfrm>
          <a:off x="612775" y="1600198"/>
          <a:ext cx="8153400" cy="4653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812612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Integrated circuit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Microfluidic chip</a:t>
                      </a:r>
                      <a:endParaRPr lang="en-US" dirty="0"/>
                    </a:p>
                  </a:txBody>
                  <a:tcPr/>
                </a:tc>
              </a:tr>
              <a:tr h="81261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Transport quantity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Charge (no mass)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Mass (no charge)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81261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Building material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Inorganic (semiconductors)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Organic (polymers)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81261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Channel size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~10</a:t>
                      </a:r>
                      <a:r>
                        <a:rPr lang="en-US" b="1" baseline="30000" dirty="0" smtClean="0">
                          <a:solidFill>
                            <a:srgbClr val="008000"/>
                          </a:solidFill>
                        </a:rPr>
                        <a:t>-7</a:t>
                      </a:r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 m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~10</a:t>
                      </a:r>
                      <a:r>
                        <a:rPr lang="en-US" b="1" baseline="30000" dirty="0" smtClean="0">
                          <a:solidFill>
                            <a:srgbClr val="0000FF"/>
                          </a:solidFill>
                        </a:rPr>
                        <a:t>-4 </a:t>
                      </a:r>
                      <a:r>
                        <a:rPr lang="en-US" b="1" baseline="0" dirty="0" smtClean="0">
                          <a:solidFill>
                            <a:srgbClr val="0000FF"/>
                          </a:solidFill>
                        </a:rPr>
                        <a:t>m</a:t>
                      </a:r>
                      <a:endParaRPr lang="en-US" b="1" baseline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140259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Transport regime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Similar to macroscopic</a:t>
                      </a:r>
                      <a:r>
                        <a:rPr lang="en-US" b="1" baseline="0" dirty="0" smtClean="0">
                          <a:solidFill>
                            <a:srgbClr val="008000"/>
                          </a:solidFill>
                        </a:rPr>
                        <a:t> electric circuits</a:t>
                      </a:r>
                      <a:endParaRPr lang="en-US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Different from macroscopic fluidic circuits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894" y="1886857"/>
            <a:ext cx="765296" cy="4451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999" y="1763911"/>
            <a:ext cx="791633" cy="59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27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elements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>
                <a:sym typeface="Wingdings"/>
              </a:rPr>
              <a:t>Source of data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Switching elements</a:t>
            </a:r>
          </a:p>
          <a:p>
            <a:endParaRPr lang="en-US" dirty="0"/>
          </a:p>
          <a:p>
            <a:r>
              <a:rPr lang="en-US" b="1" dirty="0" smtClean="0"/>
              <a:t>Network topology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29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2955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it all about?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771525" cy="365125"/>
          </a:xfrm>
        </p:spPr>
        <p:txBody>
          <a:bodyPr/>
          <a:lstStyle/>
          <a:p>
            <a:fld id="{0B15E908-24CB-4A3D-84E2-8BC6E04821A3}" type="slidenum">
              <a:rPr lang="it-IT" smtClean="0"/>
              <a:pPr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3649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SOURCE: droplet generation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080" b="100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61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Droplets generation (1)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31</a:t>
            </a:fld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sz="quarter" idx="1"/>
          </p:nvPr>
        </p:nvSpPr>
        <p:spPr>
          <a:xfrm>
            <a:off x="495300" y="1381833"/>
            <a:ext cx="8153400" cy="870048"/>
          </a:xfrm>
        </p:spPr>
        <p:txBody>
          <a:bodyPr/>
          <a:lstStyle/>
          <a:p>
            <a:r>
              <a:rPr lang="it-IT" sz="2700" dirty="0" smtClean="0"/>
              <a:t>Breakup in “</a:t>
            </a:r>
            <a:r>
              <a:rPr lang="it-IT" sz="2700" dirty="0" err="1" smtClean="0"/>
              <a:t>cross-flowing</a:t>
            </a:r>
            <a:r>
              <a:rPr lang="it-IT" sz="2700" dirty="0" smtClean="0"/>
              <a:t> </a:t>
            </a:r>
            <a:r>
              <a:rPr lang="it-IT" sz="2700" dirty="0" err="1" smtClean="0"/>
              <a:t>streams</a:t>
            </a:r>
            <a:r>
              <a:rPr lang="it-IT" sz="2700" dirty="0" smtClean="0"/>
              <a:t>” under </a:t>
            </a:r>
            <a:r>
              <a:rPr lang="it-IT" sz="2700" dirty="0" err="1" smtClean="0"/>
              <a:t>squeezing</a:t>
            </a:r>
            <a:r>
              <a:rPr lang="it-IT" sz="2700" dirty="0" smtClean="0"/>
              <a:t> regime</a:t>
            </a:r>
            <a:endParaRPr lang="it-IT" sz="2700" dirty="0"/>
          </a:p>
        </p:txBody>
      </p:sp>
      <p:pic>
        <p:nvPicPr>
          <p:cNvPr id="11367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720" y="2409794"/>
            <a:ext cx="3983083" cy="150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5761" y="2381606"/>
            <a:ext cx="4333519" cy="169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720" y="4336719"/>
            <a:ext cx="4078331" cy="164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4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2555" y="4326301"/>
            <a:ext cx="4276725" cy="159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Droplets</a:t>
            </a:r>
            <a:r>
              <a:rPr lang="it-IT" dirty="0" smtClean="0"/>
              <a:t> generation (2)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sz="2700" dirty="0" smtClean="0"/>
              <a:t>By </a:t>
            </a:r>
            <a:r>
              <a:rPr lang="it-IT" sz="2700" dirty="0" err="1" smtClean="0"/>
              <a:t>changing</a:t>
            </a:r>
            <a:r>
              <a:rPr lang="it-IT" sz="2700" dirty="0" smtClean="0"/>
              <a:t> input </a:t>
            </a:r>
            <a:r>
              <a:rPr lang="it-IT" sz="2700" dirty="0" err="1" smtClean="0"/>
              <a:t>parameters</a:t>
            </a:r>
            <a:r>
              <a:rPr lang="it-IT" sz="2700" dirty="0" smtClean="0"/>
              <a:t>, </a:t>
            </a:r>
            <a:r>
              <a:rPr lang="it-IT" sz="2700" dirty="0" err="1" smtClean="0"/>
              <a:t>you</a:t>
            </a:r>
            <a:r>
              <a:rPr lang="it-IT" sz="2700" dirty="0" smtClean="0"/>
              <a:t> can control </a:t>
            </a:r>
            <a:r>
              <a:rPr lang="it-IT" sz="2700" dirty="0" err="1" smtClean="0"/>
              <a:t>droplets</a:t>
            </a:r>
            <a:r>
              <a:rPr lang="it-IT" sz="2700" dirty="0" smtClean="0"/>
              <a:t> </a:t>
            </a:r>
            <a:r>
              <a:rPr lang="it-IT" sz="2700" dirty="0" err="1" smtClean="0"/>
              <a:t>length</a:t>
            </a:r>
            <a:r>
              <a:rPr lang="it-IT" sz="2700" dirty="0" smtClean="0"/>
              <a:t> and </a:t>
            </a:r>
            <a:r>
              <a:rPr lang="it-IT" sz="2700" dirty="0" err="1" smtClean="0"/>
              <a:t>spacing</a:t>
            </a:r>
            <a:r>
              <a:rPr lang="it-IT" sz="2700" dirty="0" smtClean="0"/>
              <a:t>, </a:t>
            </a:r>
            <a:r>
              <a:rPr lang="it-IT" sz="2700" dirty="0" err="1" smtClean="0"/>
              <a:t>but</a:t>
            </a:r>
            <a:r>
              <a:rPr lang="it-IT" sz="2700" dirty="0" smtClean="0"/>
              <a:t> NOT </a:t>
            </a:r>
            <a:r>
              <a:rPr lang="it-IT" sz="2700" dirty="0" err="1" smtClean="0"/>
              <a:t>independently</a:t>
            </a:r>
            <a:r>
              <a:rPr lang="it-IT" sz="2700" dirty="0" smtClean="0"/>
              <a:t>!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32</a:t>
            </a:fld>
            <a:endParaRPr lang="it-IT" dirty="0"/>
          </a:p>
        </p:txBody>
      </p:sp>
      <p:graphicFrame>
        <p:nvGraphicFramePr>
          <p:cNvPr id="140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306280"/>
              </p:ext>
            </p:extLst>
          </p:nvPr>
        </p:nvGraphicFramePr>
        <p:xfrm>
          <a:off x="871450" y="4843463"/>
          <a:ext cx="2462213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03" name="Equazione" r:id="rId3" imgW="1091880" imgH="482400" progId="Equation.3">
                  <p:embed/>
                </p:oleObj>
              </mc:Choice>
              <mc:Fallback>
                <p:oleObj name="Equazione" r:id="rId3" imgW="1091880" imgH="482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450" y="4843463"/>
                        <a:ext cx="2462213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984252"/>
              </p:ext>
            </p:extLst>
          </p:nvPr>
        </p:nvGraphicFramePr>
        <p:xfrm>
          <a:off x="4060560" y="4878388"/>
          <a:ext cx="4494212" cy="116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04" name="Equazione" r:id="rId5" imgW="1993680" imgH="507960" progId="Equation.3">
                  <p:embed/>
                </p:oleObj>
              </mc:Choice>
              <mc:Fallback>
                <p:oleObj name="Equazione" r:id="rId5" imgW="1993680" imgH="5079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0560" y="4878388"/>
                        <a:ext cx="4494212" cy="1166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0999" y="2692068"/>
            <a:ext cx="5727064" cy="2105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86276"/>
            <a:ext cx="9144000" cy="4431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Junction</a:t>
            </a:r>
            <a:r>
              <a:rPr lang="it-IT" dirty="0" smtClean="0"/>
              <a:t> breakup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sz="2700" dirty="0" err="1" smtClean="0"/>
              <a:t>When</a:t>
            </a:r>
            <a:r>
              <a:rPr lang="it-IT" sz="2700" dirty="0" smtClean="0"/>
              <a:t> </a:t>
            </a:r>
            <a:r>
              <a:rPr lang="it-IT" sz="2700" dirty="0" err="1" smtClean="0"/>
              <a:t>crossing</a:t>
            </a:r>
            <a:r>
              <a:rPr lang="it-IT" sz="2700" dirty="0" smtClean="0"/>
              <a:t> a </a:t>
            </a:r>
            <a:r>
              <a:rPr lang="it-IT" sz="2700" dirty="0" err="1" smtClean="0"/>
              <a:t>junction</a:t>
            </a:r>
            <a:r>
              <a:rPr lang="it-IT" sz="2700" dirty="0" smtClean="0"/>
              <a:t> a </a:t>
            </a:r>
            <a:r>
              <a:rPr lang="it-IT" sz="2700" dirty="0" err="1" smtClean="0"/>
              <a:t>droplet</a:t>
            </a:r>
            <a:r>
              <a:rPr lang="it-IT" sz="2700" dirty="0" smtClean="0"/>
              <a:t> can </a:t>
            </a:r>
            <a:r>
              <a:rPr lang="it-IT" sz="2700" b="1" dirty="0" smtClean="0"/>
              <a:t>break up…</a:t>
            </a:r>
            <a:endParaRPr lang="it-IT" sz="27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4185882" y="5933020"/>
            <a:ext cx="772236" cy="365125"/>
          </a:xfrm>
        </p:spPr>
        <p:txBody>
          <a:bodyPr/>
          <a:lstStyle/>
          <a:p>
            <a:fld id="{0B15E908-24CB-4A3D-84E2-8BC6E04821A3}" type="slidenum">
              <a:rPr lang="it-IT" smtClean="0"/>
              <a:pPr/>
              <a:t>33</a:t>
            </a:fld>
            <a:endParaRPr lang="it-IT" dirty="0"/>
          </a:p>
        </p:txBody>
      </p:sp>
      <p:pic>
        <p:nvPicPr>
          <p:cNvPr id="7" name="Picture 4" descr="C:\Users\HP\Documents\Documenti LaTeX\tesi magistrale Andrea Biral\prova_non_breakup_regime_1.e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3333" y="2823189"/>
            <a:ext cx="3066986" cy="3329256"/>
          </a:xfrm>
          <a:prstGeom prst="rect">
            <a:avLst/>
          </a:prstGeom>
          <a:noFill/>
        </p:spPr>
      </p:pic>
      <p:pic>
        <p:nvPicPr>
          <p:cNvPr id="9" name="Picture 6" descr="C:\Users\HP\Documents\Documenti LaTeX\tesi magistrale Andrea Biral\prova_breakup_regime_4.ep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7048" y="2834152"/>
            <a:ext cx="3120572" cy="3330947"/>
          </a:xfrm>
          <a:prstGeom prst="rect">
            <a:avLst/>
          </a:prstGeom>
          <a:noFill/>
        </p:spPr>
      </p:pic>
      <p:pic>
        <p:nvPicPr>
          <p:cNvPr id="6" name="Picture 5" descr="breakup_regime_3-eps-converted-to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4"/>
          <a:stretch/>
        </p:blipFill>
        <p:spPr>
          <a:xfrm>
            <a:off x="3070444" y="2808116"/>
            <a:ext cx="2985239" cy="337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91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Junction</a:t>
            </a:r>
            <a:r>
              <a:rPr lang="it-IT" dirty="0" smtClean="0"/>
              <a:t> breakup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sz="2700" dirty="0" smtClean="0">
                <a:sym typeface="Wingdings"/>
              </a:rPr>
              <a:t>To </a:t>
            </a:r>
            <a:r>
              <a:rPr lang="it-IT" sz="2700" dirty="0" err="1" smtClean="0">
                <a:sym typeface="Wingdings"/>
              </a:rPr>
              <a:t>avoid</a:t>
            </a:r>
            <a:r>
              <a:rPr lang="it-IT" sz="2700" dirty="0" smtClean="0">
                <a:sym typeface="Wingdings"/>
              </a:rPr>
              <a:t> breakup, </a:t>
            </a:r>
            <a:r>
              <a:rPr lang="it-IT" sz="2700" dirty="0" err="1" smtClean="0">
                <a:sym typeface="Wingdings"/>
              </a:rPr>
              <a:t>droplets</a:t>
            </a:r>
            <a:r>
              <a:rPr lang="it-IT" sz="2700" dirty="0" smtClean="0">
                <a:sym typeface="Wingdings"/>
              </a:rPr>
              <a:t> </a:t>
            </a:r>
            <a:r>
              <a:rPr lang="it-IT" sz="2700" dirty="0" err="1" smtClean="0">
                <a:sym typeface="Wingdings"/>
              </a:rPr>
              <a:t>shall</a:t>
            </a:r>
            <a:r>
              <a:rPr lang="it-IT" sz="2700" dirty="0" smtClean="0">
                <a:sym typeface="Wingdings"/>
              </a:rPr>
              <a:t> </a:t>
            </a:r>
            <a:r>
              <a:rPr lang="it-IT" sz="2700" dirty="0" err="1" smtClean="0">
                <a:sym typeface="Wingdings"/>
              </a:rPr>
              <a:t>not</a:t>
            </a:r>
            <a:r>
              <a:rPr lang="it-IT" sz="2700" dirty="0" smtClean="0">
                <a:sym typeface="Wingdings"/>
              </a:rPr>
              <a:t> be </a:t>
            </a:r>
            <a:r>
              <a:rPr lang="it-IT" sz="2700" dirty="0" err="1" smtClean="0">
                <a:sym typeface="Wingdings"/>
              </a:rPr>
              <a:t>too</a:t>
            </a:r>
            <a:r>
              <a:rPr lang="it-IT" sz="2700" dirty="0" smtClean="0">
                <a:sym typeface="Wingdings"/>
              </a:rPr>
              <a:t> long…</a:t>
            </a:r>
            <a:r>
              <a:rPr lang="it-IT" sz="2700" dirty="0" smtClean="0"/>
              <a:t> </a:t>
            </a:r>
            <a:r>
              <a:rPr lang="it-IT" sz="2700" baseline="30000" dirty="0" smtClean="0"/>
              <a:t>[</a:t>
            </a:r>
            <a:r>
              <a:rPr lang="it-IT" sz="2700" baseline="30000" dirty="0"/>
              <a:t>1]</a:t>
            </a:r>
            <a:r>
              <a:rPr lang="it-IT" sz="2700" dirty="0" smtClean="0"/>
              <a:t> 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pPr>
              <a:buNone/>
            </a:pPr>
            <a:r>
              <a:rPr lang="it-IT" sz="1600" baseline="30000" dirty="0" smtClean="0"/>
              <a:t>[1]</a:t>
            </a:r>
            <a:r>
              <a:rPr lang="en-US" sz="1600" dirty="0" smtClean="0"/>
              <a:t>A. M. </a:t>
            </a:r>
            <a:r>
              <a:rPr lang="en-US" sz="1600" dirty="0" err="1" smtClean="0"/>
              <a:t>Leshansky</a:t>
            </a:r>
            <a:r>
              <a:rPr lang="en-US" sz="1600" dirty="0" smtClean="0"/>
              <a:t>, L. M. </a:t>
            </a:r>
            <a:r>
              <a:rPr lang="en-US" sz="1600" dirty="0" err="1" smtClean="0"/>
              <a:t>Pismen</a:t>
            </a:r>
            <a:r>
              <a:rPr lang="en-US" sz="1600" dirty="0" smtClean="0"/>
              <a:t>, “Breakup of drops in a </a:t>
            </a:r>
            <a:r>
              <a:rPr lang="en-US" sz="1600" dirty="0" err="1" smtClean="0"/>
              <a:t>microfluidic</a:t>
            </a:r>
            <a:r>
              <a:rPr lang="en-US" sz="1600" dirty="0" smtClean="0"/>
              <a:t> T-junction”, </a:t>
            </a:r>
            <a:r>
              <a:rPr lang="en-US" sz="1600" i="1" dirty="0" smtClean="0"/>
              <a:t>Phys. Fluids</a:t>
            </a:r>
            <a:r>
              <a:rPr lang="en-US" sz="1600" dirty="0" smtClean="0"/>
              <a:t>, 21.</a:t>
            </a:r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34</a:t>
            </a:fld>
            <a:endParaRPr lang="it-IT" dirty="0"/>
          </a:p>
        </p:txBody>
      </p:sp>
      <p:graphicFrame>
        <p:nvGraphicFramePr>
          <p:cNvPr id="1669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656732"/>
              </p:ext>
            </p:extLst>
          </p:nvPr>
        </p:nvGraphicFramePr>
        <p:xfrm>
          <a:off x="2622021" y="3146779"/>
          <a:ext cx="4052571" cy="917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33" name="Equation" r:id="rId3" imgW="1117600" imgH="241300" progId="Equation.3">
                  <p:embed/>
                </p:oleObj>
              </mc:Choice>
              <mc:Fallback>
                <p:oleObj name="Equation" r:id="rId3" imgW="1117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2021" y="3146779"/>
                        <a:ext cx="4052571" cy="9172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1353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Junction</a:t>
            </a:r>
            <a:r>
              <a:rPr lang="it-IT" dirty="0" smtClean="0"/>
              <a:t> breakup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35</a:t>
            </a:fld>
            <a:endParaRPr lang="it-IT" dirty="0"/>
          </a:p>
        </p:txBody>
      </p:sp>
      <p:pic>
        <p:nvPicPr>
          <p:cNvPr id="166915" name="Picture 3" descr="C:\Users\HP\Pictures\bound_C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255" y="1484639"/>
            <a:ext cx="7594600" cy="514758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794000" y="2065616"/>
            <a:ext cx="4572000" cy="83099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l"/>
            <a:r>
              <a:rPr lang="it-IT" dirty="0" err="1"/>
              <a:t>Max</a:t>
            </a:r>
            <a:r>
              <a:rPr lang="it-IT" dirty="0"/>
              <a:t> </a:t>
            </a:r>
            <a:r>
              <a:rPr lang="it-IT" dirty="0" err="1"/>
              <a:t>length</a:t>
            </a:r>
            <a:r>
              <a:rPr lang="it-IT" dirty="0"/>
              <a:t> </a:t>
            </a:r>
            <a:r>
              <a:rPr lang="it-IT" dirty="0" err="1"/>
              <a:t>increases</a:t>
            </a:r>
            <a:r>
              <a:rPr lang="it-IT" dirty="0"/>
              <a:t> for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values</a:t>
            </a:r>
            <a:r>
              <a:rPr lang="it-IT" dirty="0"/>
              <a:t> of </a:t>
            </a:r>
            <a:r>
              <a:rPr lang="it-IT" dirty="0" err="1"/>
              <a:t>capillary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 C</a:t>
            </a:r>
            <a:r>
              <a:rPr lang="it-IT" baseline="-25000" dirty="0"/>
              <a:t>a</a:t>
            </a:r>
            <a:r>
              <a:rPr lang="it-IT" dirty="0" smtClean="0"/>
              <a:t>…</a:t>
            </a:r>
            <a:endParaRPr lang="it-IT" dirty="0"/>
          </a:p>
        </p:txBody>
      </p:sp>
      <p:sp>
        <p:nvSpPr>
          <p:cNvPr id="8" name="Freeform 7"/>
          <p:cNvSpPr/>
          <p:nvPr/>
        </p:nvSpPr>
        <p:spPr>
          <a:xfrm>
            <a:off x="1594556" y="1862667"/>
            <a:ext cx="5884333" cy="4191000"/>
          </a:xfrm>
          <a:custGeom>
            <a:avLst/>
            <a:gdLst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0 w 5884333"/>
              <a:gd name="connsiteY2" fmla="*/ 4176889 h 4191000"/>
              <a:gd name="connsiteX3" fmla="*/ 5884333 w 5884333"/>
              <a:gd name="connsiteY3" fmla="*/ 4191000 h 4191000"/>
              <a:gd name="connsiteX4" fmla="*/ 3908777 w 5884333"/>
              <a:gd name="connsiteY4" fmla="*/ 4007555 h 4191000"/>
              <a:gd name="connsiteX5" fmla="*/ 2384777 w 5884333"/>
              <a:gd name="connsiteY5" fmla="*/ 3499555 h 4191000"/>
              <a:gd name="connsiteX6" fmla="*/ 1368777 w 5884333"/>
              <a:gd name="connsiteY6" fmla="*/ 2229555 h 4191000"/>
              <a:gd name="connsiteX7" fmla="*/ 719666 w 5884333"/>
              <a:gd name="connsiteY7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0 w 5884333"/>
              <a:gd name="connsiteY2" fmla="*/ 4176889 h 4191000"/>
              <a:gd name="connsiteX3" fmla="*/ 5884333 w 5884333"/>
              <a:gd name="connsiteY3" fmla="*/ 4191000 h 4191000"/>
              <a:gd name="connsiteX4" fmla="*/ 3908777 w 5884333"/>
              <a:gd name="connsiteY4" fmla="*/ 4007555 h 4191000"/>
              <a:gd name="connsiteX5" fmla="*/ 2384777 w 5884333"/>
              <a:gd name="connsiteY5" fmla="*/ 3499555 h 4191000"/>
              <a:gd name="connsiteX6" fmla="*/ 1368777 w 5884333"/>
              <a:gd name="connsiteY6" fmla="*/ 2229555 h 4191000"/>
              <a:gd name="connsiteX7" fmla="*/ 1001888 w 5884333"/>
              <a:gd name="connsiteY7" fmla="*/ 1143000 h 4191000"/>
              <a:gd name="connsiteX8" fmla="*/ 719666 w 5884333"/>
              <a:gd name="connsiteY8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0 w 5884333"/>
              <a:gd name="connsiteY2" fmla="*/ 4176889 h 4191000"/>
              <a:gd name="connsiteX3" fmla="*/ 5884333 w 5884333"/>
              <a:gd name="connsiteY3" fmla="*/ 4191000 h 4191000"/>
              <a:gd name="connsiteX4" fmla="*/ 3908777 w 5884333"/>
              <a:gd name="connsiteY4" fmla="*/ 4007555 h 4191000"/>
              <a:gd name="connsiteX5" fmla="*/ 2384777 w 5884333"/>
              <a:gd name="connsiteY5" fmla="*/ 3499555 h 4191000"/>
              <a:gd name="connsiteX6" fmla="*/ 1778000 w 5884333"/>
              <a:gd name="connsiteY6" fmla="*/ 2864555 h 4191000"/>
              <a:gd name="connsiteX7" fmla="*/ 1368777 w 5884333"/>
              <a:gd name="connsiteY7" fmla="*/ 2229555 h 4191000"/>
              <a:gd name="connsiteX8" fmla="*/ 1001888 w 5884333"/>
              <a:gd name="connsiteY8" fmla="*/ 1143000 h 4191000"/>
              <a:gd name="connsiteX9" fmla="*/ 719666 w 5884333"/>
              <a:gd name="connsiteY9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0 w 5884333"/>
              <a:gd name="connsiteY2" fmla="*/ 4176889 h 4191000"/>
              <a:gd name="connsiteX3" fmla="*/ 5884333 w 5884333"/>
              <a:gd name="connsiteY3" fmla="*/ 4191000 h 4191000"/>
              <a:gd name="connsiteX4" fmla="*/ 3908777 w 5884333"/>
              <a:gd name="connsiteY4" fmla="*/ 4007555 h 4191000"/>
              <a:gd name="connsiteX5" fmla="*/ 3118555 w 5884333"/>
              <a:gd name="connsiteY5" fmla="*/ 3810000 h 4191000"/>
              <a:gd name="connsiteX6" fmla="*/ 2384777 w 5884333"/>
              <a:gd name="connsiteY6" fmla="*/ 3499555 h 4191000"/>
              <a:gd name="connsiteX7" fmla="*/ 1778000 w 5884333"/>
              <a:gd name="connsiteY7" fmla="*/ 2864555 h 4191000"/>
              <a:gd name="connsiteX8" fmla="*/ 1368777 w 5884333"/>
              <a:gd name="connsiteY8" fmla="*/ 2229555 h 4191000"/>
              <a:gd name="connsiteX9" fmla="*/ 1001888 w 5884333"/>
              <a:gd name="connsiteY9" fmla="*/ 1143000 h 4191000"/>
              <a:gd name="connsiteX10" fmla="*/ 719666 w 5884333"/>
              <a:gd name="connsiteY10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0 w 5884333"/>
              <a:gd name="connsiteY2" fmla="*/ 4176889 h 4191000"/>
              <a:gd name="connsiteX3" fmla="*/ 5884333 w 5884333"/>
              <a:gd name="connsiteY3" fmla="*/ 4191000 h 4191000"/>
              <a:gd name="connsiteX4" fmla="*/ 4699000 w 5884333"/>
              <a:gd name="connsiteY4" fmla="*/ 4120444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84777 w 5884333"/>
              <a:gd name="connsiteY7" fmla="*/ 3499555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14112 w 5884333"/>
              <a:gd name="connsiteY2" fmla="*/ 4176889 h 4191000"/>
              <a:gd name="connsiteX3" fmla="*/ 5884333 w 5884333"/>
              <a:gd name="connsiteY3" fmla="*/ 4191000 h 4191000"/>
              <a:gd name="connsiteX4" fmla="*/ 4699000 w 5884333"/>
              <a:gd name="connsiteY4" fmla="*/ 4120444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84777 w 5884333"/>
              <a:gd name="connsiteY7" fmla="*/ 3499555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14112 w 5884333"/>
              <a:gd name="connsiteY2" fmla="*/ 4176889 h 4191000"/>
              <a:gd name="connsiteX3" fmla="*/ 5884333 w 5884333"/>
              <a:gd name="connsiteY3" fmla="*/ 4191000 h 4191000"/>
              <a:gd name="connsiteX4" fmla="*/ 4713111 w 5884333"/>
              <a:gd name="connsiteY4" fmla="*/ 4092222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84777 w 5884333"/>
              <a:gd name="connsiteY7" fmla="*/ 3499555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14112 w 5884333"/>
              <a:gd name="connsiteY2" fmla="*/ 4176889 h 4191000"/>
              <a:gd name="connsiteX3" fmla="*/ 5884333 w 5884333"/>
              <a:gd name="connsiteY3" fmla="*/ 4191000 h 4191000"/>
              <a:gd name="connsiteX4" fmla="*/ 4713111 w 5884333"/>
              <a:gd name="connsiteY4" fmla="*/ 4092222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84777 w 5884333"/>
              <a:gd name="connsiteY7" fmla="*/ 3499555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14112 w 5884333"/>
              <a:gd name="connsiteY2" fmla="*/ 4176889 h 4191000"/>
              <a:gd name="connsiteX3" fmla="*/ 5884333 w 5884333"/>
              <a:gd name="connsiteY3" fmla="*/ 4191000 h 4191000"/>
              <a:gd name="connsiteX4" fmla="*/ 4713111 w 5884333"/>
              <a:gd name="connsiteY4" fmla="*/ 4092222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84777 w 5884333"/>
              <a:gd name="connsiteY7" fmla="*/ 3499555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14112 w 5884333"/>
              <a:gd name="connsiteY2" fmla="*/ 4176889 h 4191000"/>
              <a:gd name="connsiteX3" fmla="*/ 5884333 w 5884333"/>
              <a:gd name="connsiteY3" fmla="*/ 4191000 h 4191000"/>
              <a:gd name="connsiteX4" fmla="*/ 4713111 w 5884333"/>
              <a:gd name="connsiteY4" fmla="*/ 4092222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56555 w 5884333"/>
              <a:gd name="connsiteY7" fmla="*/ 3471333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14112 w 5884333"/>
              <a:gd name="connsiteY2" fmla="*/ 4176889 h 4191000"/>
              <a:gd name="connsiteX3" fmla="*/ 5884333 w 5884333"/>
              <a:gd name="connsiteY3" fmla="*/ 4191000 h 4191000"/>
              <a:gd name="connsiteX4" fmla="*/ 4713111 w 5884333"/>
              <a:gd name="connsiteY4" fmla="*/ 4092222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56555 w 5884333"/>
              <a:gd name="connsiteY7" fmla="*/ 3471333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  <a:gd name="connsiteX0" fmla="*/ 719666 w 5884333"/>
              <a:gd name="connsiteY0" fmla="*/ 0 h 4191000"/>
              <a:gd name="connsiteX1" fmla="*/ 0 w 5884333"/>
              <a:gd name="connsiteY1" fmla="*/ 14111 h 4191000"/>
              <a:gd name="connsiteX2" fmla="*/ 14112 w 5884333"/>
              <a:gd name="connsiteY2" fmla="*/ 4176889 h 4191000"/>
              <a:gd name="connsiteX3" fmla="*/ 5884333 w 5884333"/>
              <a:gd name="connsiteY3" fmla="*/ 4191000 h 4191000"/>
              <a:gd name="connsiteX4" fmla="*/ 4713111 w 5884333"/>
              <a:gd name="connsiteY4" fmla="*/ 4092222 h 4191000"/>
              <a:gd name="connsiteX5" fmla="*/ 3908777 w 5884333"/>
              <a:gd name="connsiteY5" fmla="*/ 4007555 h 4191000"/>
              <a:gd name="connsiteX6" fmla="*/ 3118555 w 5884333"/>
              <a:gd name="connsiteY6" fmla="*/ 3810000 h 4191000"/>
              <a:gd name="connsiteX7" fmla="*/ 2328333 w 5884333"/>
              <a:gd name="connsiteY7" fmla="*/ 3429000 h 4191000"/>
              <a:gd name="connsiteX8" fmla="*/ 1778000 w 5884333"/>
              <a:gd name="connsiteY8" fmla="*/ 2864555 h 4191000"/>
              <a:gd name="connsiteX9" fmla="*/ 1368777 w 5884333"/>
              <a:gd name="connsiteY9" fmla="*/ 2229555 h 4191000"/>
              <a:gd name="connsiteX10" fmla="*/ 1001888 w 5884333"/>
              <a:gd name="connsiteY10" fmla="*/ 1143000 h 4191000"/>
              <a:gd name="connsiteX11" fmla="*/ 719666 w 5884333"/>
              <a:gd name="connsiteY11" fmla="*/ 56444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84333" h="4191000">
                <a:moveTo>
                  <a:pt x="719666" y="0"/>
                </a:moveTo>
                <a:lnTo>
                  <a:pt x="0" y="14111"/>
                </a:lnTo>
                <a:lnTo>
                  <a:pt x="14112" y="4176889"/>
                </a:lnTo>
                <a:lnTo>
                  <a:pt x="5884333" y="4191000"/>
                </a:lnTo>
                <a:cubicBezTo>
                  <a:pt x="5503333" y="4148667"/>
                  <a:pt x="5094111" y="4134555"/>
                  <a:pt x="4713111" y="4092222"/>
                </a:cubicBezTo>
                <a:lnTo>
                  <a:pt x="3908777" y="4007555"/>
                </a:lnTo>
                <a:cubicBezTo>
                  <a:pt x="3668888" y="3927592"/>
                  <a:pt x="3358444" y="3889963"/>
                  <a:pt x="3118555" y="3810000"/>
                </a:cubicBezTo>
                <a:cubicBezTo>
                  <a:pt x="2873962" y="3706518"/>
                  <a:pt x="2601148" y="3560705"/>
                  <a:pt x="2328333" y="3429000"/>
                </a:cubicBezTo>
                <a:cubicBezTo>
                  <a:pt x="2055518" y="3175000"/>
                  <a:pt x="1966148" y="3104444"/>
                  <a:pt x="1778000" y="2864555"/>
                </a:cubicBezTo>
                <a:lnTo>
                  <a:pt x="1368777" y="2229555"/>
                </a:lnTo>
                <a:cubicBezTo>
                  <a:pt x="1265296" y="1881481"/>
                  <a:pt x="1105369" y="1491074"/>
                  <a:pt x="1001888" y="1143000"/>
                </a:cubicBezTo>
                <a:lnTo>
                  <a:pt x="719666" y="56444"/>
                </a:lnTo>
              </a:path>
            </a:pathLst>
          </a:custGeom>
          <a:solidFill>
            <a:srgbClr val="008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28326" y="5187835"/>
            <a:ext cx="1359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Non breakup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39932"/>
              </p:ext>
            </p:extLst>
          </p:nvPr>
        </p:nvGraphicFramePr>
        <p:xfrm>
          <a:off x="5427134" y="4784370"/>
          <a:ext cx="1600200" cy="953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57" name="Equation" r:id="rId4" imgW="660400" imgH="393700" progId="Equation.3">
                  <p:embed/>
                </p:oleObj>
              </mc:Choice>
              <mc:Fallback>
                <p:oleObj name="Equation" r:id="rId4" imgW="660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27134" y="4784370"/>
                        <a:ext cx="1600200" cy="953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0978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Switching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What’s the resistance increase brought along by a droplet?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Is it enough to deviate the second droplet? </a:t>
            </a:r>
          </a:p>
          <a:p>
            <a:pPr lvl="1"/>
            <a:r>
              <a:rPr lang="en-US" dirty="0" smtClean="0"/>
              <a:t>Well… it depends on the original fluidic resistance of the branches… </a:t>
            </a:r>
          </a:p>
          <a:p>
            <a:pPr lvl="1"/>
            <a:r>
              <a:rPr lang="en-US" dirty="0" smtClean="0"/>
              <a:t>To help sorting this out… an analogy with electric circuit is at hand…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36</a:t>
            </a:fld>
            <a:endParaRPr lang="it-IT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7883156"/>
              </p:ext>
            </p:extLst>
          </p:nvPr>
        </p:nvGraphicFramePr>
        <p:xfrm>
          <a:off x="2620433" y="2994376"/>
          <a:ext cx="27178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673" name="Equazione" r:id="rId3" imgW="1371600" imgH="393480" progId="Equation.3">
                  <p:embed/>
                </p:oleObj>
              </mc:Choice>
              <mc:Fallback>
                <p:oleObj name="Equazione" r:id="rId3" imgW="1371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0433" y="2994376"/>
                        <a:ext cx="2717800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e 9"/>
          <p:cNvSpPr/>
          <p:nvPr/>
        </p:nvSpPr>
        <p:spPr>
          <a:xfrm>
            <a:off x="4919976" y="2986415"/>
            <a:ext cx="354841" cy="4230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IT" sz="1800" dirty="0" smtClean="0">
              <a:solidFill>
                <a:schemeClr val="tx1"/>
              </a:solidFill>
            </a:endParaRPr>
          </a:p>
        </p:txBody>
      </p:sp>
      <p:sp>
        <p:nvSpPr>
          <p:cNvPr id="7" name="Line Callout 1 (Accent Bar) 6"/>
          <p:cNvSpPr/>
          <p:nvPr/>
        </p:nvSpPr>
        <p:spPr>
          <a:xfrm>
            <a:off x="5856111" y="2271889"/>
            <a:ext cx="3287889" cy="508000"/>
          </a:xfrm>
          <a:prstGeom prst="accentCallout1">
            <a:avLst>
              <a:gd name="adj1" fmla="val 27084"/>
              <a:gd name="adj2" fmla="val -3183"/>
              <a:gd name="adj3" fmla="val 131945"/>
              <a:gd name="adj4" fmla="val -18162"/>
            </a:avLst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The longer the droplet, the larger the resistance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1445" y="2492022"/>
            <a:ext cx="1851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/>
              <a:t>Dynamic viscosity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51111" y="2723444"/>
            <a:ext cx="0" cy="395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965222" y="2751667"/>
            <a:ext cx="508000" cy="3668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830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Topological</a:t>
            </a:r>
            <a:r>
              <a:rPr lang="it-IT" dirty="0"/>
              <a:t> </a:t>
            </a:r>
            <a:r>
              <a:rPr lang="it-IT" dirty="0" err="1"/>
              <a:t>constraints</a:t>
            </a:r>
            <a:r>
              <a:rPr lang="it-IT" dirty="0"/>
              <a:t> (</a:t>
            </a:r>
            <a:r>
              <a:rPr lang="it-IT" dirty="0" smtClean="0"/>
              <a:t>II)</a:t>
            </a:r>
            <a:endParaRPr lang="it-IT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141111" y="1608667"/>
            <a:ext cx="8805334" cy="2540000"/>
          </a:xfrm>
        </p:spPr>
        <p:txBody>
          <a:bodyPr/>
          <a:lstStyle/>
          <a:p>
            <a:r>
              <a:rPr lang="en-US" dirty="0" smtClean="0"/>
              <a:t>Payload shall be deflected only into the target branch</a:t>
            </a:r>
          </a:p>
          <a:p>
            <a:r>
              <a:rPr lang="en-US" b="1" dirty="0" smtClean="0"/>
              <a:t>Different targets require headers of different lengths</a:t>
            </a:r>
          </a:p>
          <a:p>
            <a:pPr lvl="1"/>
            <a:r>
              <a:rPr lang="en-US" i="1" dirty="0" err="1" smtClean="0">
                <a:latin typeface="Symbol" charset="2"/>
                <a:cs typeface="Symbol" charset="2"/>
              </a:rPr>
              <a:t>r</a:t>
            </a:r>
            <a:r>
              <a:rPr lang="en-US" i="1" baseline="-25000" dirty="0" err="1" smtClean="0"/>
              <a:t>n</a:t>
            </a:r>
            <a:r>
              <a:rPr lang="en-US" dirty="0" smtClean="0"/>
              <a:t> : resistance increase due to header </a:t>
            </a:r>
          </a:p>
          <a:p>
            <a:pPr lvl="1"/>
            <a:r>
              <a:rPr lang="en-US" dirty="0" smtClean="0"/>
              <a:t>To deviate the payload on the n</a:t>
            </a:r>
            <a:r>
              <a:rPr lang="en-US" i="1" dirty="0" smtClean="0"/>
              <a:t>th</a:t>
            </a:r>
            <a:r>
              <a:rPr lang="en-US" dirty="0" smtClean="0"/>
              <a:t> outlet it must be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37</a:t>
            </a:fld>
            <a:endParaRPr lang="it-IT" dirty="0"/>
          </a:p>
        </p:txBody>
      </p:sp>
      <p:graphicFrame>
        <p:nvGraphicFramePr>
          <p:cNvPr id="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565710"/>
              </p:ext>
            </p:extLst>
          </p:nvPr>
        </p:nvGraphicFramePr>
        <p:xfrm>
          <a:off x="472549" y="3993448"/>
          <a:ext cx="4395788" cy="1059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Equation" r:id="rId4" imgW="2044700" imgH="482600" progId="Equation.3">
                  <p:embed/>
                </p:oleObj>
              </mc:Choice>
              <mc:Fallback>
                <p:oleObj name="Equation" r:id="rId4" imgW="2044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549" y="3993448"/>
                        <a:ext cx="4395788" cy="10592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Arrow 19"/>
          <p:cNvSpPr/>
          <p:nvPr/>
        </p:nvSpPr>
        <p:spPr>
          <a:xfrm>
            <a:off x="4995337" y="4049893"/>
            <a:ext cx="381000" cy="352777"/>
          </a:xfrm>
          <a:prstGeom prst="right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90443" y="4021671"/>
            <a:ext cx="364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Main stream has lower resistance</a:t>
            </a:r>
            <a:endParaRPr lang="en-US" sz="1800" dirty="0"/>
          </a:p>
        </p:txBody>
      </p:sp>
      <p:sp>
        <p:nvSpPr>
          <p:cNvPr id="31" name="Right Arrow 30"/>
          <p:cNvSpPr/>
          <p:nvPr/>
        </p:nvSpPr>
        <p:spPr>
          <a:xfrm>
            <a:off x="4978405" y="4526846"/>
            <a:ext cx="381000" cy="352777"/>
          </a:xfrm>
          <a:prstGeom prst="right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01733" y="4498624"/>
            <a:ext cx="364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nth secondary stream has lower resistance </a:t>
            </a:r>
            <a:r>
              <a:rPr lang="en-US" sz="1800" dirty="0" smtClean="0">
                <a:sym typeface="Wingdings"/>
              </a:rPr>
              <a:t> payload switched</a:t>
            </a:r>
            <a:endParaRPr lang="en-US" sz="1800" dirty="0"/>
          </a:p>
        </p:txBody>
      </p:sp>
      <p:sp>
        <p:nvSpPr>
          <p:cNvPr id="25" name="Down Arrow 24"/>
          <p:cNvSpPr/>
          <p:nvPr/>
        </p:nvSpPr>
        <p:spPr>
          <a:xfrm>
            <a:off x="3443111" y="5065889"/>
            <a:ext cx="2032000" cy="52211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66912" name="TextBox 166911"/>
          <p:cNvSpPr txBox="1"/>
          <p:nvPr/>
        </p:nvSpPr>
        <p:spPr>
          <a:xfrm>
            <a:off x="788853" y="5884334"/>
            <a:ext cx="7327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constraint on the value of the expansion factor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endParaRPr lang="en-US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47104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Topological</a:t>
            </a:r>
            <a:r>
              <a:rPr lang="it-IT" dirty="0"/>
              <a:t> </a:t>
            </a:r>
            <a:r>
              <a:rPr lang="it-IT" dirty="0" err="1"/>
              <a:t>constraints</a:t>
            </a:r>
            <a:r>
              <a:rPr lang="it-IT" dirty="0"/>
              <a:t> (</a:t>
            </a:r>
            <a:r>
              <a:rPr lang="it-IT" dirty="0" smtClean="0"/>
              <a:t>III</a:t>
            </a:r>
            <a:r>
              <a:rPr lang="it-IT" dirty="0"/>
              <a:t>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95300" y="1469571"/>
            <a:ext cx="8153400" cy="4495800"/>
          </a:xfrm>
        </p:spPr>
        <p:txBody>
          <a:bodyPr/>
          <a:lstStyle/>
          <a:p>
            <a:r>
              <a:rPr lang="en-US" sz="2800" dirty="0" smtClean="0"/>
              <a:t>Header must fit into the distance </a:t>
            </a:r>
            <a:r>
              <a:rPr lang="en-US" sz="2800" i="1" dirty="0" smtClean="0"/>
              <a:t>L </a:t>
            </a:r>
            <a:r>
              <a:rPr lang="en-US" sz="2800" dirty="0" smtClean="0"/>
              <a:t>between outlets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Longest header for Nth outlet (closest to source)	</a:t>
            </a:r>
            <a:endParaRPr lang="en-US" sz="27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38</a:t>
            </a:fld>
            <a:endParaRPr lang="it-IT" dirty="0"/>
          </a:p>
        </p:txBody>
      </p:sp>
      <p:graphicFrame>
        <p:nvGraphicFramePr>
          <p:cNvPr id="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487681"/>
              </p:ext>
            </p:extLst>
          </p:nvPr>
        </p:nvGraphicFramePr>
        <p:xfrm>
          <a:off x="2986440" y="4369506"/>
          <a:ext cx="2921000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75" name="Equation" r:id="rId3" imgW="1358900" imgH="215900" progId="Equation.3">
                  <p:embed/>
                </p:oleObj>
              </mc:Choice>
              <mc:Fallback>
                <p:oleObj name="Equation" r:id="rId3" imgW="13589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6440" y="4369506"/>
                        <a:ext cx="2921000" cy="47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2822222" y="2032004"/>
            <a:ext cx="2610556" cy="1509884"/>
            <a:chOff x="2751666" y="2215449"/>
            <a:chExt cx="2935112" cy="1876776"/>
          </a:xfrm>
        </p:grpSpPr>
        <p:grpSp>
          <p:nvGrpSpPr>
            <p:cNvPr id="18" name="Group 17"/>
            <p:cNvGrpSpPr/>
            <p:nvPr/>
          </p:nvGrpSpPr>
          <p:grpSpPr>
            <a:xfrm>
              <a:off x="2751666" y="2215449"/>
              <a:ext cx="2935112" cy="1876776"/>
              <a:chOff x="4235639" y="3297074"/>
              <a:chExt cx="4414472" cy="2714261"/>
            </a:xfrm>
          </p:grpSpPr>
          <p:pic>
            <p:nvPicPr>
              <p:cNvPr id="11" name="Picture 13"/>
              <p:cNvPicPr>
                <a:picLocks noChangeArrowheads="1"/>
              </p:cNvPicPr>
              <p:nvPr/>
            </p:nvPicPr>
            <p:blipFill rotWithShape="1">
              <a:blip r:embed="rId5"/>
              <a:srcRect l="28495" r="-1" b="44236"/>
              <a:stretch/>
            </p:blipFill>
            <p:spPr bwMode="auto">
              <a:xfrm rot="5400000">
                <a:off x="5085744" y="2446969"/>
                <a:ext cx="2714261" cy="44144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" name="Rounded Rectangle 15"/>
              <p:cNvSpPr/>
              <p:nvPr/>
            </p:nvSpPr>
            <p:spPr>
              <a:xfrm flipV="1">
                <a:off x="5150553" y="5263445"/>
                <a:ext cx="705556" cy="296334"/>
              </a:xfrm>
              <a:prstGeom prst="roundRect">
                <a:avLst>
                  <a:gd name="adj" fmla="val 29410"/>
                </a:avLst>
              </a:prstGeom>
              <a:solidFill>
                <a:srgbClr val="DD8047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8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 rot="5400000" flipV="1">
                <a:off x="4244199" y="4710536"/>
                <a:ext cx="959175" cy="254679"/>
              </a:xfrm>
              <a:prstGeom prst="roundRect">
                <a:avLst>
                  <a:gd name="adj" fmla="val 2941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1800" dirty="0" smtClean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293796" y="2765780"/>
              <a:ext cx="39862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 smtClean="0"/>
                <a:t>L</a:t>
              </a:r>
              <a:r>
                <a:rPr lang="en-US" sz="1800" baseline="-25000" dirty="0" smtClean="0"/>
                <a:t>n</a:t>
              </a:r>
              <a:endParaRPr lang="en-US" sz="1800" baseline="-25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51753" y="2988736"/>
              <a:ext cx="53546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 smtClean="0"/>
                <a:t>L</a:t>
              </a:r>
              <a:r>
                <a:rPr lang="en-US" sz="1800" baseline="-25000" dirty="0" smtClean="0"/>
                <a:t>n-1</a:t>
              </a:r>
              <a:endParaRPr lang="en-US" sz="1800" baseline="-25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66153" y="3155247"/>
              <a:ext cx="53546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 smtClean="0"/>
                <a:t>L</a:t>
              </a:r>
              <a:r>
                <a:rPr lang="en-US" sz="1800" baseline="-25000" dirty="0" smtClean="0"/>
                <a:t>n-2</a:t>
              </a:r>
              <a:endParaRPr lang="en-US" sz="1800" baseline="-25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86375" y="2619025"/>
              <a:ext cx="101573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 smtClean="0"/>
                <a:t>        </a:t>
              </a:r>
              <a:endParaRPr lang="en-US" sz="1800" baseline="-25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36886" y="2319869"/>
              <a:ext cx="101573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 smtClean="0"/>
                <a:t>        </a:t>
              </a:r>
              <a:endParaRPr lang="en-US" sz="1800" baseline="-25000" dirty="0"/>
            </a:p>
          </p:txBody>
        </p:sp>
      </p:grpSp>
      <p:sp>
        <p:nvSpPr>
          <p:cNvPr id="26" name="Down Arrow 25"/>
          <p:cNvSpPr/>
          <p:nvPr/>
        </p:nvSpPr>
        <p:spPr>
          <a:xfrm>
            <a:off x="3443111" y="4995334"/>
            <a:ext cx="2032000" cy="52211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4194" y="5813779"/>
            <a:ext cx="7176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constraint on the value of the expansion factor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endParaRPr lang="en-US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5186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27000" y="1354541"/>
            <a:ext cx="8521700" cy="5291792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700" dirty="0" err="1" smtClean="0"/>
              <a:t>Microfluidic</a:t>
            </a:r>
            <a:r>
              <a:rPr lang="en-US" sz="2700" dirty="0" smtClean="0"/>
              <a:t> is both a </a:t>
            </a:r>
            <a:r>
              <a:rPr lang="en-US" sz="2700" b="1" dirty="0" smtClean="0"/>
              <a:t>science</a:t>
            </a:r>
            <a:r>
              <a:rPr lang="en-US" sz="2700" dirty="0" smtClean="0"/>
              <a:t> and a </a:t>
            </a:r>
            <a:r>
              <a:rPr lang="en-US" sz="2700" b="1" dirty="0" smtClean="0"/>
              <a:t>technology</a:t>
            </a:r>
            <a:r>
              <a:rPr lang="en-US" sz="2700" dirty="0" smtClean="0"/>
              <a:t> that deals with the control of small amounts of fluids flowing through </a:t>
            </a:r>
            <a:r>
              <a:rPr lang="en-US" sz="2700" dirty="0" err="1" smtClean="0"/>
              <a:t>microchannels</a:t>
            </a:r>
            <a:endParaRPr lang="en-US" sz="2700" dirty="0" smtClean="0"/>
          </a:p>
          <a:p>
            <a:pPr algn="just">
              <a:buNone/>
            </a:pPr>
            <a:endParaRPr lang="en-US" dirty="0" smtClean="0"/>
          </a:p>
          <a:p>
            <a:pPr algn="just"/>
            <a:r>
              <a:rPr lang="en-US" sz="2700" dirty="0" smtClean="0"/>
              <a:t>Applications:</a:t>
            </a:r>
          </a:p>
          <a:p>
            <a:pPr lvl="1" algn="just"/>
            <a:r>
              <a:rPr lang="en-US" sz="2400" dirty="0" smtClean="0"/>
              <a:t>Inkjet </a:t>
            </a:r>
            <a:r>
              <a:rPr lang="en-US" sz="2400" dirty="0" err="1" smtClean="0"/>
              <a:t>printheads</a:t>
            </a:r>
            <a:endParaRPr lang="en-US" sz="2400" dirty="0" smtClean="0"/>
          </a:p>
          <a:p>
            <a:pPr lvl="1" algn="just"/>
            <a:r>
              <a:rPr lang="en-US" sz="2400" b="1" dirty="0" smtClean="0"/>
              <a:t>Biological analysis</a:t>
            </a:r>
          </a:p>
          <a:p>
            <a:pPr lvl="1" algn="just"/>
            <a:r>
              <a:rPr lang="en-US" sz="2400" b="1" dirty="0" smtClean="0"/>
              <a:t>Chemical reactions</a:t>
            </a:r>
          </a:p>
          <a:p>
            <a:pPr lvl="1" algn="just"/>
            <a:endParaRPr lang="en-US" sz="2400" b="1" dirty="0" smtClean="0"/>
          </a:p>
          <a:p>
            <a:r>
              <a:rPr lang="en-US" dirty="0"/>
              <a:t>Many foresee </a:t>
            </a:r>
            <a:r>
              <a:rPr lang="en-US" dirty="0" smtClean="0"/>
              <a:t>microfluidic chips will impact </a:t>
            </a:r>
            <a:r>
              <a:rPr lang="en-US" dirty="0"/>
              <a:t>on chemistry and biology </a:t>
            </a:r>
            <a:r>
              <a:rPr lang="en-US" dirty="0" smtClean="0"/>
              <a:t>as integrated circuit did </a:t>
            </a:r>
            <a:r>
              <a:rPr lang="en-US" dirty="0"/>
              <a:t>in electronics </a:t>
            </a:r>
          </a:p>
          <a:p>
            <a:pPr lvl="1" algn="just"/>
            <a:endParaRPr lang="en-US" sz="2400" b="1" dirty="0" smtClean="0"/>
          </a:p>
        </p:txBody>
      </p:sp>
      <p:sp>
        <p:nvSpPr>
          <p:cNvPr id="26626" name="Titolo 1"/>
          <p:cNvSpPr>
            <a:spLocks noGrp="1"/>
          </p:cNvSpPr>
          <p:nvPr>
            <p:ph type="title"/>
          </p:nvPr>
        </p:nvSpPr>
        <p:spPr>
          <a:xfrm>
            <a:off x="702864" y="138158"/>
            <a:ext cx="8229600" cy="1143000"/>
          </a:xfrm>
        </p:spPr>
        <p:txBody>
          <a:bodyPr/>
          <a:lstStyle/>
          <a:p>
            <a:r>
              <a:rPr lang="en-GB" dirty="0" err="1" smtClean="0"/>
              <a:t>Microfluidics</a:t>
            </a:r>
            <a:endParaRPr lang="en-GB" dirty="0" smtClean="0"/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9307" y="2242071"/>
            <a:ext cx="3203582" cy="300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4</a:t>
            </a:fld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Advantages</a:t>
            </a:r>
            <a:r>
              <a:rPr lang="it-IT" dirty="0" smtClean="0"/>
              <a:t> in </a:t>
            </a:r>
            <a:r>
              <a:rPr lang="it-IT" dirty="0" err="1" smtClean="0"/>
              <a:t>fluidic</a:t>
            </a:r>
            <a:r>
              <a:rPr lang="it-IT" dirty="0" smtClean="0"/>
              <a:t> </a:t>
            </a:r>
            <a:r>
              <a:rPr lang="it-IT" dirty="0" err="1" smtClean="0"/>
              <a:t>miniaturization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Portability 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Optimum flow </a:t>
            </a:r>
            <a:r>
              <a:rPr lang="en-US" sz="2800" dirty="0" smtClean="0"/>
              <a:t>control</a:t>
            </a:r>
          </a:p>
          <a:p>
            <a:pPr lvl="1">
              <a:lnSpc>
                <a:spcPct val="130000"/>
              </a:lnSpc>
            </a:pPr>
            <a:r>
              <a:rPr lang="en-US" sz="2400" dirty="0"/>
              <a:t>Accurate control of concentrations and molecular interactions </a:t>
            </a:r>
            <a:endParaRPr lang="en-US" sz="2500" dirty="0" smtClean="0"/>
          </a:p>
          <a:p>
            <a:pPr>
              <a:lnSpc>
                <a:spcPct val="130000"/>
              </a:lnSpc>
            </a:pPr>
            <a:r>
              <a:rPr lang="en-US" sz="2800" dirty="0"/>
              <a:t>Very small quantities of reagents </a:t>
            </a:r>
            <a:endParaRPr lang="en-US" sz="2800" dirty="0" smtClean="0"/>
          </a:p>
          <a:p>
            <a:pPr lvl="1">
              <a:lnSpc>
                <a:spcPct val="130000"/>
              </a:lnSpc>
            </a:pPr>
            <a:r>
              <a:rPr lang="en-US" sz="2200" dirty="0" smtClean="0"/>
              <a:t>Reduced </a:t>
            </a:r>
            <a:r>
              <a:rPr lang="en-US" sz="2200" dirty="0"/>
              <a:t>times for analysis and synthesis </a:t>
            </a:r>
            <a:endParaRPr lang="en-US" sz="2200" dirty="0" smtClean="0"/>
          </a:p>
          <a:p>
            <a:pPr lvl="1">
              <a:lnSpc>
                <a:spcPct val="130000"/>
              </a:lnSpc>
            </a:pPr>
            <a:r>
              <a:rPr lang="en-US" sz="2400" dirty="0" smtClean="0"/>
              <a:t>Reduced chemical </a:t>
            </a:r>
            <a:r>
              <a:rPr lang="en-US" sz="2400" dirty="0"/>
              <a:t>waste </a:t>
            </a:r>
            <a:endParaRPr lang="en-US" sz="2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5</a:t>
            </a:fld>
            <a:endParaRPr lang="it-IT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2"/>
          <a:srcRect l="-19287" r="-19287"/>
          <a:stretch>
            <a:fillRect/>
          </a:stretch>
        </p:blipFill>
        <p:spPr>
          <a:xfrm>
            <a:off x="3809998" y="1783430"/>
            <a:ext cx="5878286" cy="3241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Popularity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7358" r="-17358"/>
          <a:stretch>
            <a:fillRect/>
          </a:stretch>
        </p:blipFill>
        <p:spPr>
          <a:xfrm>
            <a:off x="-769284" y="1282864"/>
            <a:ext cx="10110840" cy="557513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478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Features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7</a:t>
            </a:fld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652" y="4761447"/>
            <a:ext cx="2868793" cy="172934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6968"/>
          <a:stretch/>
        </p:blipFill>
        <p:spPr>
          <a:xfrm>
            <a:off x="3256844" y="2095121"/>
            <a:ext cx="2768601" cy="182830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54940" y="1509891"/>
            <a:ext cx="6821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MACROSCALE: </a:t>
            </a:r>
            <a:r>
              <a:rPr lang="en-US" dirty="0" smtClean="0"/>
              <a:t>inertial forces &gt;&gt; viscous forces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10419" y="2427111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</a:t>
            </a:r>
            <a:r>
              <a:rPr lang="en-US" dirty="0" err="1" smtClean="0">
                <a:solidFill>
                  <a:srgbClr val="FF0000"/>
                </a:solidFill>
              </a:rPr>
              <a:t>urbolent</a:t>
            </a:r>
            <a:r>
              <a:rPr lang="en-US" dirty="0" smtClean="0">
                <a:solidFill>
                  <a:srgbClr val="FF0000"/>
                </a:solidFill>
              </a:rPr>
              <a:t> flow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89435" y="4202291"/>
            <a:ext cx="5946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microscale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inertial forces ≈ viscous forces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55033" y="5147733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l</a:t>
            </a:r>
            <a:r>
              <a:rPr lang="en-US" dirty="0" smtClean="0">
                <a:solidFill>
                  <a:srgbClr val="0000FF"/>
                </a:solidFill>
              </a:rPr>
              <a:t>aminar flow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300"/>
            <a:ext cx="5499100" cy="54737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Droplet-based microfluidics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3664857" y="1589567"/>
            <a:ext cx="5297714" cy="4572000"/>
          </a:xfrm>
        </p:spPr>
        <p:txBody>
          <a:bodyPr/>
          <a:lstStyle/>
          <a:p>
            <a:r>
              <a:rPr lang="en-US" dirty="0"/>
              <a:t>The deterministic nature of microfluidic </a:t>
            </a:r>
            <a:r>
              <a:rPr lang="en-US" dirty="0" smtClean="0"/>
              <a:t>flows can </a:t>
            </a:r>
            <a:r>
              <a:rPr lang="en-US" dirty="0"/>
              <a:t>be exploited to produce </a:t>
            </a:r>
            <a:r>
              <a:rPr lang="en-US" b="1" dirty="0" err="1"/>
              <a:t>monodisperse</a:t>
            </a:r>
            <a:r>
              <a:rPr lang="en-US" b="1" dirty="0"/>
              <a:t> </a:t>
            </a:r>
            <a:r>
              <a:rPr lang="en-US" b="1" dirty="0" err="1"/>
              <a:t>microdroplets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dirty="0" smtClean="0"/>
              <a:t>This is called</a:t>
            </a:r>
            <a:r>
              <a:rPr lang="en-US" b="1" dirty="0" smtClean="0"/>
              <a:t> squeezing regime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8</a:t>
            </a:fld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602" y="4281714"/>
            <a:ext cx="5105446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3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9216" y="138158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err="1" smtClean="0"/>
              <a:t>What’s</a:t>
            </a:r>
            <a:r>
              <a:rPr lang="it-IT" dirty="0" smtClean="0"/>
              <a:t> </a:t>
            </a:r>
            <a:r>
              <a:rPr lang="it-IT" dirty="0" err="1" smtClean="0"/>
              <a:t>microfluidic</a:t>
            </a:r>
            <a:r>
              <a:rPr lang="it-IT" dirty="0" smtClean="0"/>
              <a:t> networking?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5E908-24CB-4A3D-84E2-8BC6E04821A3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95300" y="1519767"/>
            <a:ext cx="8153400" cy="495300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30000"/>
              </a:lnSpc>
            </a:pPr>
            <a:r>
              <a:rPr lang="en-US" altLang="ko-KR" dirty="0" smtClean="0">
                <a:solidFill>
                  <a:srgbClr val="000000"/>
                </a:solidFill>
              </a:rPr>
              <a:t>Current microfluidics devices are special purpose</a:t>
            </a:r>
          </a:p>
          <a:p>
            <a:pPr lvl="1" algn="just">
              <a:lnSpc>
                <a:spcPct val="130000"/>
              </a:lnSpc>
            </a:pPr>
            <a:r>
              <a:rPr lang="en-US" altLang="ko-KR" dirty="0" smtClean="0">
                <a:solidFill>
                  <a:srgbClr val="000000"/>
                </a:solidFill>
              </a:rPr>
              <a:t>One device for each specific application</a:t>
            </a:r>
            <a:endParaRPr lang="ko-KR" altLang="en-US" dirty="0" smtClean="0"/>
          </a:p>
          <a:p>
            <a:pPr algn="just">
              <a:lnSpc>
                <a:spcPct val="130000"/>
              </a:lnSpc>
              <a:buFont typeface="Wingdings"/>
              <a:buChar char="¨"/>
            </a:pPr>
            <a:r>
              <a:rPr lang="en-US" altLang="ko-KR" dirty="0" smtClean="0">
                <a:solidFill>
                  <a:srgbClr val="000000"/>
                </a:solidFill>
              </a:rPr>
              <a:t>Next frontier: developing basic </a:t>
            </a:r>
            <a:r>
              <a:rPr lang="en-US" altLang="ko-KR" b="1" dirty="0" smtClean="0">
                <a:solidFill>
                  <a:srgbClr val="000000"/>
                </a:solidFill>
              </a:rPr>
              <a:t>networking</a:t>
            </a:r>
            <a:r>
              <a:rPr lang="en-US" altLang="ko-KR" dirty="0" smtClean="0">
                <a:solidFill>
                  <a:srgbClr val="000000"/>
                </a:solidFill>
              </a:rPr>
              <a:t> modules for enabling </a:t>
            </a:r>
            <a:r>
              <a:rPr lang="en-US" altLang="ko-KR" b="1" dirty="0" smtClean="0">
                <a:solidFill>
                  <a:srgbClr val="000000"/>
                </a:solidFill>
              </a:rPr>
              <a:t>flexible microfluidic systems</a:t>
            </a:r>
            <a:endParaRPr lang="ko-KR" altLang="en-US" b="1" dirty="0" smtClean="0"/>
          </a:p>
          <a:p>
            <a:pPr marL="640080" indent="-274320">
              <a:lnSpc>
                <a:spcPct val="130000"/>
              </a:lnSpc>
              <a:spcBef>
                <a:spcPts val="500"/>
              </a:spcBef>
              <a:buClr>
                <a:srgbClr val="FF6600"/>
              </a:buClr>
              <a:buFont typeface="Wingdings 2"/>
              <a:buChar char="¤"/>
            </a:pPr>
            <a:r>
              <a:rPr lang="en-US" altLang="ko-KR" sz="2600" i="1" dirty="0" smtClean="0">
                <a:latin typeface="Tw Cen MT" charset="0"/>
              </a:rPr>
              <a:t>Versatility</a:t>
            </a:r>
            <a:r>
              <a:rPr lang="en-US" altLang="ko-KR" sz="2600" dirty="0" smtClean="0">
                <a:latin typeface="Tw Cen MT" charset="0"/>
              </a:rPr>
              <a:t>: multi-purpose system</a:t>
            </a:r>
            <a:endParaRPr lang="ko-KR" altLang="en-US" sz="2600" dirty="0" smtClean="0"/>
          </a:p>
          <a:p>
            <a:pPr marL="640080" indent="-274320" algn="just">
              <a:lnSpc>
                <a:spcPct val="130000"/>
              </a:lnSpc>
              <a:spcBef>
                <a:spcPts val="500"/>
              </a:spcBef>
              <a:buClr>
                <a:srgbClr val="FF6600"/>
              </a:buClr>
              <a:buFont typeface="Wingdings 2"/>
              <a:buChar char="¤"/>
            </a:pPr>
            <a:r>
              <a:rPr lang="en-US" altLang="ko-KR" sz="2600" i="1" dirty="0" smtClean="0">
                <a:solidFill>
                  <a:srgbClr val="000000"/>
                </a:solidFill>
                <a:latin typeface="Tw Cen MT" charset="0"/>
              </a:rPr>
              <a:t>Capabilities</a:t>
            </a:r>
            <a:r>
              <a:rPr lang="en-US" altLang="ko-KR" sz="2600" dirty="0" smtClean="0">
                <a:solidFill>
                  <a:srgbClr val="000000"/>
                </a:solidFill>
                <a:latin typeface="Tw Cen MT" charset="0"/>
              </a:rPr>
              <a:t>: </a:t>
            </a:r>
            <a:r>
              <a:rPr lang="en-US" altLang="ko-KR" sz="2600" dirty="0" err="1" smtClean="0">
                <a:solidFill>
                  <a:srgbClr val="000000"/>
                </a:solidFill>
                <a:latin typeface="Tw Cen MT" charset="0"/>
              </a:rPr>
              <a:t>LoCs</a:t>
            </a:r>
            <a:r>
              <a:rPr lang="en-US" altLang="ko-KR" sz="2600" dirty="0" smtClean="0">
                <a:solidFill>
                  <a:srgbClr val="000000"/>
                </a:solidFill>
                <a:latin typeface="Tw Cen MT" charset="0"/>
              </a:rPr>
              <a:t> can be interconnected to perform multiple phases reactions </a:t>
            </a:r>
          </a:p>
          <a:p>
            <a:pPr marL="640080" indent="-274320" algn="just">
              <a:lnSpc>
                <a:spcPct val="130000"/>
              </a:lnSpc>
              <a:spcBef>
                <a:spcPts val="500"/>
              </a:spcBef>
              <a:buClr>
                <a:srgbClr val="FF6600"/>
              </a:buClr>
              <a:buFont typeface="Wingdings 2"/>
              <a:buChar char="¤"/>
            </a:pPr>
            <a:r>
              <a:rPr lang="en-US" altLang="ko-KR" sz="2600" i="1" dirty="0" smtClean="0">
                <a:solidFill>
                  <a:srgbClr val="000000"/>
                </a:solidFill>
                <a:latin typeface="Tw Cen MT" charset="0"/>
              </a:rPr>
              <a:t>Costs</a:t>
            </a:r>
            <a:r>
              <a:rPr lang="en-US" altLang="ko-KR" sz="2600" dirty="0" smtClean="0">
                <a:solidFill>
                  <a:srgbClr val="000000"/>
                </a:solidFill>
                <a:latin typeface="Tw Cen MT" charset="0"/>
              </a:rPr>
              <a:t>: less reactants, less devices, lower costs</a:t>
            </a:r>
          </a:p>
          <a:p>
            <a:pPr marL="640080" indent="-274320" algn="just">
              <a:lnSpc>
                <a:spcPct val="130000"/>
              </a:lnSpc>
              <a:spcBef>
                <a:spcPts val="500"/>
              </a:spcBef>
              <a:buClr>
                <a:srgbClr val="FF6600"/>
              </a:buClr>
              <a:buFont typeface="Wingdings 2"/>
              <a:buChar char="¤"/>
            </a:pPr>
            <a:r>
              <a:rPr lang="en-US" altLang="ko-KR" sz="2800" dirty="0" smtClean="0">
                <a:solidFill>
                  <a:srgbClr val="000000"/>
                </a:solidFill>
              </a:rPr>
              <a:t>Enable </a:t>
            </a:r>
            <a:r>
              <a:rPr lang="en-US" altLang="ko-KR" sz="2800" dirty="0">
                <a:solidFill>
                  <a:srgbClr val="000000"/>
                </a:solidFill>
              </a:rPr>
              <a:t>flexible microfluidic systems using </a:t>
            </a:r>
            <a:r>
              <a:rPr lang="en-US" altLang="ko-KR" sz="2800" b="1" dirty="0">
                <a:solidFill>
                  <a:srgbClr val="000000"/>
                </a:solidFill>
              </a:rPr>
              <a:t>pure</a:t>
            </a:r>
            <a:r>
              <a:rPr lang="en-US" altLang="ko-KR" sz="2800" dirty="0">
                <a:solidFill>
                  <a:srgbClr val="000000"/>
                </a:solidFill>
              </a:rPr>
              <a:t> </a:t>
            </a:r>
            <a:r>
              <a:rPr lang="en-US" altLang="ko-KR" sz="2800" b="1" dirty="0">
                <a:solidFill>
                  <a:srgbClr val="000000"/>
                </a:solidFill>
              </a:rPr>
              <a:t>passive hydrodynamic</a:t>
            </a:r>
            <a:r>
              <a:rPr lang="en-US" altLang="ko-KR" sz="2800" dirty="0">
                <a:solidFill>
                  <a:srgbClr val="000000"/>
                </a:solidFill>
              </a:rPr>
              <a:t> manipulation!</a:t>
            </a:r>
            <a:endParaRPr lang="ko-KR" altLang="en-US" sz="2800" dirty="0"/>
          </a:p>
          <a:p>
            <a:pPr marL="640080" indent="-274320" algn="just">
              <a:lnSpc>
                <a:spcPct val="130000"/>
              </a:lnSpc>
              <a:spcBef>
                <a:spcPts val="500"/>
              </a:spcBef>
              <a:buClr>
                <a:srgbClr val="FF6600"/>
              </a:buClr>
              <a:buFont typeface="Wingdings 2"/>
              <a:buChar char="¤"/>
            </a:pPr>
            <a:endParaRPr lang="en-US" altLang="ko-KR" sz="2600" dirty="0" smtClean="0">
              <a:solidFill>
                <a:srgbClr val="000000"/>
              </a:solidFill>
              <a:latin typeface="Tw Cen MT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IGNET-template2">
  <a:themeElements>
    <a:clrScheme name="Impostazioni personalizzate 1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AC0016"/>
      </a:hlink>
      <a:folHlink>
        <a:srgbClr val="AC0016"/>
      </a:folHlink>
    </a:clrScheme>
    <a:fontScheme name="Luna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Lun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noFill/>
      </a:spPr>
      <a:bodyPr rtlCol="0" anchor="ctr"/>
      <a:lstStyle>
        <a:defPPr algn="l">
          <a:defRPr sz="1800" dirty="0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25765</TotalTime>
  <Words>1282</Words>
  <Application>Microsoft Macintosh PowerPoint</Application>
  <PresentationFormat>On-screen Show (4:3)</PresentationFormat>
  <Paragraphs>295</Paragraphs>
  <Slides>38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SIGNET-template2</vt:lpstr>
      <vt:lpstr>Equation</vt:lpstr>
      <vt:lpstr>Equazione</vt:lpstr>
      <vt:lpstr>When bits get wet:  introduction to microfluidic networking</vt:lpstr>
      <vt:lpstr>Purposes</vt:lpstr>
      <vt:lpstr>What is it all about?</vt:lpstr>
      <vt:lpstr>Microfluidics</vt:lpstr>
      <vt:lpstr>Advantages in fluidic miniaturization</vt:lpstr>
      <vt:lpstr>Popularity</vt:lpstr>
      <vt:lpstr>Features</vt:lpstr>
      <vt:lpstr>Droplet-based microfluidics</vt:lpstr>
      <vt:lpstr>What’s microfluidic networking?</vt:lpstr>
      <vt:lpstr>SWITCHING: control droplet path</vt:lpstr>
      <vt:lpstr>Switching principle</vt:lpstr>
      <vt:lpstr>Simulative example</vt:lpstr>
      <vt:lpstr>Microfluidic-electric duality</vt:lpstr>
      <vt:lpstr>Example</vt:lpstr>
      <vt:lpstr>The network</vt:lpstr>
      <vt:lpstr>Case study: microfluidic network with bus topology</vt:lpstr>
      <vt:lpstr>Equivalent electrical circuit</vt:lpstr>
      <vt:lpstr>Topological constraints (I)</vt:lpstr>
      <vt:lpstr>Topological constraints (II)</vt:lpstr>
      <vt:lpstr>Topological constraints (III)</vt:lpstr>
      <vt:lpstr>Network dimensioning</vt:lpstr>
      <vt:lpstr>Results</vt:lpstr>
      <vt:lpstr>Maximum throughput</vt:lpstr>
      <vt:lpstr>Conclusions and open challenges</vt:lpstr>
      <vt:lpstr>When bits get wet:  introduction to microfluidic networking</vt:lpstr>
      <vt:lpstr>PowerPoint Presentation</vt:lpstr>
      <vt:lpstr>Microfluidic bubble logic</vt:lpstr>
      <vt:lpstr>Microelectronics vs. Microfluidics</vt:lpstr>
      <vt:lpstr>Key elements</vt:lpstr>
      <vt:lpstr>SOURCE: droplet generation</vt:lpstr>
      <vt:lpstr>Droplets generation (1)</vt:lpstr>
      <vt:lpstr>Droplets generation (2)</vt:lpstr>
      <vt:lpstr>Junction breakup</vt:lpstr>
      <vt:lpstr>Junction breakup</vt:lpstr>
      <vt:lpstr>Junction breakup</vt:lpstr>
      <vt:lpstr>Switching questions</vt:lpstr>
      <vt:lpstr>Topological constraints (II)</vt:lpstr>
      <vt:lpstr>Topological constraints (III)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Ingegneria dell'Informazione</dc:title>
  <dc:creator>Andrea Zanella</dc:creator>
  <cp:lastModifiedBy>Andrea Zanella</cp:lastModifiedBy>
  <cp:revision>1815</cp:revision>
  <cp:lastPrinted>2011-06-01T14:38:39Z</cp:lastPrinted>
  <dcterms:created xsi:type="dcterms:W3CDTF">2011-06-04T15:19:41Z</dcterms:created>
  <dcterms:modified xsi:type="dcterms:W3CDTF">2013-07-08T13:24:29Z</dcterms:modified>
</cp:coreProperties>
</file>