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embeddings/oleObject6.bin" ContentType="application/vnd.openxmlformats-officedocument.oleObject"/>
  <Override PartName="/ppt/embeddings/oleObject7.bin" ContentType="application/vnd.openxmlformats-officedocument.oleObject"/>
  <Override PartName="/ppt/notesSlides/notesSlide7.xml" ContentType="application/vnd.openxmlformats-officedocument.presentationml.notesSlide+xml"/>
  <Override PartName="/ppt/embeddings/oleObject8.bin" ContentType="application/vnd.openxmlformats-officedocument.oleObject"/>
  <Override PartName="/ppt/notesSlides/notesSlide8.xml" ContentType="application/vnd.openxmlformats-officedocument.presentationml.notesSlide+xml"/>
  <Override PartName="/ppt/embeddings/oleObject9.bin" ContentType="application/vnd.openxmlformats-officedocument.oleObject"/>
  <Override PartName="/ppt/embeddings/oleObject10.bin" ContentType="application/vnd.openxmlformats-officedocument.oleObject"/>
  <Override PartName="/ppt/embeddings/oleObject11.bin" ContentType="application/vnd.openxmlformats-officedocument.oleObject"/>
  <Override PartName="/ppt/embeddings/oleObject12.bin" ContentType="application/vnd.openxmlformats-officedocument.oleObject"/>
  <Override PartName="/ppt/embeddings/oleObject13.bin" ContentType="application/vnd.openxmlformats-officedocument.oleObject"/>
  <Override PartName="/ppt/notesSlides/notesSlide9.xml" ContentType="application/vnd.openxmlformats-officedocument.presentationml.notesSlide+xml"/>
  <Override PartName="/ppt/embeddings/oleObject14.bin" ContentType="application/vnd.openxmlformats-officedocument.oleObject"/>
  <Override PartName="/ppt/embeddings/oleObject15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3" r:id="rId1"/>
  </p:sldMasterIdLst>
  <p:notesMasterIdLst>
    <p:notesMasterId r:id="rId57"/>
  </p:notesMasterIdLst>
  <p:handoutMasterIdLst>
    <p:handoutMasterId r:id="rId58"/>
  </p:handoutMasterIdLst>
  <p:sldIdLst>
    <p:sldId id="324" r:id="rId2"/>
    <p:sldId id="518" r:id="rId3"/>
    <p:sldId id="519" r:id="rId4"/>
    <p:sldId id="426" r:id="rId5"/>
    <p:sldId id="494" r:id="rId6"/>
    <p:sldId id="525" r:id="rId7"/>
    <p:sldId id="480" r:id="rId8"/>
    <p:sldId id="493" r:id="rId9"/>
    <p:sldId id="517" r:id="rId10"/>
    <p:sldId id="420" r:id="rId11"/>
    <p:sldId id="466" r:id="rId12"/>
    <p:sldId id="465" r:id="rId13"/>
    <p:sldId id="467" r:id="rId14"/>
    <p:sldId id="453" r:id="rId15"/>
    <p:sldId id="492" r:id="rId16"/>
    <p:sldId id="508" r:id="rId17"/>
    <p:sldId id="528" r:id="rId18"/>
    <p:sldId id="520" r:id="rId19"/>
    <p:sldId id="510" r:id="rId20"/>
    <p:sldId id="521" r:id="rId21"/>
    <p:sldId id="511" r:id="rId22"/>
    <p:sldId id="513" r:id="rId23"/>
    <p:sldId id="514" r:id="rId24"/>
    <p:sldId id="522" r:id="rId25"/>
    <p:sldId id="523" r:id="rId26"/>
    <p:sldId id="524" r:id="rId27"/>
    <p:sldId id="462" r:id="rId28"/>
    <p:sldId id="455" r:id="rId29"/>
    <p:sldId id="470" r:id="rId30"/>
    <p:sldId id="491" r:id="rId31"/>
    <p:sldId id="479" r:id="rId32"/>
    <p:sldId id="515" r:id="rId33"/>
    <p:sldId id="482" r:id="rId34"/>
    <p:sldId id="483" r:id="rId35"/>
    <p:sldId id="484" r:id="rId36"/>
    <p:sldId id="485" r:id="rId37"/>
    <p:sldId id="486" r:id="rId38"/>
    <p:sldId id="488" r:id="rId39"/>
    <p:sldId id="526" r:id="rId40"/>
    <p:sldId id="527" r:id="rId41"/>
    <p:sldId id="458" r:id="rId42"/>
    <p:sldId id="516" r:id="rId43"/>
    <p:sldId id="495" r:id="rId44"/>
    <p:sldId id="496" r:id="rId45"/>
    <p:sldId id="497" r:id="rId46"/>
    <p:sldId id="498" r:id="rId47"/>
    <p:sldId id="499" r:id="rId48"/>
    <p:sldId id="500" r:id="rId49"/>
    <p:sldId id="501" r:id="rId50"/>
    <p:sldId id="502" r:id="rId51"/>
    <p:sldId id="503" r:id="rId52"/>
    <p:sldId id="504" r:id="rId53"/>
    <p:sldId id="505" r:id="rId54"/>
    <p:sldId id="506" r:id="rId55"/>
    <p:sldId id="507" r:id="rId56"/>
  </p:sldIdLst>
  <p:sldSz cx="9144000" cy="6858000" type="screen4x3"/>
  <p:notesSz cx="6858000" cy="9144000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2" frameSlides="1"/>
  <p:clrMru>
    <a:srgbClr val="87B6D6"/>
    <a:srgbClr val="9E121D"/>
    <a:srgbClr val="66CCFF"/>
    <a:srgbClr val="FF8585"/>
    <a:srgbClr val="33CC33"/>
    <a:srgbClr val="969696"/>
    <a:srgbClr val="0034DC"/>
    <a:srgbClr val="FFFF00"/>
    <a:srgbClr val="FF0000"/>
    <a:srgbClr val="8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Stile medio 2 - Color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5BE263C-DBD7-4A20-BB59-AAB30ACAA65A}" styleName="Stile medio 3 - Color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DCAF9ED-07DC-4A11-8D7F-57B35C25682E}" styleName="Stile medio 1 - Colore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69CF1AB2-1976-4502-BF36-3FF5EA218861}" styleName="Stile medio 4 - Color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6E25E649-3F16-4E02-A733-19D2CDBF48F0}" styleName="Stile medio 3 - Colore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4C1A8A3-306A-4EB7-A6B1-4F7E0EB9C5D6}" styleName="Stile medio 3 - Colore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2838BEF-8BB2-4498-84A7-C5851F593DF1}" styleName="Stile medio 4 - Colore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10A1B5D5-9B99-4C35-A422-299274C87663}" styleName="Stile medio 1 - Colore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125E5076-3810-47DD-B79F-674D7AD40C01}" styleName="Stile scuro 1 - Color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0660B408-B3CF-4A94-85FC-2B1E0A45F4A2}" styleName="Stile scuro 2 - Colore 1/Color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8FD4443E-F989-4FC4-A0C8-D5A2AF1F390B}" styleName="Stile scuro 1 - Colore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7DF18680-E054-41AD-8BC1-D1AEF772440D}" styleName="Stile medio 2 - Colore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338" autoAdjust="0"/>
    <p:restoredTop sz="86883" autoAdjust="0"/>
  </p:normalViewPr>
  <p:slideViewPr>
    <p:cSldViewPr snapToGrid="0" showGuides="1">
      <p:cViewPr>
        <p:scale>
          <a:sx n="75" d="100"/>
          <a:sy n="75" d="100"/>
        </p:scale>
        <p:origin x="-2192" y="-368"/>
      </p:cViewPr>
      <p:guideLst>
        <p:guide orient="horz" pos="2304"/>
        <p:guide pos="283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howGuides="1">
      <p:cViewPr varScale="1">
        <p:scale>
          <a:sx n="53" d="100"/>
          <a:sy n="53" d="100"/>
        </p:scale>
        <p:origin x="-1206" y="-10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tableStyles" Target="tableStyle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notesMaster" Target="notesMasters/notesMaster1.xml"/><Relationship Id="rId58" Type="http://schemas.openxmlformats.org/officeDocument/2006/relationships/handoutMaster" Target="handoutMasters/handoutMaster1.xml"/><Relationship Id="rId59" Type="http://schemas.openxmlformats.org/officeDocument/2006/relationships/printerSettings" Target="printerSettings/printerSettings1.bin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presProps" Target="presProps.xml"/><Relationship Id="rId61" Type="http://schemas.openxmlformats.org/officeDocument/2006/relationships/viewProps" Target="viewProps.xml"/><Relationship Id="rId62" Type="http://schemas.openxmlformats.org/officeDocument/2006/relationships/theme" Target="theme/theme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200091B-B534-0244-A4F6-57997A665D76}" type="doc">
      <dgm:prSet loTypeId="urn:microsoft.com/office/officeart/2005/8/layout/cycle3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FAA9D4F-A46E-BB4C-9B1A-3F047E037EDD}">
      <dgm:prSet phldrT="[Text]"/>
      <dgm:spPr/>
      <dgm:t>
        <a:bodyPr/>
        <a:lstStyle/>
        <a:p>
          <a:r>
            <a:rPr lang="en-US" b="1" dirty="0" smtClean="0">
              <a:solidFill>
                <a:srgbClr val="000090"/>
              </a:solidFill>
            </a:rPr>
            <a:t>Compute the flow rates using </a:t>
          </a:r>
          <a:r>
            <a:rPr lang="it-IT" b="1" dirty="0" err="1" smtClean="0">
              <a:solidFill>
                <a:srgbClr val="000090"/>
              </a:solidFill>
            </a:rPr>
            <a:t>Kirchhoff</a:t>
          </a:r>
          <a:r>
            <a:rPr lang="it-IT" b="1" dirty="0" smtClean="0">
              <a:solidFill>
                <a:srgbClr val="000090"/>
              </a:solidFill>
            </a:rPr>
            <a:t> </a:t>
          </a:r>
          <a:r>
            <a:rPr lang="en-US" b="1" dirty="0" smtClean="0">
              <a:solidFill>
                <a:srgbClr val="000090"/>
              </a:solidFill>
            </a:rPr>
            <a:t>laws</a:t>
          </a:r>
          <a:endParaRPr lang="en-US" b="1" dirty="0">
            <a:solidFill>
              <a:srgbClr val="000090"/>
            </a:solidFill>
          </a:endParaRPr>
        </a:p>
      </dgm:t>
    </dgm:pt>
    <dgm:pt modelId="{12548FCE-B710-3747-95D4-55BE9E37771F}" type="parTrans" cxnId="{F9E77B28-73BE-7B42-A540-0B56AA187CCE}">
      <dgm:prSet/>
      <dgm:spPr/>
      <dgm:t>
        <a:bodyPr/>
        <a:lstStyle/>
        <a:p>
          <a:endParaRPr lang="en-US" b="1">
            <a:solidFill>
              <a:srgbClr val="000090"/>
            </a:solidFill>
          </a:endParaRPr>
        </a:p>
      </dgm:t>
    </dgm:pt>
    <dgm:pt modelId="{FF626FB3-B338-454D-ADED-B169DEA9858C}" type="sibTrans" cxnId="{F9E77B28-73BE-7B42-A540-0B56AA187CCE}">
      <dgm:prSet/>
      <dgm:spPr/>
      <dgm:t>
        <a:bodyPr/>
        <a:lstStyle/>
        <a:p>
          <a:endParaRPr lang="en-US" b="1">
            <a:solidFill>
              <a:srgbClr val="000090"/>
            </a:solidFill>
          </a:endParaRPr>
        </a:p>
      </dgm:t>
    </dgm:pt>
    <dgm:pt modelId="{9FB67F04-8C8E-D242-8552-F37DE96ABA15}">
      <dgm:prSet phldrT="[Text]"/>
      <dgm:spPr/>
      <dgm:t>
        <a:bodyPr/>
        <a:lstStyle/>
        <a:p>
          <a:r>
            <a:rPr lang="en-US" b="1" dirty="0" smtClean="0">
              <a:solidFill>
                <a:srgbClr val="000090"/>
              </a:solidFill>
            </a:rPr>
            <a:t>Compute the motion of each droplet</a:t>
          </a:r>
          <a:endParaRPr lang="en-US" b="1" dirty="0">
            <a:solidFill>
              <a:srgbClr val="000090"/>
            </a:solidFill>
          </a:endParaRPr>
        </a:p>
      </dgm:t>
    </dgm:pt>
    <dgm:pt modelId="{C66B9034-9B4A-9C4A-83DB-DFAC1BFE0F62}" type="parTrans" cxnId="{5F2D34B0-DF79-A44A-A620-4110A0DA100B}">
      <dgm:prSet/>
      <dgm:spPr/>
      <dgm:t>
        <a:bodyPr/>
        <a:lstStyle/>
        <a:p>
          <a:endParaRPr lang="en-US" b="1">
            <a:solidFill>
              <a:srgbClr val="000090"/>
            </a:solidFill>
          </a:endParaRPr>
        </a:p>
      </dgm:t>
    </dgm:pt>
    <dgm:pt modelId="{DEFA0A67-EA13-E24F-8DC3-A46496492B90}" type="sibTrans" cxnId="{5F2D34B0-DF79-A44A-A620-4110A0DA100B}">
      <dgm:prSet/>
      <dgm:spPr/>
      <dgm:t>
        <a:bodyPr/>
        <a:lstStyle/>
        <a:p>
          <a:endParaRPr lang="en-US" b="1">
            <a:solidFill>
              <a:srgbClr val="000090"/>
            </a:solidFill>
          </a:endParaRPr>
        </a:p>
      </dgm:t>
    </dgm:pt>
    <dgm:pt modelId="{904A8278-7735-CD4C-BDAC-BF58B63FC9C7}">
      <dgm:prSet phldrT="[Text]"/>
      <dgm:spPr/>
      <dgm:t>
        <a:bodyPr/>
        <a:lstStyle/>
        <a:p>
          <a:r>
            <a:rPr lang="en-US" b="1" dirty="0" smtClean="0">
              <a:solidFill>
                <a:srgbClr val="000090"/>
              </a:solidFill>
            </a:rPr>
            <a:t>Determine the outgoing branch when droplets enter junctions</a:t>
          </a:r>
          <a:endParaRPr lang="en-US" b="1" dirty="0">
            <a:solidFill>
              <a:srgbClr val="000090"/>
            </a:solidFill>
          </a:endParaRPr>
        </a:p>
      </dgm:t>
    </dgm:pt>
    <dgm:pt modelId="{E913E563-E557-2041-81EC-86967AFF55A9}" type="sibTrans" cxnId="{9CA7D2A2-5937-E046-B476-A14EF7880085}">
      <dgm:prSet/>
      <dgm:spPr/>
      <dgm:t>
        <a:bodyPr/>
        <a:lstStyle/>
        <a:p>
          <a:endParaRPr lang="en-US" b="1">
            <a:solidFill>
              <a:srgbClr val="000090"/>
            </a:solidFill>
          </a:endParaRPr>
        </a:p>
      </dgm:t>
    </dgm:pt>
    <dgm:pt modelId="{C07B6F96-A2B1-234E-BCD4-F3D7525C76BB}" type="parTrans" cxnId="{9CA7D2A2-5937-E046-B476-A14EF7880085}">
      <dgm:prSet/>
      <dgm:spPr/>
      <dgm:t>
        <a:bodyPr/>
        <a:lstStyle/>
        <a:p>
          <a:endParaRPr lang="en-US" b="1">
            <a:solidFill>
              <a:srgbClr val="000090"/>
            </a:solidFill>
          </a:endParaRPr>
        </a:p>
      </dgm:t>
    </dgm:pt>
    <dgm:pt modelId="{8C95D33A-59BE-2E4A-B984-F84E4A347986}">
      <dgm:prSet phldrT="[Text]"/>
      <dgm:spPr/>
      <dgm:t>
        <a:bodyPr/>
        <a:lstStyle/>
        <a:p>
          <a:r>
            <a:rPr lang="en-US" b="1" dirty="0" smtClean="0">
              <a:solidFill>
                <a:srgbClr val="000090"/>
              </a:solidFill>
            </a:rPr>
            <a:t>Update the resistance of each channel depending on droplets position</a:t>
          </a:r>
          <a:endParaRPr lang="en-US" b="1" dirty="0">
            <a:solidFill>
              <a:srgbClr val="000090"/>
            </a:solidFill>
          </a:endParaRPr>
        </a:p>
      </dgm:t>
    </dgm:pt>
    <dgm:pt modelId="{02021FEE-CA63-C34C-A1AD-84B75966F1E9}" type="parTrans" cxnId="{932B64E3-4CF1-D24A-A0C3-2BDB8F619E97}">
      <dgm:prSet/>
      <dgm:spPr/>
      <dgm:t>
        <a:bodyPr/>
        <a:lstStyle/>
        <a:p>
          <a:endParaRPr lang="en-US" b="1">
            <a:solidFill>
              <a:srgbClr val="000090"/>
            </a:solidFill>
          </a:endParaRPr>
        </a:p>
      </dgm:t>
    </dgm:pt>
    <dgm:pt modelId="{E4603E34-B5CE-8E40-A7CF-80F3F795EB2D}" type="sibTrans" cxnId="{932B64E3-4CF1-D24A-A0C3-2BDB8F619E97}">
      <dgm:prSet/>
      <dgm:spPr/>
      <dgm:t>
        <a:bodyPr/>
        <a:lstStyle/>
        <a:p>
          <a:endParaRPr lang="en-US" b="1">
            <a:solidFill>
              <a:srgbClr val="000090"/>
            </a:solidFill>
          </a:endParaRPr>
        </a:p>
      </dgm:t>
    </dgm:pt>
    <dgm:pt modelId="{D37A6F82-8A09-E94A-AE3A-7E5D6137E902}" type="pres">
      <dgm:prSet presAssocID="{E200091B-B534-0244-A4F6-57997A665D76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C7FBED62-A2E1-584F-B399-872ABDEB7D55}" type="pres">
      <dgm:prSet presAssocID="{E200091B-B534-0244-A4F6-57997A665D76}" presName="cycle" presStyleCnt="0"/>
      <dgm:spPr/>
    </dgm:pt>
    <dgm:pt modelId="{CE7815DA-E7C3-1D4D-B21C-004BC4383C10}" type="pres">
      <dgm:prSet presAssocID="{2FAA9D4F-A46E-BB4C-9B1A-3F047E037EDD}" presName="nodeFirst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4DC2F2D-E8CC-6348-BC57-4330313566CF}" type="pres">
      <dgm:prSet presAssocID="{FF626FB3-B338-454D-ADED-B169DEA9858C}" presName="sibTransFirstNode" presStyleLbl="bgShp" presStyleIdx="0" presStyleCnt="1"/>
      <dgm:spPr/>
      <dgm:t>
        <a:bodyPr/>
        <a:lstStyle/>
        <a:p>
          <a:endParaRPr lang="en-US"/>
        </a:p>
      </dgm:t>
    </dgm:pt>
    <dgm:pt modelId="{84F74304-0F6D-BD42-ABE1-EF1F3297A6CC}" type="pres">
      <dgm:prSet presAssocID="{9FB67F04-8C8E-D242-8552-F37DE96ABA15}" presName="nodeFollowingNodes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F4305C2-2070-CD4D-8E9A-B3DBED63F3C0}" type="pres">
      <dgm:prSet presAssocID="{904A8278-7735-CD4C-BDAC-BF58B63FC9C7}" presName="nodeFollowingNodes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60EF245-1831-1E42-BA56-53BD0E72122C}" type="pres">
      <dgm:prSet presAssocID="{8C95D33A-59BE-2E4A-B984-F84E4A347986}" presName="nodeFollowingNodes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3DD5F0B-3146-F54D-B3F9-778871B44EB6}" type="presOf" srcId="{E200091B-B534-0244-A4F6-57997A665D76}" destId="{D37A6F82-8A09-E94A-AE3A-7E5D6137E902}" srcOrd="0" destOrd="0" presId="urn:microsoft.com/office/officeart/2005/8/layout/cycle3"/>
    <dgm:cxn modelId="{932B64E3-4CF1-D24A-A0C3-2BDB8F619E97}" srcId="{E200091B-B534-0244-A4F6-57997A665D76}" destId="{8C95D33A-59BE-2E4A-B984-F84E4A347986}" srcOrd="3" destOrd="0" parTransId="{02021FEE-CA63-C34C-A1AD-84B75966F1E9}" sibTransId="{E4603E34-B5CE-8E40-A7CF-80F3F795EB2D}"/>
    <dgm:cxn modelId="{F9E77B28-73BE-7B42-A540-0B56AA187CCE}" srcId="{E200091B-B534-0244-A4F6-57997A665D76}" destId="{2FAA9D4F-A46E-BB4C-9B1A-3F047E037EDD}" srcOrd="0" destOrd="0" parTransId="{12548FCE-B710-3747-95D4-55BE9E37771F}" sibTransId="{FF626FB3-B338-454D-ADED-B169DEA9858C}"/>
    <dgm:cxn modelId="{5F2D34B0-DF79-A44A-A620-4110A0DA100B}" srcId="{E200091B-B534-0244-A4F6-57997A665D76}" destId="{9FB67F04-8C8E-D242-8552-F37DE96ABA15}" srcOrd="1" destOrd="0" parTransId="{C66B9034-9B4A-9C4A-83DB-DFAC1BFE0F62}" sibTransId="{DEFA0A67-EA13-E24F-8DC3-A46496492B90}"/>
    <dgm:cxn modelId="{63D3B1E1-E7F9-4444-BDF7-1F981BD3D817}" type="presOf" srcId="{2FAA9D4F-A46E-BB4C-9B1A-3F047E037EDD}" destId="{CE7815DA-E7C3-1D4D-B21C-004BC4383C10}" srcOrd="0" destOrd="0" presId="urn:microsoft.com/office/officeart/2005/8/layout/cycle3"/>
    <dgm:cxn modelId="{B5DD91F1-DA39-714D-9B3F-438D51D52F18}" type="presOf" srcId="{8C95D33A-59BE-2E4A-B984-F84E4A347986}" destId="{B60EF245-1831-1E42-BA56-53BD0E72122C}" srcOrd="0" destOrd="0" presId="urn:microsoft.com/office/officeart/2005/8/layout/cycle3"/>
    <dgm:cxn modelId="{1D00B932-50FF-EA4B-B30B-5C0E5A31889B}" type="presOf" srcId="{9FB67F04-8C8E-D242-8552-F37DE96ABA15}" destId="{84F74304-0F6D-BD42-ABE1-EF1F3297A6CC}" srcOrd="0" destOrd="0" presId="urn:microsoft.com/office/officeart/2005/8/layout/cycle3"/>
    <dgm:cxn modelId="{203661CB-06CE-834C-99F4-E963040B1BBB}" type="presOf" srcId="{FF626FB3-B338-454D-ADED-B169DEA9858C}" destId="{74DC2F2D-E8CC-6348-BC57-4330313566CF}" srcOrd="0" destOrd="0" presId="urn:microsoft.com/office/officeart/2005/8/layout/cycle3"/>
    <dgm:cxn modelId="{9CA7D2A2-5937-E046-B476-A14EF7880085}" srcId="{E200091B-B534-0244-A4F6-57997A665D76}" destId="{904A8278-7735-CD4C-BDAC-BF58B63FC9C7}" srcOrd="2" destOrd="0" parTransId="{C07B6F96-A2B1-234E-BCD4-F3D7525C76BB}" sibTransId="{E913E563-E557-2041-81EC-86967AFF55A9}"/>
    <dgm:cxn modelId="{9BD18FA0-D325-A447-A3B0-765B17124707}" type="presOf" srcId="{904A8278-7735-CD4C-BDAC-BF58B63FC9C7}" destId="{FF4305C2-2070-CD4D-8E9A-B3DBED63F3C0}" srcOrd="0" destOrd="0" presId="urn:microsoft.com/office/officeart/2005/8/layout/cycle3"/>
    <dgm:cxn modelId="{4D1E04DB-CC24-B747-A97F-1E0B7D4187FD}" type="presParOf" srcId="{D37A6F82-8A09-E94A-AE3A-7E5D6137E902}" destId="{C7FBED62-A2E1-584F-B399-872ABDEB7D55}" srcOrd="0" destOrd="0" presId="urn:microsoft.com/office/officeart/2005/8/layout/cycle3"/>
    <dgm:cxn modelId="{FB3BDA69-2E18-8845-9492-79D9ED9A4176}" type="presParOf" srcId="{C7FBED62-A2E1-584F-B399-872ABDEB7D55}" destId="{CE7815DA-E7C3-1D4D-B21C-004BC4383C10}" srcOrd="0" destOrd="0" presId="urn:microsoft.com/office/officeart/2005/8/layout/cycle3"/>
    <dgm:cxn modelId="{532E1C8B-64F8-5B45-B510-0D3ED7EA5010}" type="presParOf" srcId="{C7FBED62-A2E1-584F-B399-872ABDEB7D55}" destId="{74DC2F2D-E8CC-6348-BC57-4330313566CF}" srcOrd="1" destOrd="0" presId="urn:microsoft.com/office/officeart/2005/8/layout/cycle3"/>
    <dgm:cxn modelId="{E433AE24-0E20-FC49-8FE0-6E761D997F42}" type="presParOf" srcId="{C7FBED62-A2E1-584F-B399-872ABDEB7D55}" destId="{84F74304-0F6D-BD42-ABE1-EF1F3297A6CC}" srcOrd="2" destOrd="0" presId="urn:microsoft.com/office/officeart/2005/8/layout/cycle3"/>
    <dgm:cxn modelId="{CDCCF2FD-DF33-F842-9B93-D45CAA623432}" type="presParOf" srcId="{C7FBED62-A2E1-584F-B399-872ABDEB7D55}" destId="{FF4305C2-2070-CD4D-8E9A-B3DBED63F3C0}" srcOrd="3" destOrd="0" presId="urn:microsoft.com/office/officeart/2005/8/layout/cycle3"/>
    <dgm:cxn modelId="{18BE5DF9-4127-FB48-B981-BD0F085EAEC9}" type="presParOf" srcId="{C7FBED62-A2E1-584F-B399-872ABDEB7D55}" destId="{B60EF245-1831-1E42-BA56-53BD0E72122C}" srcOrd="4" destOrd="0" presId="urn:microsoft.com/office/officeart/2005/8/layout/cycle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4DC2F2D-E8CC-6348-BC57-4330313566CF}">
      <dsp:nvSpPr>
        <dsp:cNvPr id="0" name=""/>
        <dsp:cNvSpPr/>
      </dsp:nvSpPr>
      <dsp:spPr>
        <a:xfrm>
          <a:off x="1929680" y="-103812"/>
          <a:ext cx="4294038" cy="4294038"/>
        </a:xfrm>
        <a:prstGeom prst="circularArrow">
          <a:avLst>
            <a:gd name="adj1" fmla="val 4668"/>
            <a:gd name="adj2" fmla="val 272909"/>
            <a:gd name="adj3" fmla="val 12887382"/>
            <a:gd name="adj4" fmla="val 17992772"/>
            <a:gd name="adj5" fmla="val 4847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CE7815DA-E7C3-1D4D-B21C-004BC4383C10}">
      <dsp:nvSpPr>
        <dsp:cNvPr id="0" name=""/>
        <dsp:cNvSpPr/>
      </dsp:nvSpPr>
      <dsp:spPr>
        <a:xfrm>
          <a:off x="2667372" y="1391"/>
          <a:ext cx="2818655" cy="140932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>
              <a:solidFill>
                <a:srgbClr val="000090"/>
              </a:solidFill>
            </a:rPr>
            <a:t>Compute the flow rates using </a:t>
          </a:r>
          <a:r>
            <a:rPr lang="it-IT" sz="2000" b="1" kern="1200" dirty="0" err="1" smtClean="0">
              <a:solidFill>
                <a:srgbClr val="000090"/>
              </a:solidFill>
            </a:rPr>
            <a:t>Kirchhoff</a:t>
          </a:r>
          <a:r>
            <a:rPr lang="it-IT" sz="2000" b="1" kern="1200" dirty="0" smtClean="0">
              <a:solidFill>
                <a:srgbClr val="000090"/>
              </a:solidFill>
            </a:rPr>
            <a:t> </a:t>
          </a:r>
          <a:r>
            <a:rPr lang="en-US" sz="2000" b="1" kern="1200" dirty="0" smtClean="0">
              <a:solidFill>
                <a:srgbClr val="000090"/>
              </a:solidFill>
            </a:rPr>
            <a:t>laws</a:t>
          </a:r>
          <a:endParaRPr lang="en-US" sz="2000" b="1" kern="1200" dirty="0">
            <a:solidFill>
              <a:srgbClr val="000090"/>
            </a:solidFill>
          </a:endParaRPr>
        </a:p>
      </dsp:txBody>
      <dsp:txXfrm>
        <a:off x="2736170" y="70189"/>
        <a:ext cx="2681059" cy="1271731"/>
      </dsp:txXfrm>
    </dsp:sp>
    <dsp:sp modelId="{84F74304-0F6D-BD42-ABE1-EF1F3297A6CC}">
      <dsp:nvSpPr>
        <dsp:cNvPr id="0" name=""/>
        <dsp:cNvSpPr/>
      </dsp:nvSpPr>
      <dsp:spPr>
        <a:xfrm>
          <a:off x="4209217" y="1543236"/>
          <a:ext cx="2818655" cy="140932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>
              <a:solidFill>
                <a:srgbClr val="000090"/>
              </a:solidFill>
            </a:rPr>
            <a:t>Compute the motion of each droplet</a:t>
          </a:r>
          <a:endParaRPr lang="en-US" sz="2000" b="1" kern="1200" dirty="0">
            <a:solidFill>
              <a:srgbClr val="000090"/>
            </a:solidFill>
          </a:endParaRPr>
        </a:p>
      </dsp:txBody>
      <dsp:txXfrm>
        <a:off x="4278015" y="1612034"/>
        <a:ext cx="2681059" cy="1271731"/>
      </dsp:txXfrm>
    </dsp:sp>
    <dsp:sp modelId="{FF4305C2-2070-CD4D-8E9A-B3DBED63F3C0}">
      <dsp:nvSpPr>
        <dsp:cNvPr id="0" name=""/>
        <dsp:cNvSpPr/>
      </dsp:nvSpPr>
      <dsp:spPr>
        <a:xfrm>
          <a:off x="2667372" y="3085080"/>
          <a:ext cx="2818655" cy="140932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>
              <a:solidFill>
                <a:srgbClr val="000090"/>
              </a:solidFill>
            </a:rPr>
            <a:t>Determine the outgoing branch when droplets enter junctions</a:t>
          </a:r>
          <a:endParaRPr lang="en-US" sz="2000" b="1" kern="1200" dirty="0">
            <a:solidFill>
              <a:srgbClr val="000090"/>
            </a:solidFill>
          </a:endParaRPr>
        </a:p>
      </dsp:txBody>
      <dsp:txXfrm>
        <a:off x="2736170" y="3153878"/>
        <a:ext cx="2681059" cy="1271731"/>
      </dsp:txXfrm>
    </dsp:sp>
    <dsp:sp modelId="{B60EF245-1831-1E42-BA56-53BD0E72122C}">
      <dsp:nvSpPr>
        <dsp:cNvPr id="0" name=""/>
        <dsp:cNvSpPr/>
      </dsp:nvSpPr>
      <dsp:spPr>
        <a:xfrm>
          <a:off x="1125527" y="1543236"/>
          <a:ext cx="2818655" cy="140932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>
              <a:solidFill>
                <a:srgbClr val="000090"/>
              </a:solidFill>
            </a:rPr>
            <a:t>Update the resistance of each channel depending on droplets position</a:t>
          </a:r>
          <a:endParaRPr lang="en-US" sz="2000" b="1" kern="1200" dirty="0">
            <a:solidFill>
              <a:srgbClr val="000090"/>
            </a:solidFill>
          </a:endParaRPr>
        </a:p>
      </dsp:txBody>
      <dsp:txXfrm>
        <a:off x="1194325" y="1612034"/>
        <a:ext cx="2681059" cy="127173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wmf"/><Relationship Id="rId2" Type="http://schemas.openxmlformats.org/officeDocument/2006/relationships/image" Target="../media/image25.w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69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0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wmf"/><Relationship Id="rId2" Type="http://schemas.openxmlformats.org/officeDocument/2006/relationships/image" Target="../media/image40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54.wmf"/><Relationship Id="rId2" Type="http://schemas.openxmlformats.org/officeDocument/2006/relationships/image" Target="../media/image55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56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wmf"/><Relationship Id="rId2" Type="http://schemas.openxmlformats.org/officeDocument/2006/relationships/image" Target="../media/image25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67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68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6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6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0D36A3A1-FCB6-504C-B03A-3C0D161387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374696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41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29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Fare clic per modificare gli stili del testo dello schema</a:t>
            </a:r>
          </a:p>
          <a:p>
            <a:pPr lvl="1"/>
            <a:r>
              <a:rPr lang="en-US" noProof="0"/>
              <a:t>Secondo livello</a:t>
            </a:r>
          </a:p>
          <a:p>
            <a:pPr lvl="2"/>
            <a:r>
              <a:rPr lang="en-US" noProof="0"/>
              <a:t>Terzo livello</a:t>
            </a:r>
          </a:p>
          <a:p>
            <a:pPr lvl="3"/>
            <a:r>
              <a:rPr lang="en-US" noProof="0"/>
              <a:t>Quarto livello</a:t>
            </a:r>
          </a:p>
          <a:p>
            <a:pPr lvl="4"/>
            <a:r>
              <a:rPr lang="en-US" noProof="0"/>
              <a:t>Quinto livello</a:t>
            </a:r>
          </a:p>
        </p:txBody>
      </p:sp>
      <p:sp>
        <p:nvSpPr>
          <p:cNvPr id="1229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29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30105C3C-501E-7E48-BED7-74988800B1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816348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0105C3C-501E-7E48-BED7-74988800B12B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0105C3C-501E-7E48-BED7-74988800B12B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just"/>
            <a:endParaRPr lang="it-IT" sz="2700" dirty="0" smtClean="0"/>
          </a:p>
          <a:p>
            <a:pPr algn="just"/>
            <a:r>
              <a:rPr lang="it-IT" sz="2700" dirty="0" err="1" smtClean="0"/>
              <a:t>Specific</a:t>
            </a:r>
            <a:r>
              <a:rPr lang="it-IT" sz="2700" dirty="0" smtClean="0"/>
              <a:t> </a:t>
            </a:r>
            <a:r>
              <a:rPr lang="it-IT" sz="2700" dirty="0" err="1" smtClean="0"/>
              <a:t>characteristics</a:t>
            </a:r>
            <a:r>
              <a:rPr lang="it-IT" sz="2700" dirty="0" smtClean="0"/>
              <a:t>: </a:t>
            </a:r>
          </a:p>
          <a:p>
            <a:pPr lvl="1" algn="just"/>
            <a:r>
              <a:rPr lang="en-US" sz="2400" dirty="0" smtClean="0"/>
              <a:t>very low Reynolds number</a:t>
            </a:r>
          </a:p>
          <a:p>
            <a:pPr lvl="2"/>
            <a:r>
              <a:rPr lang="en-US" sz="2000" i="1" dirty="0" smtClean="0"/>
              <a:t>Re=inertial forces/viscous forces</a:t>
            </a:r>
          </a:p>
          <a:p>
            <a:pPr lvl="2"/>
            <a:endParaRPr lang="en-US" sz="2000" dirty="0" smtClean="0"/>
          </a:p>
          <a:p>
            <a:pPr lvl="2"/>
            <a:r>
              <a:rPr lang="en-US" sz="2000" dirty="0" smtClean="0"/>
              <a:t>Re&gt;4000 </a:t>
            </a:r>
            <a:r>
              <a:rPr lang="en-US" sz="2000" dirty="0" smtClean="0">
                <a:sym typeface="Wingdings"/>
              </a:rPr>
              <a:t></a:t>
            </a:r>
            <a:r>
              <a:rPr lang="en-US" sz="2000" dirty="0" smtClean="0"/>
              <a:t>   </a:t>
            </a:r>
            <a:r>
              <a:rPr lang="en-US" sz="2000" dirty="0" smtClean="0">
                <a:solidFill>
                  <a:srgbClr val="FF0000"/>
                </a:solidFill>
              </a:rPr>
              <a:t>turbulent flow</a:t>
            </a:r>
          </a:p>
          <a:p>
            <a:pPr lvl="2"/>
            <a:endParaRPr lang="en-US" sz="2000" dirty="0" smtClean="0"/>
          </a:p>
          <a:p>
            <a:pPr lvl="2"/>
            <a:r>
              <a:rPr lang="en-US" sz="2000" dirty="0" smtClean="0"/>
              <a:t>Re&lt;1000 </a:t>
            </a:r>
            <a:r>
              <a:rPr lang="en-US" sz="2000" dirty="0" smtClean="0">
                <a:sym typeface="Wingdings"/>
              </a:rPr>
              <a:t>  </a:t>
            </a:r>
            <a:r>
              <a:rPr lang="en-US" sz="2000" dirty="0" smtClean="0"/>
              <a:t> </a:t>
            </a:r>
            <a:r>
              <a:rPr lang="en-US" sz="2000" dirty="0" smtClean="0">
                <a:solidFill>
                  <a:srgbClr val="0000FF"/>
                </a:solidFill>
              </a:rPr>
              <a:t>laminar flow</a:t>
            </a:r>
          </a:p>
          <a:p>
            <a:pPr lvl="3"/>
            <a:r>
              <a:rPr lang="en-US" sz="1700" dirty="0" smtClean="0"/>
              <a:t>viscous forces dominates inertial forces</a:t>
            </a:r>
          </a:p>
          <a:p>
            <a:pPr lvl="3"/>
            <a:r>
              <a:rPr lang="en-US" sz="1700" dirty="0" smtClean="0"/>
              <a:t>linear and predictable flow</a:t>
            </a:r>
          </a:p>
          <a:p>
            <a:endParaRPr lang="it-IT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0105C3C-501E-7E48-BED7-74988800B12B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0105C3C-501E-7E48-BED7-74988800B12B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0105C3C-501E-7E48-BED7-74988800B12B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0105C3C-501E-7E48-BED7-74988800B12B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0105C3C-501E-7E48-BED7-74988800B12B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0105C3C-501E-7E48-BED7-74988800B12B}" type="slidenum">
              <a:rPr lang="en-US" smtClean="0"/>
              <a:pPr>
                <a:defRPr/>
              </a:pPr>
              <a:t>42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0105C3C-501E-7E48-BED7-74988800B12B}" type="slidenum">
              <a:rPr lang="en-US" smtClean="0"/>
              <a:pPr>
                <a:defRPr/>
              </a:pPr>
              <a:t>54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eg"/><Relationship Id="rId3" Type="http://schemas.openxmlformats.org/officeDocument/2006/relationships/image" Target="../media/image5.e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emf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emf"/><Relationship Id="rId3" Type="http://schemas.openxmlformats.org/officeDocument/2006/relationships/image" Target="../media/image7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emf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1_Intestazione sezion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1" descr="images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67000"/>
          </a:blip>
          <a:srcRect/>
          <a:stretch>
            <a:fillRect/>
          </a:stretch>
        </p:blipFill>
        <p:spPr bwMode="auto">
          <a:xfrm>
            <a:off x="-1" y="166368"/>
            <a:ext cx="1331081" cy="1343521"/>
          </a:xfrm>
          <a:prstGeom prst="rect">
            <a:avLst/>
          </a:prstGeom>
          <a:ln w="9525">
            <a:noFill/>
            <a:miter lim="800000"/>
            <a:headEnd/>
            <a:tailEnd/>
          </a:ln>
        </p:spPr>
      </p:pic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612224" y="2743200"/>
            <a:ext cx="7123113" cy="1673225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noProof="0" smtClean="0"/>
              <a:t>Fare clic per modificare gli stili del testo dello schema</a:t>
            </a:r>
          </a:p>
        </p:txBody>
      </p:sp>
      <p:sp>
        <p:nvSpPr>
          <p:cNvPr id="7" name="Rettangolo 6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604208" y="1613568"/>
            <a:ext cx="7480968" cy="990600"/>
          </a:xfrm>
          <a:prstGeom prst="rect">
            <a:avLst/>
          </a:prstGeom>
          <a:solidFill>
            <a:srgbClr val="8F161C"/>
          </a:solidFill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kumimoji="0" lang="en-US" noProof="0" smtClean="0"/>
              <a:t>Fare clic per modificare stile</a:t>
            </a:r>
            <a:endParaRPr kumimoji="0" lang="en-US" noProof="0"/>
          </a:p>
        </p:txBody>
      </p:sp>
      <p:pic>
        <p:nvPicPr>
          <p:cNvPr id="11" name="Immagine 10" descr="DEI.eps"/>
          <p:cNvPicPr>
            <a:picLocks noChangeAspect="1"/>
          </p:cNvPicPr>
          <p:nvPr/>
        </p:nvPicPr>
        <p:blipFill>
          <a:blip r:embed="rId3"/>
          <a:srcRect l="17672" t="31972" r="28108" b="33784"/>
          <a:stretch>
            <a:fillRect/>
          </a:stretch>
        </p:blipFill>
        <p:spPr>
          <a:xfrm>
            <a:off x="-1" y="1604211"/>
            <a:ext cx="1566333" cy="989263"/>
          </a:xfrm>
          <a:prstGeom prst="rect">
            <a:avLst/>
          </a:prstGeom>
        </p:spPr>
      </p:pic>
      <p:sp>
        <p:nvSpPr>
          <p:cNvPr id="8" name="Segnaposto numero diapositiva 7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15E908-24CB-4A3D-84E2-8BC6E04821A3}" type="slidenum">
              <a:rPr lang="it-IT" smtClean="0"/>
              <a:pPr/>
              <a:t>‹#›</a:t>
            </a:fld>
            <a:endParaRPr lang="it-IT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Fare clic per modificare gli stili del testo dello schema</a:t>
            </a:r>
          </a:p>
        </p:txBody>
      </p:sp>
      <p:sp>
        <p:nvSpPr>
          <p:cNvPr id="10" name="Rettangolo 9"/>
          <p:cNvSpPr/>
          <p:nvPr/>
        </p:nvSpPr>
        <p:spPr>
          <a:xfrm>
            <a:off x="1545336" y="4654296"/>
            <a:ext cx="7598664" cy="713232"/>
          </a:xfrm>
          <a:prstGeom prst="rect">
            <a:avLst/>
          </a:prstGeom>
          <a:solidFill>
            <a:srgbClr val="8F161C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  <a:prstGeom prst="rect">
            <a:avLst/>
          </a:prstGeom>
        </p:spPr>
        <p:txBody>
          <a:bodyPr anchor="ctr"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Fare clic per modificare stile</a:t>
            </a:r>
            <a:endParaRPr kumimoji="0" lang="en-US"/>
          </a:p>
        </p:txBody>
      </p:sp>
      <p:sp>
        <p:nvSpPr>
          <p:cNvPr id="11" name="Rettangolo 10"/>
          <p:cNvSpPr/>
          <p:nvPr/>
        </p:nvSpPr>
        <p:spPr bwMode="white">
          <a:xfrm>
            <a:off x="1447800" y="0"/>
            <a:ext cx="100584" cy="6867144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prstGeom prst="rect">
            <a:avLst/>
          </a:prstGeom>
          <a:solidFill>
            <a:schemeClr val="accent1">
              <a:tint val="4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Fare clic sull'icona per inserire un'immagine</a:t>
            </a:r>
            <a:endParaRPr kumimoji="0" lang="en-US" dirty="0"/>
          </a:p>
        </p:txBody>
      </p:sp>
      <p:pic>
        <p:nvPicPr>
          <p:cNvPr id="15" name="Immagine 14" descr="DEI.eps"/>
          <p:cNvPicPr>
            <a:picLocks noChangeAspect="1"/>
          </p:cNvPicPr>
          <p:nvPr/>
        </p:nvPicPr>
        <p:blipFill>
          <a:blip r:embed="rId2"/>
          <a:srcRect l="18433" t="31972" r="27360" b="30645"/>
          <a:stretch>
            <a:fillRect/>
          </a:stretch>
        </p:blipFill>
        <p:spPr>
          <a:xfrm>
            <a:off x="0" y="3588743"/>
            <a:ext cx="1483895" cy="1023362"/>
          </a:xfrm>
          <a:prstGeom prst="rect">
            <a:avLst/>
          </a:prstGeom>
        </p:spPr>
      </p:pic>
      <p:sp>
        <p:nvSpPr>
          <p:cNvPr id="8" name="Segnaposto numero diapositiva 7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15E908-24CB-4A3D-84E2-8BC6E04821A3}" type="slidenum">
              <a:rPr lang="it-IT" smtClean="0"/>
              <a:pPr/>
              <a:t>‹#›</a:t>
            </a:fld>
            <a:endParaRPr lang="it-IT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51263" y="241968"/>
            <a:ext cx="7222976" cy="974184"/>
          </a:xfrm>
          <a:prstGeom prst="rect">
            <a:avLst/>
          </a:prstGeom>
        </p:spPr>
        <p:txBody>
          <a:bodyPr/>
          <a:lstStyle/>
          <a:p>
            <a:r>
              <a:rPr kumimoji="0" lang="en-US" smtClean="0"/>
              <a:t>Fare clic per modificare stile</a:t>
            </a:r>
            <a:endParaRPr kumimoji="0"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227264" y="1376947"/>
            <a:ext cx="8756316" cy="5105715"/>
          </a:xfrm>
          <a:prstGeom prst="rect">
            <a:avLst/>
          </a:prstGeom>
        </p:spPr>
        <p:txBody>
          <a:bodyPr vert="eaVert"/>
          <a:lstStyle/>
          <a:p>
            <a:pPr lvl="0" eaLnBrk="1" latinLnBrk="0" hangingPunct="1"/>
            <a:r>
              <a:rPr lang="en-US" smtClean="0"/>
              <a:t>Fare clic per modificare gli stili del testo dello schema</a:t>
            </a:r>
          </a:p>
          <a:p>
            <a:pPr lvl="1" eaLnBrk="1" latinLnBrk="0" hangingPunct="1"/>
            <a:r>
              <a:rPr lang="en-US" smtClean="0"/>
              <a:t>Secondo livello</a:t>
            </a:r>
          </a:p>
          <a:p>
            <a:pPr lvl="2" eaLnBrk="1" latinLnBrk="0" hangingPunct="1"/>
            <a:r>
              <a:rPr lang="en-US" smtClean="0"/>
              <a:t>Terzo livello</a:t>
            </a:r>
          </a:p>
          <a:p>
            <a:pPr lvl="3" eaLnBrk="1" latinLnBrk="0" hangingPunct="1"/>
            <a:r>
              <a:rPr lang="en-US" smtClean="0"/>
              <a:t>Quarto livello</a:t>
            </a:r>
          </a:p>
          <a:p>
            <a:pPr lvl="4" eaLnBrk="1" latinLnBrk="0" hangingPunct="1"/>
            <a:r>
              <a:rPr lang="en-US" smtClean="0"/>
              <a:t>Quinto livello</a:t>
            </a:r>
            <a:endParaRPr kumimoji="0"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15E908-24CB-4A3D-84E2-8BC6E04821A3}" type="slidenum">
              <a:rPr lang="it-IT" smtClean="0"/>
              <a:pPr/>
              <a:t>‹#›</a:t>
            </a:fld>
            <a:endParaRPr lang="it-IT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itolo verticale e testo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53200" y="609600"/>
            <a:ext cx="2057400" cy="5516563"/>
          </a:xfrm>
          <a:prstGeom prst="rect">
            <a:avLst/>
          </a:prstGeom>
        </p:spPr>
        <p:txBody>
          <a:bodyPr vert="eaVert"/>
          <a:lstStyle/>
          <a:p>
            <a:r>
              <a:rPr kumimoji="0" lang="en-US" smtClean="0"/>
              <a:t>Fare clic per modificare stile</a:t>
            </a:r>
            <a:endParaRPr kumimoji="0"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562600" cy="5516564"/>
          </a:xfrm>
          <a:prstGeom prst="rect">
            <a:avLst/>
          </a:prstGeom>
        </p:spPr>
        <p:txBody>
          <a:bodyPr vert="eaVert"/>
          <a:lstStyle/>
          <a:p>
            <a:pPr lvl="0" eaLnBrk="1" latinLnBrk="0" hangingPunct="1"/>
            <a:r>
              <a:rPr lang="en-US" smtClean="0"/>
              <a:t>Fare clic per modificare gli stili del testo dello schema</a:t>
            </a:r>
          </a:p>
          <a:p>
            <a:pPr lvl="1" eaLnBrk="1" latinLnBrk="0" hangingPunct="1"/>
            <a:r>
              <a:rPr lang="en-US" smtClean="0"/>
              <a:t>Secondo livello</a:t>
            </a:r>
          </a:p>
          <a:p>
            <a:pPr lvl="2" eaLnBrk="1" latinLnBrk="0" hangingPunct="1"/>
            <a:r>
              <a:rPr lang="en-US" smtClean="0"/>
              <a:t>Terzo livello</a:t>
            </a:r>
          </a:p>
          <a:p>
            <a:pPr lvl="3" eaLnBrk="1" latinLnBrk="0" hangingPunct="1"/>
            <a:r>
              <a:rPr lang="en-US" smtClean="0"/>
              <a:t>Quarto livello</a:t>
            </a:r>
          </a:p>
          <a:p>
            <a:pPr lvl="4" eaLnBrk="1" latinLnBrk="0" hangingPunct="1"/>
            <a:r>
              <a:rPr lang="en-US" smtClean="0"/>
              <a:t>Quinto livello</a:t>
            </a:r>
            <a:endParaRPr kumimoji="0" lang="en-US"/>
          </a:p>
        </p:txBody>
      </p:sp>
      <p:sp>
        <p:nvSpPr>
          <p:cNvPr id="7" name="Rettangolo 6"/>
          <p:cNvSpPr/>
          <p:nvPr/>
        </p:nvSpPr>
        <p:spPr bwMode="white">
          <a:xfrm>
            <a:off x="6096318" y="0"/>
            <a:ext cx="320040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ttangolo 7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rgbClr val="8F161C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ttangolo 8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 rot="5400000">
            <a:off x="5989638" y="144462"/>
            <a:ext cx="533400" cy="244476"/>
          </a:xfrm>
          <a:prstGeom prst="rect">
            <a:avLst/>
          </a:prstGeom>
        </p:spPr>
        <p:txBody>
          <a:bodyPr/>
          <a:lstStyle/>
          <a:p>
            <a:fld id="{205B8970-C4D8-7B40-B762-4BCAE1B2035B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olo, test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Fare clic per modificare gli stili del testo dello schema</a:t>
            </a:r>
          </a:p>
          <a:p>
            <a:pPr lvl="1"/>
            <a:r>
              <a:rPr lang="en-US" smtClean="0"/>
              <a:t>Secondo livello</a:t>
            </a:r>
          </a:p>
          <a:p>
            <a:pPr lvl="2"/>
            <a:r>
              <a:rPr lang="en-US" smtClean="0"/>
              <a:t>Terzo livello</a:t>
            </a:r>
          </a:p>
          <a:p>
            <a:pPr lvl="3"/>
            <a:r>
              <a:rPr lang="en-US" smtClean="0"/>
              <a:t>Quarto livello</a:t>
            </a:r>
          </a:p>
          <a:p>
            <a:pPr lvl="4"/>
            <a:r>
              <a:rPr lang="en-US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Fare clic per modificare gli stili del testo dello schema</a:t>
            </a:r>
          </a:p>
          <a:p>
            <a:pPr lvl="1"/>
            <a:r>
              <a:rPr lang="en-US" smtClean="0"/>
              <a:t>Secondo livello</a:t>
            </a:r>
          </a:p>
          <a:p>
            <a:pPr lvl="2"/>
            <a:r>
              <a:rPr lang="en-US" smtClean="0"/>
              <a:t>Terzo livello</a:t>
            </a:r>
          </a:p>
          <a:p>
            <a:pPr lvl="3"/>
            <a:r>
              <a:rPr lang="en-US" smtClean="0"/>
              <a:t>Quarto livello</a:t>
            </a:r>
          </a:p>
          <a:p>
            <a:pPr lvl="4"/>
            <a:r>
              <a:rPr lang="en-US" smtClean="0"/>
              <a:t>Quinto livello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15E908-24CB-4A3D-84E2-8BC6E04821A3}" type="slidenum">
              <a:rPr lang="it-IT" smtClean="0"/>
              <a:pPr/>
              <a:t>‹#›</a:t>
            </a:fld>
            <a:endParaRPr lang="it-IT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2_Intestazione sezion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371600" y="2743200"/>
            <a:ext cx="7123113" cy="167322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Fare clic per modificare gli stili del testo dello schema</a:t>
            </a:r>
          </a:p>
        </p:txBody>
      </p:sp>
      <p:sp>
        <p:nvSpPr>
          <p:cNvPr id="7" name="Rettangolo 6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5820611" cy="990600"/>
          </a:xfrm>
          <a:prstGeom prst="rect">
            <a:avLst/>
          </a:prstGeom>
          <a:solidFill>
            <a:srgbClr val="800000"/>
          </a:soli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  <p:txBody>
          <a:bodyPr>
            <a:normAutofit/>
          </a:bodyPr>
          <a:lstStyle>
            <a:lvl1pPr algn="ctr">
              <a:buNone/>
              <a:defRPr sz="3600" b="0" cap="none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Fare clic per modificare stile</a:t>
            </a:r>
            <a:endParaRPr kumimoji="0" lang="en-US" dirty="0"/>
          </a:p>
        </p:txBody>
      </p:sp>
      <p:pic>
        <p:nvPicPr>
          <p:cNvPr id="15" name="Immagine 14" descr="DEI_neg.eps"/>
          <p:cNvPicPr>
            <a:picLocks noChangeAspect="1"/>
          </p:cNvPicPr>
          <p:nvPr/>
        </p:nvPicPr>
        <p:blipFill>
          <a:blip r:embed="rId2"/>
          <a:srcRect l="18028" t="29347" r="25406" b="28591"/>
          <a:stretch>
            <a:fillRect/>
          </a:stretch>
        </p:blipFill>
        <p:spPr>
          <a:xfrm>
            <a:off x="1" y="1611067"/>
            <a:ext cx="1350210" cy="962271"/>
          </a:xfrm>
          <a:prstGeom prst="rect">
            <a:avLst/>
          </a:prstGeom>
        </p:spPr>
      </p:pic>
      <p:pic>
        <p:nvPicPr>
          <p:cNvPr id="11" name="Picture 4" descr="SigilloLogoLAST_WhiteOK"/>
          <p:cNvPicPr>
            <a:picLocks noChangeAspect="1" noChangeArrowheads="1"/>
          </p:cNvPicPr>
          <p:nvPr/>
        </p:nvPicPr>
        <p:blipFill>
          <a:blip r:embed="rId3"/>
          <a:srcRect l="-597" t="-9524" r="-1640" b="-6349"/>
          <a:stretch>
            <a:fillRect/>
          </a:stretch>
        </p:blipFill>
        <p:spPr bwMode="auto">
          <a:xfrm>
            <a:off x="7218947" y="1604211"/>
            <a:ext cx="1925053" cy="975894"/>
          </a:xfrm>
          <a:prstGeom prst="rect">
            <a:avLst/>
          </a:prstGeom>
          <a:solidFill>
            <a:srgbClr val="800000"/>
          </a:solidFill>
        </p:spPr>
      </p:pic>
      <p:sp>
        <p:nvSpPr>
          <p:cNvPr id="8" name="Segnaposto numero diapositiva 7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15E908-24CB-4A3D-84E2-8BC6E04821A3}" type="slidenum">
              <a:rPr lang="it-IT" smtClean="0"/>
              <a:pPr/>
              <a:t>‹#›</a:t>
            </a:fld>
            <a:endParaRPr lang="it-IT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a titolo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olo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  <a:prstGeom prst="rect">
            <a:avLst/>
          </a:prstGeom>
        </p:spPr>
        <p:txBody>
          <a:bodyPr anchor="b"/>
          <a:lstStyle>
            <a:lvl1pPr>
              <a:defRPr cap="all" baseline="0">
                <a:solidFill>
                  <a:schemeClr val="tx1"/>
                </a:solidFill>
              </a:defRPr>
            </a:lvl1pPr>
          </a:lstStyle>
          <a:p>
            <a:r>
              <a:rPr kumimoji="0" lang="en-US" smtClean="0"/>
              <a:t>Fare clic per modificare stile</a:t>
            </a:r>
            <a:endParaRPr kumimoji="0" lang="en-US"/>
          </a:p>
        </p:txBody>
      </p:sp>
      <p:pic>
        <p:nvPicPr>
          <p:cNvPr id="12" name="Immagine 11" descr="DEI.eps"/>
          <p:cNvPicPr>
            <a:picLocks noChangeAspect="1"/>
          </p:cNvPicPr>
          <p:nvPr/>
        </p:nvPicPr>
        <p:blipFill>
          <a:blip r:embed="rId2"/>
          <a:srcRect l="18717" t="31972" r="25373" b="30645"/>
          <a:stretch>
            <a:fillRect/>
          </a:stretch>
        </p:blipFill>
        <p:spPr>
          <a:xfrm>
            <a:off x="102937" y="428532"/>
            <a:ext cx="2259263" cy="1510632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804737" y="228600"/>
            <a:ext cx="6978316" cy="990600"/>
          </a:xfrm>
          <a:prstGeom prst="rect">
            <a:avLst/>
          </a:prstGeom>
        </p:spPr>
        <p:txBody>
          <a:bodyPr/>
          <a:lstStyle/>
          <a:p>
            <a:r>
              <a:rPr kumimoji="0" lang="en-US" smtClean="0"/>
              <a:t>Fare clic per modificare stile</a:t>
            </a:r>
            <a:endParaRPr kumimoji="0" lang="en-US" dirty="0"/>
          </a:p>
        </p:txBody>
      </p:sp>
      <p:sp>
        <p:nvSpPr>
          <p:cNvPr id="8" name="Segnaposto contenuto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  <a:prstGeom prst="rect">
            <a:avLst/>
          </a:prstGeom>
        </p:spPr>
        <p:txBody>
          <a:bodyPr/>
          <a:lstStyle/>
          <a:p>
            <a:pPr lvl="0" eaLnBrk="1" latinLnBrk="0" hangingPunct="1"/>
            <a:r>
              <a:rPr lang="en-US" noProof="0" dirty="0" smtClean="0"/>
              <a:t>Fare </a:t>
            </a:r>
            <a:r>
              <a:rPr lang="en-US" noProof="0" dirty="0" err="1" smtClean="0"/>
              <a:t>clic</a:t>
            </a:r>
            <a:r>
              <a:rPr lang="en-US" noProof="0" dirty="0" smtClean="0"/>
              <a:t> per </a:t>
            </a:r>
            <a:r>
              <a:rPr lang="en-US" noProof="0" dirty="0" err="1" smtClean="0"/>
              <a:t>modificare</a:t>
            </a:r>
            <a:r>
              <a:rPr lang="en-US" noProof="0" dirty="0" smtClean="0"/>
              <a:t> </a:t>
            </a:r>
            <a:r>
              <a:rPr lang="en-US" noProof="0" dirty="0" err="1" smtClean="0"/>
              <a:t>gli</a:t>
            </a:r>
            <a:r>
              <a:rPr lang="en-US" noProof="0" dirty="0" smtClean="0"/>
              <a:t> </a:t>
            </a:r>
            <a:r>
              <a:rPr lang="en-US" noProof="0" dirty="0" err="1" smtClean="0"/>
              <a:t>stili</a:t>
            </a:r>
            <a:r>
              <a:rPr lang="en-US" noProof="0" dirty="0" smtClean="0"/>
              <a:t> del </a:t>
            </a:r>
            <a:r>
              <a:rPr lang="en-US" noProof="0" dirty="0" err="1" smtClean="0"/>
              <a:t>testo</a:t>
            </a:r>
            <a:r>
              <a:rPr lang="en-US" noProof="0" dirty="0" smtClean="0"/>
              <a:t> </a:t>
            </a:r>
            <a:r>
              <a:rPr lang="en-US" noProof="0" dirty="0" err="1" smtClean="0"/>
              <a:t>dello</a:t>
            </a:r>
            <a:r>
              <a:rPr lang="en-US" noProof="0" dirty="0" smtClean="0"/>
              <a:t> schema</a:t>
            </a:r>
          </a:p>
          <a:p>
            <a:pPr lvl="1" eaLnBrk="1" latinLnBrk="0" hangingPunct="1"/>
            <a:r>
              <a:rPr lang="en-US" noProof="0" dirty="0" err="1" smtClean="0"/>
              <a:t>Secondo</a:t>
            </a:r>
            <a:r>
              <a:rPr lang="en-US" noProof="0" dirty="0" smtClean="0"/>
              <a:t> </a:t>
            </a:r>
            <a:r>
              <a:rPr lang="en-US" noProof="0" dirty="0" err="1" smtClean="0"/>
              <a:t>livello</a:t>
            </a:r>
            <a:endParaRPr lang="en-US" noProof="0" dirty="0" smtClean="0"/>
          </a:p>
          <a:p>
            <a:pPr lvl="2" eaLnBrk="1" latinLnBrk="0" hangingPunct="1"/>
            <a:r>
              <a:rPr lang="en-US" noProof="0" dirty="0" err="1" smtClean="0"/>
              <a:t>Terzo</a:t>
            </a:r>
            <a:r>
              <a:rPr lang="en-US" noProof="0" dirty="0" smtClean="0"/>
              <a:t> </a:t>
            </a:r>
            <a:r>
              <a:rPr lang="en-US" noProof="0" dirty="0" err="1" smtClean="0"/>
              <a:t>livello</a:t>
            </a:r>
            <a:endParaRPr lang="en-US" noProof="0" dirty="0" smtClean="0"/>
          </a:p>
          <a:p>
            <a:pPr lvl="3" eaLnBrk="1" latinLnBrk="0" hangingPunct="1"/>
            <a:r>
              <a:rPr lang="en-US" noProof="0" dirty="0" smtClean="0"/>
              <a:t>Quarto </a:t>
            </a:r>
            <a:r>
              <a:rPr lang="en-US" noProof="0" dirty="0" err="1" smtClean="0"/>
              <a:t>livello</a:t>
            </a:r>
            <a:endParaRPr lang="en-US" noProof="0" dirty="0" smtClean="0"/>
          </a:p>
          <a:p>
            <a:pPr lvl="4" eaLnBrk="1" latinLnBrk="0" hangingPunct="1"/>
            <a:r>
              <a:rPr lang="en-US" noProof="0" dirty="0" err="1" smtClean="0"/>
              <a:t>Quinto</a:t>
            </a:r>
            <a:r>
              <a:rPr lang="en-US" noProof="0" dirty="0" smtClean="0"/>
              <a:t> </a:t>
            </a:r>
            <a:r>
              <a:rPr lang="en-US" noProof="0" dirty="0" err="1" smtClean="0"/>
              <a:t>livello</a:t>
            </a:r>
            <a:endParaRPr kumimoji="0" lang="en-US" noProof="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15E908-24CB-4A3D-84E2-8BC6E04821A3}" type="slidenum">
              <a:rPr lang="it-IT" smtClean="0"/>
              <a:pPr/>
              <a:t>‹#›</a:t>
            </a:fld>
            <a:endParaRPr lang="it-IT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51262" y="228600"/>
            <a:ext cx="6968957" cy="974184"/>
          </a:xfrm>
          <a:prstGeom prst="rect">
            <a:avLst/>
          </a:prstGeom>
        </p:spPr>
        <p:txBody>
          <a:bodyPr/>
          <a:lstStyle/>
          <a:p>
            <a:r>
              <a:rPr kumimoji="0" lang="en-US" smtClean="0"/>
              <a:t>Fare clic per modificare stile</a:t>
            </a:r>
            <a:endParaRPr kumimoji="0" lang="en-US"/>
          </a:p>
        </p:txBody>
      </p:sp>
      <p:sp>
        <p:nvSpPr>
          <p:cNvPr id="9" name="Segnaposto contenuto 8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  <a:prstGeom prst="rect">
            <a:avLst/>
          </a:prstGeom>
        </p:spPr>
        <p:txBody>
          <a:bodyPr/>
          <a:lstStyle/>
          <a:p>
            <a:pPr lvl="0" eaLnBrk="1" latinLnBrk="0" hangingPunct="1"/>
            <a:r>
              <a:rPr lang="en-US" smtClean="0"/>
              <a:t>Fare clic per modificare gli stili del testo dello schema</a:t>
            </a:r>
          </a:p>
          <a:p>
            <a:pPr lvl="1" eaLnBrk="1" latinLnBrk="0" hangingPunct="1"/>
            <a:r>
              <a:rPr lang="en-US" smtClean="0"/>
              <a:t>Secondo livello</a:t>
            </a:r>
          </a:p>
          <a:p>
            <a:pPr lvl="2" eaLnBrk="1" latinLnBrk="0" hangingPunct="1"/>
            <a:r>
              <a:rPr lang="en-US" smtClean="0"/>
              <a:t>Terzo livello</a:t>
            </a:r>
          </a:p>
          <a:p>
            <a:pPr lvl="3" eaLnBrk="1" latinLnBrk="0" hangingPunct="1"/>
            <a:r>
              <a:rPr lang="en-US" smtClean="0"/>
              <a:t>Quarto livello</a:t>
            </a:r>
          </a:p>
          <a:p>
            <a:pPr lvl="4" eaLnBrk="1" latinLnBrk="0" hangingPunct="1"/>
            <a:r>
              <a:rPr lang="en-US" smtClean="0"/>
              <a:t>Quinto livello</a:t>
            </a:r>
            <a:endParaRPr kumimoji="0" lang="en-US"/>
          </a:p>
        </p:txBody>
      </p:sp>
      <p:sp>
        <p:nvSpPr>
          <p:cNvPr id="11" name="Segnaposto contenuto 10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  <a:prstGeom prst="rect">
            <a:avLst/>
          </a:prstGeom>
        </p:spPr>
        <p:txBody>
          <a:bodyPr/>
          <a:lstStyle/>
          <a:p>
            <a:pPr lvl="0" eaLnBrk="1" latinLnBrk="0" hangingPunct="1"/>
            <a:r>
              <a:rPr lang="en-US" smtClean="0"/>
              <a:t>Fare clic per modificare gli stili del testo dello schema</a:t>
            </a:r>
          </a:p>
          <a:p>
            <a:pPr lvl="1" eaLnBrk="1" latinLnBrk="0" hangingPunct="1"/>
            <a:r>
              <a:rPr lang="en-US" smtClean="0"/>
              <a:t>Secondo livello</a:t>
            </a:r>
          </a:p>
          <a:p>
            <a:pPr lvl="2" eaLnBrk="1" latinLnBrk="0" hangingPunct="1"/>
            <a:r>
              <a:rPr lang="en-US" smtClean="0"/>
              <a:t>Terzo livello</a:t>
            </a:r>
          </a:p>
          <a:p>
            <a:pPr lvl="3" eaLnBrk="1" latinLnBrk="0" hangingPunct="1"/>
            <a:r>
              <a:rPr lang="en-US" smtClean="0"/>
              <a:t>Quarto livello</a:t>
            </a:r>
          </a:p>
          <a:p>
            <a:pPr lvl="4" eaLnBrk="1" latinLnBrk="0" hangingPunct="1"/>
            <a:r>
              <a:rPr lang="en-US" smtClean="0"/>
              <a:t>Quinto livello</a:t>
            </a:r>
            <a:endParaRPr kumimoji="0" lang="en-US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15E908-24CB-4A3D-84E2-8BC6E04821A3}" type="slidenum">
              <a:rPr lang="it-IT" smtClean="0"/>
              <a:pPr/>
              <a:t>‹#›</a:t>
            </a:fld>
            <a:endParaRPr lang="it-IT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818104" y="273050"/>
            <a:ext cx="6884737" cy="869950"/>
          </a:xfrm>
          <a:prstGeom prst="rect">
            <a:avLst/>
          </a:prstGeo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Fare clic per modificare stile</a:t>
            </a:r>
            <a:endParaRPr kumimoji="0" lang="en-US"/>
          </a:p>
        </p:txBody>
      </p:sp>
      <p:sp>
        <p:nvSpPr>
          <p:cNvPr id="11" name="Segnaposto contenuto 10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  <a:prstGeom prst="rect">
            <a:avLst/>
          </a:prstGeom>
        </p:spPr>
        <p:txBody>
          <a:bodyPr/>
          <a:lstStyle/>
          <a:p>
            <a:pPr lvl="0" eaLnBrk="1" latinLnBrk="0" hangingPunct="1"/>
            <a:r>
              <a:rPr lang="en-US" smtClean="0"/>
              <a:t>Fare clic per modificare gli stili del testo dello schema</a:t>
            </a:r>
          </a:p>
          <a:p>
            <a:pPr lvl="1" eaLnBrk="1" latinLnBrk="0" hangingPunct="1"/>
            <a:r>
              <a:rPr lang="en-US" smtClean="0"/>
              <a:t>Secondo livello</a:t>
            </a:r>
          </a:p>
          <a:p>
            <a:pPr lvl="2" eaLnBrk="1" latinLnBrk="0" hangingPunct="1"/>
            <a:r>
              <a:rPr lang="en-US" smtClean="0"/>
              <a:t>Terzo livello</a:t>
            </a:r>
          </a:p>
          <a:p>
            <a:pPr lvl="3" eaLnBrk="1" latinLnBrk="0" hangingPunct="1"/>
            <a:r>
              <a:rPr lang="en-US" smtClean="0"/>
              <a:t>Quarto livello</a:t>
            </a:r>
          </a:p>
          <a:p>
            <a:pPr lvl="4" eaLnBrk="1" latinLnBrk="0" hangingPunct="1"/>
            <a:r>
              <a:rPr lang="en-US" smtClean="0"/>
              <a:t>Quinto livello</a:t>
            </a:r>
            <a:endParaRPr kumimoji="0" lang="en-US"/>
          </a:p>
        </p:txBody>
      </p:sp>
      <p:sp>
        <p:nvSpPr>
          <p:cNvPr id="13" name="Segnaposto contenuto 12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  <a:prstGeom prst="rect">
            <a:avLst/>
          </a:prstGeom>
        </p:spPr>
        <p:txBody>
          <a:bodyPr/>
          <a:lstStyle/>
          <a:p>
            <a:pPr lvl="0" eaLnBrk="1" latinLnBrk="0" hangingPunct="1"/>
            <a:r>
              <a:rPr lang="en-US" smtClean="0"/>
              <a:t>Fare clic per modificare gli stili del testo dello schema</a:t>
            </a:r>
          </a:p>
          <a:p>
            <a:pPr lvl="1" eaLnBrk="1" latinLnBrk="0" hangingPunct="1"/>
            <a:r>
              <a:rPr lang="en-US" smtClean="0"/>
              <a:t>Secondo livello</a:t>
            </a:r>
          </a:p>
          <a:p>
            <a:pPr lvl="2" eaLnBrk="1" latinLnBrk="0" hangingPunct="1"/>
            <a:r>
              <a:rPr lang="en-US" smtClean="0"/>
              <a:t>Terzo livello</a:t>
            </a:r>
          </a:p>
          <a:p>
            <a:pPr lvl="3" eaLnBrk="1" latinLnBrk="0" hangingPunct="1"/>
            <a:r>
              <a:rPr lang="en-US" smtClean="0"/>
              <a:t>Quarto livello</a:t>
            </a:r>
          </a:p>
          <a:p>
            <a:pPr lvl="4" eaLnBrk="1" latinLnBrk="0" hangingPunct="1"/>
            <a:r>
              <a:rPr lang="en-US" smtClean="0"/>
              <a:t>Quinto livello</a:t>
            </a:r>
            <a:endParaRPr kumimoji="0" lang="en-US"/>
          </a:p>
        </p:txBody>
      </p:sp>
      <p:sp>
        <p:nvSpPr>
          <p:cNvPr id="16" name="Segnaposto testo 15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prstGeom prst="rect">
            <a:avLst/>
          </a:prstGeo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Fare clic per modificare gli stili del testo dello schema</a:t>
            </a:r>
          </a:p>
        </p:txBody>
      </p:sp>
      <p:sp>
        <p:nvSpPr>
          <p:cNvPr id="15" name="Segnaposto testo 14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prstGeom prst="rect">
            <a:avLst/>
          </a:prstGeo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Fare clic per modificare gli stili del testo dello schema</a:t>
            </a: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15E908-24CB-4A3D-84E2-8BC6E04821A3}" type="slidenum">
              <a:rPr lang="it-IT" smtClean="0"/>
              <a:pPr/>
              <a:t>‹#›</a:t>
            </a:fld>
            <a:endParaRPr lang="it-IT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9389" y="228600"/>
            <a:ext cx="7344611" cy="974184"/>
          </a:xfrm>
          <a:prstGeom prst="rect">
            <a:avLst/>
          </a:prstGeom>
        </p:spPr>
        <p:txBody>
          <a:bodyPr/>
          <a:lstStyle/>
          <a:p>
            <a:r>
              <a:rPr kumimoji="0" lang="en-US" smtClean="0"/>
              <a:t>Fare clic per modificare stile</a:t>
            </a:r>
            <a:endParaRPr kumimoji="0" lang="en-US"/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C8B4EC-34A8-40D0-866F-D88F6FAD535A}" type="slidenum">
              <a:rPr lang="it-IT" smtClean="0"/>
              <a:pPr/>
              <a:t>‹#›</a:t>
            </a:fld>
            <a:endParaRPr lang="it-IT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15E908-24CB-4A3D-84E2-8BC6E04821A3}" type="slidenum">
              <a:rPr lang="it-IT" smtClean="0"/>
              <a:pPr/>
              <a:t>‹#›</a:t>
            </a:fld>
            <a:endParaRPr lang="it-IT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9391" y="286418"/>
            <a:ext cx="7184188" cy="869950"/>
          </a:xfrm>
          <a:prstGeom prst="rect">
            <a:avLst/>
          </a:prstGeom>
        </p:spPr>
        <p:txBody>
          <a:bodyPr anchor="ctr"/>
          <a:lstStyle>
            <a:lvl1pPr algn="l">
              <a:buNone/>
              <a:defRPr sz="4400" b="0"/>
            </a:lvl1pPr>
          </a:lstStyle>
          <a:p>
            <a:r>
              <a:rPr kumimoji="0" lang="en-US" smtClean="0"/>
              <a:t>Fare clic per modificare stile</a:t>
            </a:r>
            <a:endParaRPr kumimoji="0"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prstGeom prst="rect">
            <a:avLst/>
          </a:prstGeom>
          <a:solidFill>
            <a:srgbClr val="8F161C"/>
          </a:solidFill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Fare clic per modificare gli stili del testo dello schema</a:t>
            </a:r>
          </a:p>
        </p:txBody>
      </p:sp>
      <p:sp>
        <p:nvSpPr>
          <p:cNvPr id="9" name="Segnaposto contenuto 8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  <a:prstGeom prst="rect">
            <a:avLst/>
          </a:prstGeom>
        </p:spPr>
        <p:txBody>
          <a:bodyPr/>
          <a:lstStyle/>
          <a:p>
            <a:pPr lvl="0" eaLnBrk="1" latinLnBrk="0" hangingPunct="1"/>
            <a:r>
              <a:rPr lang="en-US" smtClean="0"/>
              <a:t>Fare clic per modificare gli stili del testo dello schema</a:t>
            </a:r>
          </a:p>
          <a:p>
            <a:pPr lvl="1" eaLnBrk="1" latinLnBrk="0" hangingPunct="1"/>
            <a:r>
              <a:rPr lang="en-US" smtClean="0"/>
              <a:t>Secondo livello</a:t>
            </a:r>
          </a:p>
          <a:p>
            <a:pPr lvl="2" eaLnBrk="1" latinLnBrk="0" hangingPunct="1"/>
            <a:r>
              <a:rPr lang="en-US" smtClean="0"/>
              <a:t>Terzo livello</a:t>
            </a:r>
          </a:p>
          <a:p>
            <a:pPr lvl="3" eaLnBrk="1" latinLnBrk="0" hangingPunct="1"/>
            <a:r>
              <a:rPr lang="en-US" smtClean="0"/>
              <a:t>Quarto livello</a:t>
            </a:r>
          </a:p>
          <a:p>
            <a:pPr lvl="4" eaLnBrk="1" latinLnBrk="0" hangingPunct="1"/>
            <a:r>
              <a:rPr lang="en-US" smtClean="0"/>
              <a:t>Quinto livello</a:t>
            </a:r>
            <a:endParaRPr kumimoji="0" lang="en-US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15E908-24CB-4A3D-84E2-8BC6E04821A3}" type="slidenum">
              <a:rPr lang="it-IT" smtClean="0"/>
              <a:pPr/>
              <a:t>‹#›</a:t>
            </a:fld>
            <a:endParaRPr lang="it-IT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5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ttangolo 19"/>
          <p:cNvSpPr/>
          <p:nvPr/>
        </p:nvSpPr>
        <p:spPr>
          <a:xfrm>
            <a:off x="0" y="0"/>
            <a:ext cx="9144000" cy="1283368"/>
          </a:xfrm>
          <a:prstGeom prst="rect">
            <a:avLst/>
          </a:prstGeom>
          <a:solidFill>
            <a:srgbClr val="9B001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pic>
        <p:nvPicPr>
          <p:cNvPr id="21" name="Immagine 20" descr="DEI-neg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7828" y="106030"/>
            <a:ext cx="1683860" cy="1030286"/>
          </a:xfrm>
          <a:prstGeom prst="rect">
            <a:avLst/>
          </a:prstGeom>
        </p:spPr>
      </p:pic>
      <p:sp>
        <p:nvSpPr>
          <p:cNvPr id="24" name="Segnaposto titolo 1"/>
          <p:cNvSpPr>
            <a:spLocks noGrp="1"/>
          </p:cNvSpPr>
          <p:nvPr>
            <p:ph type="title"/>
          </p:nvPr>
        </p:nvSpPr>
        <p:spPr>
          <a:xfrm>
            <a:off x="2108985" y="99660"/>
            <a:ext cx="6874593" cy="1056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noProof="0" dirty="0" smtClean="0"/>
              <a:t>Fare </a:t>
            </a:r>
            <a:r>
              <a:rPr lang="en-US" noProof="0" dirty="0" err="1" smtClean="0"/>
              <a:t>clic</a:t>
            </a:r>
            <a:r>
              <a:rPr lang="en-US" noProof="0" dirty="0" smtClean="0"/>
              <a:t> per </a:t>
            </a:r>
            <a:r>
              <a:rPr lang="en-US" noProof="0" dirty="0" err="1" smtClean="0"/>
              <a:t>modificare</a:t>
            </a:r>
            <a:r>
              <a:rPr lang="en-US" noProof="0" dirty="0" smtClean="0"/>
              <a:t> stile</a:t>
            </a:r>
            <a:endParaRPr lang="en-US" noProof="0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4"/>
          </p:nvPr>
        </p:nvSpPr>
        <p:spPr>
          <a:xfrm>
            <a:off x="4185882" y="6356350"/>
            <a:ext cx="77223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15E908-24CB-4A3D-84E2-8BC6E04821A3}" type="slidenum">
              <a:rPr lang="it-IT" smtClean="0"/>
              <a:pPr/>
              <a:t>‹#›</a:t>
            </a:fld>
            <a:endParaRPr lang="it-IT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  <p:sldLayoutId id="2147483676" r:id="rId13"/>
  </p:sldLayoutIdLst>
  <p:timing>
    <p:tnLst>
      <p:par>
        <p:cTn xmlns:p14="http://schemas.microsoft.com/office/powerpoint/2010/main" id="1" dur="indefinite" restart="never" nodeType="tmRoot"/>
      </p:par>
    </p:tnLst>
  </p:timing>
  <p:hf hdr="0" dt="0"/>
  <p:txStyles>
    <p:titleStyle>
      <a:lvl1pPr algn="r" rtl="0" eaLnBrk="1" latinLnBrk="0" hangingPunct="1">
        <a:spcBef>
          <a:spcPct val="0"/>
        </a:spcBef>
        <a:buNone/>
        <a:defRPr kumimoji="0" sz="4400" kern="120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320040" indent="-320040" algn="l" rtl="0" eaLnBrk="1" latinLnBrk="0" hangingPunct="1">
        <a:spcBef>
          <a:spcPts val="700"/>
        </a:spcBef>
        <a:buClr>
          <a:srgbClr val="800000"/>
        </a:buClr>
        <a:buSzPct val="60000"/>
        <a:buFont typeface="Wingdings"/>
        <a:buChar char=""/>
        <a:defRPr kumimoji="0"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550"/>
        </a:spcBef>
        <a:buClr>
          <a:srgbClr val="FF6600"/>
        </a:buClr>
        <a:buSzPct val="70000"/>
        <a:buFont typeface="Wingdings 2"/>
        <a:buChar char="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1" latinLnBrk="0" hangingPunct="1">
        <a:spcBef>
          <a:spcPts val="500"/>
        </a:spcBef>
        <a:buClr>
          <a:srgbClr val="3366FF"/>
        </a:buClr>
        <a:buSzPct val="75000"/>
        <a:buFont typeface="Wingdings"/>
        <a:buChar char="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1" latinLnBrk="0" hangingPunct="1">
        <a:spcBef>
          <a:spcPts val="400"/>
        </a:spcBef>
        <a:buClr>
          <a:schemeClr val="accent3"/>
        </a:buClr>
        <a:buSzPct val="7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1" latinLnBrk="0" hangingPunct="1">
        <a:spcBef>
          <a:spcPts val="400"/>
        </a:spcBef>
        <a:buClr>
          <a:schemeClr val="accent4"/>
        </a:buClr>
        <a:buSzPct val="6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hyperlink" Target="mailto:zanella@dei.unipd.it" TargetMode="External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4" Type="http://schemas.openxmlformats.org/officeDocument/2006/relationships/image" Target="../media/image16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21.emf"/><Relationship Id="rId3" Type="http://schemas.openxmlformats.org/officeDocument/2006/relationships/image" Target="../media/image22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hyperlink" Target="file://localhost/Users/AZ/AAA_Workplace/MY_PRESENTATION/INW2014-Cortina/OIL%20and%20HEX%20in%20water.wmv" TargetMode="External"/><Relationship Id="rId3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24.wmf"/><Relationship Id="rId5" Type="http://schemas.openxmlformats.org/officeDocument/2006/relationships/oleObject" Target="../embeddings/oleObject2.bin"/><Relationship Id="rId6" Type="http://schemas.openxmlformats.org/officeDocument/2006/relationships/image" Target="../media/image25.wmf"/><Relationship Id="rId7" Type="http://schemas.openxmlformats.org/officeDocument/2006/relationships/image" Target="../media/image26.emf"/><Relationship Id="rId8" Type="http://schemas.openxmlformats.org/officeDocument/2006/relationships/image" Target="../media/image27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wmf"/><Relationship Id="rId4" Type="http://schemas.openxmlformats.org/officeDocument/2006/relationships/image" Target="../media/image31.jpe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9.w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oleObject" Target="../embeddings/oleObject3.bin"/><Relationship Id="rId5" Type="http://schemas.openxmlformats.org/officeDocument/2006/relationships/image" Target="../media/image32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21.emf"/><Relationship Id="rId3" Type="http://schemas.openxmlformats.org/officeDocument/2006/relationships/image" Target="../media/image22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5" Type="http://schemas.openxmlformats.org/officeDocument/2006/relationships/image" Target="../media/image37.emf"/><Relationship Id="rId6" Type="http://schemas.openxmlformats.org/officeDocument/2006/relationships/image" Target="../media/image38.emf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42.png"/><Relationship Id="rId5" Type="http://schemas.openxmlformats.org/officeDocument/2006/relationships/image" Target="../media/image43.png"/><Relationship Id="rId6" Type="http://schemas.openxmlformats.org/officeDocument/2006/relationships/oleObject" Target="../embeddings/oleObject4.bin"/><Relationship Id="rId7" Type="http://schemas.openxmlformats.org/officeDocument/2006/relationships/image" Target="../media/image39.wmf"/><Relationship Id="rId8" Type="http://schemas.openxmlformats.org/officeDocument/2006/relationships/oleObject" Target="../embeddings/oleObject5.bin"/><Relationship Id="rId9" Type="http://schemas.openxmlformats.org/officeDocument/2006/relationships/image" Target="../media/image40.w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18.png"/><Relationship Id="rId5" Type="http://schemas.openxmlformats.org/officeDocument/2006/relationships/image" Target="../media/image44.png"/><Relationship Id="rId6" Type="http://schemas.openxmlformats.org/officeDocument/2006/relationships/image" Target="../media/image45.png"/><Relationship Id="rId7" Type="http://schemas.microsoft.com/office/2007/relationships/hdphoto" Target="../media/hdphoto1.wdp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7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4" Type="http://schemas.openxmlformats.org/officeDocument/2006/relationships/image" Target="../media/image47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1" Type="http://schemas.openxmlformats.org/officeDocument/2006/relationships/slideLayout" Target="../slideLayouts/slideLayout4.xml"/><Relationship Id="rId2" Type="http://schemas.openxmlformats.org/officeDocument/2006/relationships/diagramData" Target="../diagrams/data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hyperlink" Target="file://localhost/Users/AZ/AAA_Workplace/MY_PRESENTATION/INW2014-Cortina/Filmato_simulazione_Cortina.wmv" TargetMode="External"/><Relationship Id="rId3" Type="http://schemas.openxmlformats.org/officeDocument/2006/relationships/image" Target="../media/image48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49.emf"/><Relationship Id="rId3" Type="http://schemas.openxmlformats.org/officeDocument/2006/relationships/image" Target="../media/image50.em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1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2.png"/><Relationship Id="rId3" Type="http://schemas.openxmlformats.org/officeDocument/2006/relationships/image" Target="../media/image5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4" Type="http://schemas.openxmlformats.org/officeDocument/2006/relationships/image" Target="../media/image53.png"/><Relationship Id="rId5" Type="http://schemas.openxmlformats.org/officeDocument/2006/relationships/oleObject" Target="../embeddings/oleObject6.bin"/><Relationship Id="rId6" Type="http://schemas.openxmlformats.org/officeDocument/2006/relationships/image" Target="../media/image54.wmf"/><Relationship Id="rId7" Type="http://schemas.openxmlformats.org/officeDocument/2006/relationships/oleObject" Target="../embeddings/oleObject7.bin"/><Relationship Id="rId8" Type="http://schemas.openxmlformats.org/officeDocument/2006/relationships/image" Target="../media/image55.wmf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4" Type="http://schemas.openxmlformats.org/officeDocument/2006/relationships/oleObject" Target="../embeddings/oleObject8.bin"/><Relationship Id="rId5" Type="http://schemas.openxmlformats.org/officeDocument/2006/relationships/image" Target="../media/image56.wmf"/><Relationship Id="rId6" Type="http://schemas.openxmlformats.org/officeDocument/2006/relationships/image" Target="../media/image52.png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7.png"/><Relationship Id="rId3" Type="http://schemas.openxmlformats.org/officeDocument/2006/relationships/image" Target="../media/image58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59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60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0.jpe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1.png"/><Relationship Id="rId3" Type="http://schemas.openxmlformats.org/officeDocument/2006/relationships/image" Target="../media/image62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63.em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4" Type="http://schemas.openxmlformats.org/officeDocument/2006/relationships/image" Target="../media/image66.png"/><Relationship Id="rId5" Type="http://schemas.openxmlformats.org/officeDocument/2006/relationships/image" Target="../media/image23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4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4" Type="http://schemas.openxmlformats.org/officeDocument/2006/relationships/image" Target="../media/image24.wmf"/><Relationship Id="rId5" Type="http://schemas.openxmlformats.org/officeDocument/2006/relationships/oleObject" Target="../embeddings/oleObject10.bin"/><Relationship Id="rId6" Type="http://schemas.openxmlformats.org/officeDocument/2006/relationships/image" Target="../media/image25.wmf"/><Relationship Id="rId7" Type="http://schemas.openxmlformats.org/officeDocument/2006/relationships/image" Target="../media/image26.emf"/><Relationship Id="rId8" Type="http://schemas.openxmlformats.org/officeDocument/2006/relationships/image" Target="../media/image27.emf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4" Type="http://schemas.openxmlformats.org/officeDocument/2006/relationships/image" Target="../media/image11.emf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wmf"/><Relationship Id="rId4" Type="http://schemas.openxmlformats.org/officeDocument/2006/relationships/image" Target="../media/image31.jpe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9.wmf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4" Type="http://schemas.openxmlformats.org/officeDocument/2006/relationships/image" Target="../media/image67.emf"/><Relationship Id="rId1" Type="http://schemas.openxmlformats.org/officeDocument/2006/relationships/vmlDrawing" Target="../drawings/vmlDrawing7.vml"/><Relationship Id="rId2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oleObject" Target="../embeddings/oleObject12.bin"/><Relationship Id="rId5" Type="http://schemas.openxmlformats.org/officeDocument/2006/relationships/image" Target="../media/image32.emf"/><Relationship Id="rId1" Type="http://schemas.openxmlformats.org/officeDocument/2006/relationships/vmlDrawing" Target="../drawings/vmlDrawing8.vml"/><Relationship Id="rId2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4" Type="http://schemas.openxmlformats.org/officeDocument/2006/relationships/image" Target="../media/image68.wmf"/><Relationship Id="rId1" Type="http://schemas.openxmlformats.org/officeDocument/2006/relationships/vmlDrawing" Target="../drawings/vmlDrawing9.vml"/><Relationship Id="rId2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4" Type="http://schemas.openxmlformats.org/officeDocument/2006/relationships/oleObject" Target="../embeddings/oleObject14.bin"/><Relationship Id="rId5" Type="http://schemas.openxmlformats.org/officeDocument/2006/relationships/image" Target="../media/image69.emf"/><Relationship Id="rId1" Type="http://schemas.openxmlformats.org/officeDocument/2006/relationships/vmlDrawing" Target="../drawings/vmlDrawing10.vml"/><Relationship Id="rId2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4" Type="http://schemas.openxmlformats.org/officeDocument/2006/relationships/image" Target="../media/image70.emf"/><Relationship Id="rId5" Type="http://schemas.openxmlformats.org/officeDocument/2006/relationships/image" Target="../media/image51.png"/><Relationship Id="rId1" Type="http://schemas.openxmlformats.org/officeDocument/2006/relationships/vmlDrawing" Target="../drawings/vmlDrawing11.vml"/><Relationship Id="rId2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olo 15"/>
          <p:cNvSpPr>
            <a:spLocks noGrp="1"/>
          </p:cNvSpPr>
          <p:nvPr>
            <p:ph type="title"/>
          </p:nvPr>
        </p:nvSpPr>
        <p:spPr>
          <a:xfrm>
            <a:off x="1604208" y="0"/>
            <a:ext cx="7539792" cy="2604168"/>
          </a:xfrm>
        </p:spPr>
        <p:txBody>
          <a:bodyPr>
            <a:noAutofit/>
          </a:bodyPr>
          <a:lstStyle/>
          <a:p>
            <a:pPr algn="ctr"/>
            <a:r>
              <a:rPr lang="en-US" sz="4800" dirty="0"/>
              <a:t>When bits get wet: </a:t>
            </a:r>
            <a:br>
              <a:rPr lang="en-US" sz="4800" dirty="0"/>
            </a:br>
            <a:r>
              <a:rPr lang="en-US" sz="4800" dirty="0"/>
              <a:t>introduction to microfluidic networking</a:t>
            </a:r>
            <a:endParaRPr lang="en-US" sz="4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 Box 15"/>
          <p:cNvSpPr txBox="1">
            <a:spLocks noChangeArrowheads="1"/>
          </p:cNvSpPr>
          <p:nvPr/>
        </p:nvSpPr>
        <p:spPr bwMode="auto">
          <a:xfrm>
            <a:off x="502917" y="3419368"/>
            <a:ext cx="8138167" cy="5386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it-IT" sz="2900" dirty="0" err="1" smtClean="0">
                <a:latin typeface="+mn-lt"/>
              </a:rPr>
              <a:t>Authors</a:t>
            </a:r>
            <a:r>
              <a:rPr lang="it-IT" sz="2900" dirty="0" smtClean="0">
                <a:latin typeface="+mn-lt"/>
              </a:rPr>
              <a:t>: </a:t>
            </a:r>
            <a:r>
              <a:rPr lang="it-IT" sz="2900" dirty="0" smtClean="0">
                <a:solidFill>
                  <a:srgbClr val="0070C0"/>
                </a:solidFill>
                <a:latin typeface="+mn-lt"/>
              </a:rPr>
              <a:t>Andrea </a:t>
            </a:r>
            <a:r>
              <a:rPr lang="it-IT" sz="2900" dirty="0" err="1" smtClean="0">
                <a:solidFill>
                  <a:srgbClr val="0070C0"/>
                </a:solidFill>
                <a:latin typeface="+mn-lt"/>
              </a:rPr>
              <a:t>Zanella</a:t>
            </a:r>
            <a:r>
              <a:rPr lang="it-IT" sz="2900" dirty="0" smtClean="0">
                <a:latin typeface="+mn-lt"/>
              </a:rPr>
              <a:t>, Andrea </a:t>
            </a:r>
            <a:r>
              <a:rPr lang="it-IT" sz="2900" dirty="0" err="1" smtClean="0">
                <a:latin typeface="+mn-lt"/>
              </a:rPr>
              <a:t>Biral</a:t>
            </a:r>
            <a:endParaRPr lang="it-IT" sz="2900" dirty="0">
              <a:latin typeface="+mn-lt"/>
            </a:endParaRPr>
          </a:p>
        </p:txBody>
      </p:sp>
      <p:sp>
        <p:nvSpPr>
          <p:cNvPr id="10" name="Text Box 18"/>
          <p:cNvSpPr txBox="1">
            <a:spLocks noChangeArrowheads="1"/>
          </p:cNvSpPr>
          <p:nvPr/>
        </p:nvSpPr>
        <p:spPr bwMode="auto">
          <a:xfrm>
            <a:off x="1545989" y="6166560"/>
            <a:ext cx="6052058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it-IT" sz="2200" dirty="0" smtClean="0">
                <a:latin typeface="+mn-lt"/>
              </a:rPr>
              <a:t>INW 2014 – Cortina d’Ampezzo, 14 Gennaio 2014</a:t>
            </a:r>
            <a:endParaRPr lang="it-IT" sz="2200" dirty="0">
              <a:latin typeface="+mn-lt"/>
            </a:endParaRP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1275" y="4476207"/>
            <a:ext cx="723900" cy="720683"/>
          </a:xfrm>
          <a:prstGeom prst="rect">
            <a:avLst/>
          </a:prstGeom>
        </p:spPr>
      </p:pic>
      <p:sp>
        <p:nvSpPr>
          <p:cNvPr id="7" name="Rettangolo 6"/>
          <p:cNvSpPr/>
          <p:nvPr/>
        </p:nvSpPr>
        <p:spPr>
          <a:xfrm>
            <a:off x="3811600" y="4500100"/>
            <a:ext cx="29658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smtClean="0">
                <a:solidFill>
                  <a:srgbClr val="0000FF"/>
                </a:solidFill>
                <a:hlinkClick r:id="rId4"/>
              </a:rPr>
              <a:t>zanella@dei.unipd.it</a:t>
            </a:r>
            <a:endParaRPr lang="en-GB" dirty="0" smtClean="0">
              <a:solidFill>
                <a:srgbClr val="0000FF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ripple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dirty="0" err="1" smtClean="0"/>
              <a:t>Droplet-based</a:t>
            </a:r>
            <a:r>
              <a:rPr lang="it-IT" dirty="0" smtClean="0"/>
              <a:t> </a:t>
            </a:r>
            <a:r>
              <a:rPr lang="it-IT" dirty="0" err="1" smtClean="0"/>
              <a:t>microfluidics</a:t>
            </a:r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15E908-24CB-4A3D-84E2-8BC6E04821A3}" type="slidenum">
              <a:rPr lang="it-IT" smtClean="0"/>
              <a:pPr/>
              <a:t>10</a:t>
            </a:fld>
            <a:endParaRPr lang="it-IT" dirty="0"/>
          </a:p>
        </p:txBody>
      </p:sp>
      <p:sp>
        <p:nvSpPr>
          <p:cNvPr id="5" name="Segnaposto contenuto 4"/>
          <p:cNvSpPr>
            <a:spLocks noGrp="1"/>
          </p:cNvSpPr>
          <p:nvPr>
            <p:ph sz="quarter" idx="1"/>
          </p:nvPr>
        </p:nvSpPr>
        <p:spPr>
          <a:xfrm>
            <a:off x="-12690" y="1600200"/>
            <a:ext cx="8153400" cy="4495800"/>
          </a:xfrm>
        </p:spPr>
        <p:txBody>
          <a:bodyPr/>
          <a:lstStyle/>
          <a:p>
            <a:pPr algn="just"/>
            <a:r>
              <a:rPr lang="it-IT" sz="2700" dirty="0" err="1" smtClean="0"/>
              <a:t>Small</a:t>
            </a:r>
            <a:r>
              <a:rPr lang="it-IT" sz="2700" dirty="0" smtClean="0"/>
              <a:t> </a:t>
            </a:r>
            <a:r>
              <a:rPr lang="it-IT" sz="2700" dirty="0" err="1" smtClean="0"/>
              <a:t>drops</a:t>
            </a:r>
            <a:r>
              <a:rPr lang="it-IT" sz="2700" dirty="0" smtClean="0"/>
              <a:t> (</a:t>
            </a:r>
            <a:r>
              <a:rPr lang="it-IT" sz="2700" i="1" dirty="0" err="1" smtClean="0"/>
              <a:t>dispersed</a:t>
            </a:r>
            <a:r>
              <a:rPr lang="it-IT" sz="2700" i="1" dirty="0" smtClean="0"/>
              <a:t> </a:t>
            </a:r>
            <a:r>
              <a:rPr lang="it-IT" sz="2700" i="1" dirty="0" err="1" smtClean="0"/>
              <a:t>phase</a:t>
            </a:r>
            <a:r>
              <a:rPr lang="it-IT" sz="2700" dirty="0" smtClean="0"/>
              <a:t>) are </a:t>
            </a:r>
            <a:r>
              <a:rPr lang="it-IT" sz="2700" dirty="0" err="1" smtClean="0"/>
              <a:t>immersed</a:t>
            </a:r>
            <a:r>
              <a:rPr lang="it-IT" sz="2700" dirty="0" smtClean="0"/>
              <a:t> in a </a:t>
            </a:r>
            <a:r>
              <a:rPr lang="it-IT" sz="2700" dirty="0" err="1" smtClean="0"/>
              <a:t>carrier</a:t>
            </a:r>
            <a:r>
              <a:rPr lang="it-IT" sz="2700" dirty="0" smtClean="0"/>
              <a:t> </a:t>
            </a:r>
            <a:r>
              <a:rPr lang="it-IT" sz="2700" dirty="0" err="1" smtClean="0"/>
              <a:t>fluid</a:t>
            </a:r>
            <a:r>
              <a:rPr lang="it-IT" sz="2700" dirty="0" smtClean="0"/>
              <a:t> (</a:t>
            </a:r>
            <a:r>
              <a:rPr lang="it-IT" sz="2700" i="1" dirty="0" err="1" smtClean="0"/>
              <a:t>continuous</a:t>
            </a:r>
            <a:r>
              <a:rPr lang="it-IT" sz="2700" i="1" dirty="0" smtClean="0"/>
              <a:t> </a:t>
            </a:r>
            <a:r>
              <a:rPr lang="it-IT" sz="2700" i="1" dirty="0" err="1" smtClean="0"/>
              <a:t>phase</a:t>
            </a:r>
            <a:r>
              <a:rPr lang="it-IT" sz="2700" dirty="0" smtClean="0"/>
              <a:t>)</a:t>
            </a:r>
          </a:p>
          <a:p>
            <a:pPr algn="just"/>
            <a:endParaRPr lang="it-IT" sz="2700" dirty="0" smtClean="0"/>
          </a:p>
          <a:p>
            <a:pPr algn="just"/>
            <a:r>
              <a:rPr lang="en-US" sz="2700" dirty="0" smtClean="0"/>
              <a:t>very </a:t>
            </a:r>
            <a:r>
              <a:rPr lang="en-US" sz="2700" dirty="0" smtClean="0"/>
              <a:t>low Reynolds number (</a:t>
            </a:r>
            <a:r>
              <a:rPr lang="en-US" sz="2700" i="1" dirty="0" smtClean="0"/>
              <a:t>Re</a:t>
            </a:r>
            <a:r>
              <a:rPr lang="en-US" sz="2700" dirty="0" smtClean="0"/>
              <a:t>«</a:t>
            </a:r>
            <a:r>
              <a:rPr lang="en-US" sz="2700" i="1" dirty="0" smtClean="0"/>
              <a:t>1</a:t>
            </a:r>
            <a:r>
              <a:rPr lang="en-US" sz="2700" dirty="0" smtClean="0"/>
              <a:t>)</a:t>
            </a:r>
            <a:endParaRPr lang="en-US" sz="2700" dirty="0" smtClean="0"/>
          </a:p>
          <a:p>
            <a:pPr lvl="1"/>
            <a:r>
              <a:rPr lang="en-US" dirty="0" smtClean="0"/>
              <a:t>Viscous dominates </a:t>
            </a:r>
            <a:r>
              <a:rPr lang="en-US" dirty="0" smtClean="0"/>
              <a:t>inertial forces</a:t>
            </a:r>
          </a:p>
          <a:p>
            <a:pPr lvl="2"/>
            <a:r>
              <a:rPr lang="en-US" dirty="0" smtClean="0"/>
              <a:t>linear and predictable flow</a:t>
            </a:r>
          </a:p>
          <a:p>
            <a:pPr lvl="2"/>
            <a:r>
              <a:rPr lang="en-US" dirty="0" smtClean="0"/>
              <a:t>generation of mono-dispersed droplets</a:t>
            </a:r>
          </a:p>
          <a:p>
            <a:pPr algn="just"/>
            <a:r>
              <a:rPr lang="en-US" sz="2700" dirty="0" smtClean="0"/>
              <a:t>low Capillary number (</a:t>
            </a:r>
            <a:r>
              <a:rPr lang="en-US" sz="2700" i="1" dirty="0" smtClean="0"/>
              <a:t>C</a:t>
            </a:r>
            <a:r>
              <a:rPr lang="en-US" sz="2700" i="1" baseline="-25000" dirty="0" smtClean="0"/>
              <a:t>a</a:t>
            </a:r>
            <a:r>
              <a:rPr lang="en-US" sz="2700" dirty="0" smtClean="0"/>
              <a:t>«)</a:t>
            </a:r>
          </a:p>
          <a:p>
            <a:pPr lvl="1"/>
            <a:r>
              <a:rPr lang="en-US" dirty="0" smtClean="0"/>
              <a:t>surface tension prevail over viscosity</a:t>
            </a:r>
          </a:p>
          <a:p>
            <a:pPr lvl="2"/>
            <a:r>
              <a:rPr lang="en-US" dirty="0" smtClean="0"/>
              <a:t>cohesion of </a:t>
            </a:r>
            <a:r>
              <a:rPr lang="en-US" dirty="0" smtClean="0"/>
              <a:t>droplets</a:t>
            </a:r>
            <a:endParaRPr lang="en-US" sz="2000" dirty="0" smtClean="0"/>
          </a:p>
          <a:p>
            <a:pPr lvl="2"/>
            <a:endParaRPr lang="en-US" sz="2000" dirty="0" smtClean="0"/>
          </a:p>
        </p:txBody>
      </p:sp>
      <p:pic>
        <p:nvPicPr>
          <p:cNvPr id="144387" name="Picture 3" descr="C:\Users\HP\Pictures\drops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62600" y="3659187"/>
            <a:ext cx="3581400" cy="2462213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69467" y="2441681"/>
            <a:ext cx="3742259" cy="84249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ripple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804737" y="152400"/>
            <a:ext cx="6978316" cy="990600"/>
          </a:xfrm>
        </p:spPr>
        <p:txBody>
          <a:bodyPr>
            <a:noAutofit/>
          </a:bodyPr>
          <a:lstStyle/>
          <a:p>
            <a:r>
              <a:rPr lang="it-IT" sz="4000" dirty="0" smtClean="0"/>
              <a:t>Pure </a:t>
            </a:r>
            <a:r>
              <a:rPr lang="it-IT" sz="4000" dirty="0" err="1" smtClean="0"/>
              <a:t>hydrodynamic</a:t>
            </a:r>
            <a:r>
              <a:rPr lang="it-IT" sz="4000" dirty="0" smtClean="0"/>
              <a:t> </a:t>
            </a:r>
            <a:r>
              <a:rPr lang="it-IT" sz="4000" dirty="0" err="1" smtClean="0"/>
              <a:t>switching</a:t>
            </a:r>
            <a:r>
              <a:rPr lang="it-IT" sz="4000" dirty="0" smtClean="0"/>
              <a:t> </a:t>
            </a:r>
            <a:r>
              <a:rPr lang="it-IT" sz="4000" dirty="0" err="1" smtClean="0"/>
              <a:t>principle</a:t>
            </a:r>
            <a:endParaRPr lang="it-IT" sz="400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>
          <a:xfrm>
            <a:off x="4185882" y="6419850"/>
            <a:ext cx="772236" cy="365125"/>
          </a:xfrm>
        </p:spPr>
        <p:txBody>
          <a:bodyPr/>
          <a:lstStyle/>
          <a:p>
            <a:fld id="{0B15E908-24CB-4A3D-84E2-8BC6E04821A3}" type="slidenum">
              <a:rPr lang="it-IT" smtClean="0"/>
              <a:pPr/>
              <a:t>11</a:t>
            </a:fld>
            <a:endParaRPr lang="it-IT" dirty="0"/>
          </a:p>
        </p:txBody>
      </p:sp>
      <p:sp>
        <p:nvSpPr>
          <p:cNvPr id="11" name="CasellaDiTesto 10"/>
          <p:cNvSpPr txBox="1"/>
          <p:nvPr/>
        </p:nvSpPr>
        <p:spPr>
          <a:xfrm>
            <a:off x="228222" y="5725800"/>
            <a:ext cx="27054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it-IT" dirty="0" err="1" smtClean="0">
                <a:latin typeface="+mn-lt"/>
              </a:rPr>
              <a:t>Two</a:t>
            </a:r>
            <a:r>
              <a:rPr lang="it-IT" dirty="0" smtClean="0">
                <a:latin typeface="+mn-lt"/>
              </a:rPr>
              <a:t> </a:t>
            </a:r>
            <a:r>
              <a:rPr lang="it-IT" dirty="0" err="1" smtClean="0">
                <a:latin typeface="+mn-lt"/>
              </a:rPr>
              <a:t>close</a:t>
            </a:r>
            <a:r>
              <a:rPr lang="it-IT" dirty="0" smtClean="0">
                <a:latin typeface="+mn-lt"/>
              </a:rPr>
              <a:t> </a:t>
            </a:r>
            <a:r>
              <a:rPr lang="it-IT" dirty="0" err="1" smtClean="0">
                <a:latin typeface="+mn-lt"/>
              </a:rPr>
              <a:t>droplets</a:t>
            </a:r>
            <a:r>
              <a:rPr lang="it-IT" dirty="0" smtClean="0">
                <a:latin typeface="+mn-lt"/>
              </a:rPr>
              <a:t> </a:t>
            </a:r>
            <a:r>
              <a:rPr lang="it-IT" dirty="0" err="1" smtClean="0">
                <a:latin typeface="+mn-lt"/>
              </a:rPr>
              <a:t>arrive</a:t>
            </a:r>
            <a:r>
              <a:rPr lang="it-IT" dirty="0" smtClean="0">
                <a:latin typeface="+mn-lt"/>
              </a:rPr>
              <a:t> at the </a:t>
            </a:r>
            <a:r>
              <a:rPr lang="it-IT" dirty="0" err="1" smtClean="0">
                <a:latin typeface="+mn-lt"/>
              </a:rPr>
              <a:t>junction</a:t>
            </a:r>
            <a:endParaRPr lang="it-IT" dirty="0">
              <a:latin typeface="+mn-lt"/>
            </a:endParaRPr>
          </a:p>
        </p:txBody>
      </p:sp>
      <p:sp>
        <p:nvSpPr>
          <p:cNvPr id="12" name="CasellaDiTesto 11"/>
          <p:cNvSpPr txBox="1"/>
          <p:nvPr/>
        </p:nvSpPr>
        <p:spPr>
          <a:xfrm>
            <a:off x="3537045" y="5725800"/>
            <a:ext cx="19925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latin typeface="+mn-lt"/>
              </a:rPr>
              <a:t>First </a:t>
            </a:r>
            <a:r>
              <a:rPr lang="it-IT" dirty="0" err="1" smtClean="0">
                <a:latin typeface="+mn-lt"/>
              </a:rPr>
              <a:t>drop</a:t>
            </a:r>
            <a:r>
              <a:rPr lang="it-IT" dirty="0" smtClean="0">
                <a:latin typeface="+mn-lt"/>
              </a:rPr>
              <a:t> “</a:t>
            </a:r>
            <a:r>
              <a:rPr lang="it-IT" dirty="0" err="1" smtClean="0">
                <a:latin typeface="+mn-lt"/>
              </a:rPr>
              <a:t>turns</a:t>
            </a:r>
            <a:r>
              <a:rPr lang="it-IT" dirty="0" smtClean="0">
                <a:latin typeface="+mn-lt"/>
              </a:rPr>
              <a:t> right”</a:t>
            </a:r>
            <a:endParaRPr lang="it-IT" dirty="0">
              <a:latin typeface="+mn-lt"/>
            </a:endParaRPr>
          </a:p>
        </p:txBody>
      </p:sp>
      <p:sp>
        <p:nvSpPr>
          <p:cNvPr id="13" name="CasellaDiTesto 12"/>
          <p:cNvSpPr txBox="1"/>
          <p:nvPr/>
        </p:nvSpPr>
        <p:spPr>
          <a:xfrm>
            <a:off x="6664657" y="5687700"/>
            <a:ext cx="19925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 smtClean="0">
                <a:latin typeface="+mn-lt"/>
              </a:rPr>
              <a:t>Second</a:t>
            </a:r>
            <a:r>
              <a:rPr lang="it-IT" dirty="0" smtClean="0">
                <a:latin typeface="+mn-lt"/>
              </a:rPr>
              <a:t> </a:t>
            </a:r>
            <a:r>
              <a:rPr lang="it-IT" dirty="0" err="1" smtClean="0">
                <a:latin typeface="+mn-lt"/>
              </a:rPr>
              <a:t>drop</a:t>
            </a:r>
            <a:r>
              <a:rPr lang="it-IT" dirty="0" smtClean="0">
                <a:latin typeface="+mn-lt"/>
              </a:rPr>
              <a:t> “</a:t>
            </a:r>
            <a:r>
              <a:rPr lang="it-IT" dirty="0" err="1" smtClean="0">
                <a:latin typeface="+mn-lt"/>
              </a:rPr>
              <a:t>turns</a:t>
            </a:r>
            <a:r>
              <a:rPr lang="it-IT" dirty="0" smtClean="0">
                <a:latin typeface="+mn-lt"/>
              </a:rPr>
              <a:t> </a:t>
            </a:r>
            <a:r>
              <a:rPr lang="it-IT" dirty="0" err="1" smtClean="0">
                <a:latin typeface="+mn-lt"/>
              </a:rPr>
              <a:t>left</a:t>
            </a:r>
            <a:r>
              <a:rPr lang="it-IT" dirty="0" smtClean="0">
                <a:latin typeface="+mn-lt"/>
              </a:rPr>
              <a:t>”</a:t>
            </a:r>
            <a:endParaRPr lang="it-IT" dirty="0">
              <a:latin typeface="+mn-lt"/>
            </a:endParaRPr>
          </a:p>
        </p:txBody>
      </p:sp>
      <p:pic>
        <p:nvPicPr>
          <p:cNvPr id="165899" name="Picture 1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7500" y="2394699"/>
            <a:ext cx="2644898" cy="32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5900" name="Picture 1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24085" y="2394699"/>
            <a:ext cx="2491315" cy="32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5902" name="Picture 1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377977" y="2432799"/>
            <a:ext cx="2388047" cy="32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Segnaposto contenuto 2"/>
          <p:cNvSpPr>
            <a:spLocks noGrp="1"/>
          </p:cNvSpPr>
          <p:nvPr>
            <p:ph sz="quarter" idx="1"/>
          </p:nvPr>
        </p:nvSpPr>
        <p:spPr>
          <a:xfrm>
            <a:off x="495300" y="1333500"/>
            <a:ext cx="8153400" cy="4495800"/>
          </a:xfrm>
        </p:spPr>
        <p:txBody>
          <a:bodyPr/>
          <a:lstStyle/>
          <a:p>
            <a:pPr marL="457200" indent="-457200" algn="just">
              <a:buSzPct val="100000"/>
              <a:buFont typeface="+mj-ea"/>
              <a:buAutoNum type="circleNumDbPlain"/>
            </a:pPr>
            <a:r>
              <a:rPr lang="en-US" sz="2200" dirty="0" smtClean="0"/>
              <a:t>Droplets flow along the path with minimum hydraulic resistance</a:t>
            </a:r>
          </a:p>
          <a:p>
            <a:pPr marL="457200" indent="-457200" algn="just">
              <a:buSzPct val="100000"/>
              <a:buFont typeface="+mj-ea"/>
              <a:buAutoNum type="circleNumDbPlain"/>
            </a:pPr>
            <a:r>
              <a:rPr lang="en-US" sz="2200" dirty="0" smtClean="0"/>
              <a:t>Channel resistance is increased by droplets</a:t>
            </a:r>
            <a:endParaRPr lang="it-IT" sz="2200" dirty="0" smtClean="0"/>
          </a:p>
          <a:p>
            <a:endParaRPr lang="it-IT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ripple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658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9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659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1659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dirty="0" err="1" smtClean="0"/>
              <a:t>Microfluidic</a:t>
            </a:r>
            <a:r>
              <a:rPr lang="it-IT" dirty="0" smtClean="0"/>
              <a:t> </a:t>
            </a:r>
            <a:r>
              <a:rPr lang="it-IT" dirty="0" err="1" smtClean="0"/>
              <a:t>bubble</a:t>
            </a:r>
            <a:r>
              <a:rPr lang="it-IT" dirty="0" smtClean="0"/>
              <a:t> </a:t>
            </a:r>
            <a:r>
              <a:rPr lang="it-IT" dirty="0" err="1" smtClean="0"/>
              <a:t>logic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sz="quarter" idx="1"/>
          </p:nvPr>
        </p:nvSpPr>
        <p:spPr>
          <a:xfrm>
            <a:off x="612648" y="1409700"/>
            <a:ext cx="8153400" cy="4495800"/>
          </a:xfrm>
        </p:spPr>
        <p:txBody>
          <a:bodyPr/>
          <a:lstStyle/>
          <a:p>
            <a:pPr algn="just"/>
            <a:r>
              <a:rPr lang="en-US" sz="2700" dirty="0" smtClean="0"/>
              <a:t>Droplet microfluidics </a:t>
            </a:r>
            <a:r>
              <a:rPr lang="en-US" sz="2700" dirty="0" smtClean="0"/>
              <a:t>systems can perform basic Boolean logic functions, such as AND, OR, NOT </a:t>
            </a:r>
            <a:r>
              <a:rPr lang="en-US" sz="2700" dirty="0" smtClean="0"/>
              <a:t>gates</a:t>
            </a:r>
            <a:endParaRPr lang="it-IT" sz="270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15E908-24CB-4A3D-84E2-8BC6E04821A3}" type="slidenum">
              <a:rPr lang="it-IT" smtClean="0"/>
              <a:pPr/>
              <a:t>12</a:t>
            </a:fld>
            <a:endParaRPr lang="it-IT" dirty="0"/>
          </a:p>
        </p:txBody>
      </p:sp>
      <p:pic>
        <p:nvPicPr>
          <p:cNvPr id="169986" name="Picture 2" descr="C:\Users\HP\Pictures\gate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2770145"/>
            <a:ext cx="5307807" cy="3656053"/>
          </a:xfrm>
          <a:prstGeom prst="rect">
            <a:avLst/>
          </a:prstGeom>
          <a:noFill/>
        </p:spPr>
      </p:pic>
      <p:graphicFrame>
        <p:nvGraphicFramePr>
          <p:cNvPr id="6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60008391"/>
              </p:ext>
            </p:extLst>
          </p:nvPr>
        </p:nvGraphicFramePr>
        <p:xfrm>
          <a:off x="6214534" y="3365496"/>
          <a:ext cx="2675468" cy="21993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68867"/>
                <a:gridCol w="668867"/>
                <a:gridCol w="668867"/>
                <a:gridCol w="668867"/>
              </a:tblGrid>
              <a:tr h="567272">
                <a:tc>
                  <a:txBody>
                    <a:bodyPr/>
                    <a:lstStyle/>
                    <a:p>
                      <a:r>
                        <a:rPr lang="en-US" dirty="0" smtClean="0"/>
                        <a:t>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B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A+B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AB</a:t>
                      </a:r>
                      <a:endParaRPr lang="en-US" dirty="0"/>
                    </a:p>
                  </a:txBody>
                  <a:tcPr/>
                </a:tc>
              </a:tr>
              <a:tr h="508000">
                <a:tc>
                  <a:txBody>
                    <a:bodyPr/>
                    <a:lstStyle/>
                    <a:p>
                      <a:r>
                        <a:rPr lang="en-US" b="1" dirty="0" smtClean="0"/>
                        <a:t>1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0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/>
                </a:tc>
              </a:tr>
              <a:tr h="520039">
                <a:tc>
                  <a:txBody>
                    <a:bodyPr/>
                    <a:lstStyle/>
                    <a:p>
                      <a:r>
                        <a:rPr lang="en-US" b="1" dirty="0" smtClean="0"/>
                        <a:t>0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1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/>
                </a:tc>
              </a:tr>
              <a:tr h="604051">
                <a:tc>
                  <a:txBody>
                    <a:bodyPr/>
                    <a:lstStyle/>
                    <a:p>
                      <a:r>
                        <a:rPr lang="en-US" b="1" dirty="0" smtClean="0"/>
                        <a:t>1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1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ripple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Next frontier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altLang="ko-KR" dirty="0" smtClean="0"/>
              <a:t>Developing basic </a:t>
            </a:r>
            <a:r>
              <a:rPr lang="en-US" altLang="ko-KR" b="1" dirty="0" smtClean="0"/>
              <a:t>networking modules </a:t>
            </a:r>
            <a:r>
              <a:rPr lang="en-US" altLang="ko-KR" dirty="0" smtClean="0"/>
              <a:t>for the interconnection of different </a:t>
            </a:r>
            <a:r>
              <a:rPr lang="en-US" altLang="ko-KR" dirty="0" err="1" smtClean="0"/>
              <a:t>LoCs</a:t>
            </a:r>
            <a:r>
              <a:rPr lang="en-US" altLang="ko-KR" dirty="0" smtClean="0"/>
              <a:t> using </a:t>
            </a:r>
            <a:r>
              <a:rPr lang="en-US" altLang="ko-KR" b="1" dirty="0" smtClean="0"/>
              <a:t>purely </a:t>
            </a:r>
            <a:r>
              <a:rPr lang="en-US" altLang="ko-KR" b="1" dirty="0" smtClean="0"/>
              <a:t>passive hydrodynamic </a:t>
            </a:r>
            <a:r>
              <a:rPr lang="en-US" altLang="ko-KR" dirty="0" smtClean="0"/>
              <a:t>manipulation</a:t>
            </a:r>
            <a:endParaRPr lang="ko-KR" altLang="en-US" dirty="0" smtClean="0"/>
          </a:p>
          <a:p>
            <a:pPr lvl="1"/>
            <a:r>
              <a:rPr lang="en-US" altLang="ko-KR" dirty="0" smtClean="0"/>
              <a:t>versatility: same device for different purposes</a:t>
            </a:r>
            <a:endParaRPr lang="ko-KR" altLang="en-US" dirty="0" smtClean="0"/>
          </a:p>
          <a:p>
            <a:pPr lvl="1"/>
            <a:r>
              <a:rPr lang="en-US" altLang="ko-KR" dirty="0" smtClean="0"/>
              <a:t>control: droplets can undergo several successive transformations</a:t>
            </a:r>
          </a:p>
          <a:p>
            <a:pPr lvl="1"/>
            <a:r>
              <a:rPr lang="en-US" altLang="ko-KR" dirty="0" smtClean="0"/>
              <a:t>energy saving</a:t>
            </a:r>
          </a:p>
          <a:p>
            <a:pPr lvl="1"/>
            <a:r>
              <a:rPr lang="en-US" altLang="ko-KR" dirty="0" smtClean="0"/>
              <a:t>lower costs</a:t>
            </a:r>
            <a:endParaRPr lang="en-US" dirty="0" smtClean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15E908-24CB-4A3D-84E2-8BC6E04821A3}" type="slidenum">
              <a:rPr lang="it-IT" smtClean="0"/>
              <a:pPr/>
              <a:t>13</a:t>
            </a:fld>
            <a:endParaRPr lang="it-IT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ripple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9216" y="138158"/>
            <a:ext cx="8229600" cy="1143000"/>
          </a:xfrm>
        </p:spPr>
        <p:txBody>
          <a:bodyPr/>
          <a:lstStyle/>
          <a:p>
            <a:r>
              <a:rPr lang="it-IT" dirty="0" err="1" smtClean="0"/>
              <a:t>Challenges</a:t>
            </a:r>
            <a:endParaRPr lang="it-IT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15E908-24CB-4A3D-84E2-8BC6E04821A3}" type="slidenum">
              <a:rPr lang="it-IT" smtClean="0"/>
              <a:pPr/>
              <a:t>14</a:t>
            </a:fld>
            <a:endParaRPr lang="it-IT" dirty="0"/>
          </a:p>
        </p:txBody>
      </p:sp>
      <p:sp>
        <p:nvSpPr>
          <p:cNvPr id="6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495300" y="1562100"/>
            <a:ext cx="8153400" cy="4953000"/>
          </a:xfrm>
        </p:spPr>
        <p:txBody>
          <a:bodyPr>
            <a:normAutofit/>
          </a:bodyPr>
          <a:lstStyle/>
          <a:p>
            <a:pPr algn="just"/>
            <a:r>
              <a:rPr lang="en-US" sz="2900" dirty="0" smtClean="0"/>
              <a:t>Droplets behavior is affected by various </a:t>
            </a:r>
            <a:r>
              <a:rPr lang="en-US" sz="2900" dirty="0" smtClean="0"/>
              <a:t>intertwined factors</a:t>
            </a:r>
            <a:endParaRPr lang="en-US" sz="2900" dirty="0" smtClean="0"/>
          </a:p>
          <a:p>
            <a:pPr lvl="1" algn="just"/>
            <a:r>
              <a:rPr lang="en-US" sz="2600" dirty="0" smtClean="0"/>
              <a:t>flows in each channel depend </a:t>
            </a:r>
            <a:r>
              <a:rPr lang="en-US" sz="2600" dirty="0" smtClean="0"/>
              <a:t>on the properties of the entire system</a:t>
            </a:r>
            <a:endParaRPr lang="en-US" sz="2400" dirty="0" smtClean="0"/>
          </a:p>
          <a:p>
            <a:pPr lvl="2"/>
            <a:r>
              <a:rPr lang="en-US" sz="2000" dirty="0" smtClean="0"/>
              <a:t>Topology &amp; geometrical parameters</a:t>
            </a:r>
          </a:p>
          <a:p>
            <a:pPr lvl="2"/>
            <a:r>
              <a:rPr lang="en-US" sz="2000" dirty="0" smtClean="0"/>
              <a:t>Fluids characteristics (density, viscosity, …)</a:t>
            </a:r>
            <a:endParaRPr lang="en-US" sz="2000" dirty="0" smtClean="0"/>
          </a:p>
          <a:p>
            <a:pPr lvl="2"/>
            <a:r>
              <a:rPr lang="en-US" sz="2000" dirty="0" smtClean="0"/>
              <a:t>Obstacles, imperfections, …</a:t>
            </a:r>
            <a:endParaRPr lang="ko-KR" altLang="en-US" sz="2600" dirty="0" smtClean="0"/>
          </a:p>
          <a:p>
            <a:pPr algn="just"/>
            <a:r>
              <a:rPr lang="en-US" sz="2900" dirty="0" smtClean="0"/>
              <a:t>Time evolution of a droplet-based microfluidic network is also difficult to predict</a:t>
            </a:r>
            <a:endParaRPr lang="en-US" sz="2700" dirty="0" smtClean="0"/>
          </a:p>
          <a:p>
            <a:pPr lvl="2"/>
            <a:r>
              <a:rPr lang="en-US" sz="2000" dirty="0" smtClean="0"/>
              <a:t>the speed of the droplets depends on the flow rates, which depend on the hydraulic resistance of the channels, which depend on the position of the droplets…</a:t>
            </a:r>
            <a:endParaRPr lang="en-US" altLang="ko-KR" sz="2000" dirty="0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ripple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Our contributions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"/>
          </p:nvPr>
        </p:nvSpPr>
        <p:spPr>
          <a:xfrm>
            <a:off x="629581" y="1430870"/>
            <a:ext cx="8153400" cy="4495800"/>
          </a:xfrm>
        </p:spPr>
        <p:txBody>
          <a:bodyPr/>
          <a:lstStyle/>
          <a:p>
            <a:pPr marL="514350" indent="-514350">
              <a:buSzPct val="135000"/>
              <a:buFont typeface="+mj-ea"/>
              <a:buAutoNum type="circleNumDbPlain"/>
            </a:pPr>
            <a:r>
              <a:rPr lang="en-US" dirty="0" smtClean="0"/>
              <a:t>Derive simple ``</a:t>
            </a:r>
            <a:r>
              <a:rPr lang="en-US" b="1" dirty="0" smtClean="0"/>
              <a:t>macroscopic models</a:t>
            </a:r>
            <a:r>
              <a:rPr lang="en-US" dirty="0" smtClean="0"/>
              <a:t>’’ for the behavior of microfluidic systems as a function of the system parameters</a:t>
            </a:r>
          </a:p>
          <a:p>
            <a:pPr marL="514350" indent="-514350">
              <a:buSzPct val="135000"/>
              <a:buFont typeface="+mj-ea"/>
              <a:buAutoNum type="circleNumDbPlain"/>
            </a:pPr>
            <a:endParaRPr lang="en-US" dirty="0" smtClean="0"/>
          </a:p>
          <a:p>
            <a:pPr marL="514350" indent="-514350">
              <a:buSzPct val="135000"/>
              <a:buFont typeface="+mj-ea"/>
              <a:buAutoNum type="circleNumDbPlain"/>
            </a:pPr>
            <a:r>
              <a:rPr lang="en-US" dirty="0" smtClean="0"/>
              <a:t>Define </a:t>
            </a:r>
            <a:r>
              <a:rPr lang="en-US" dirty="0"/>
              <a:t>a simple </a:t>
            </a:r>
            <a:r>
              <a:rPr lang="en-US" b="1" dirty="0"/>
              <a:t>Microfluidic Network Simulator</a:t>
            </a:r>
            <a:r>
              <a:rPr lang="en-US" dirty="0"/>
              <a:t> </a:t>
            </a:r>
            <a:r>
              <a:rPr lang="en-US" dirty="0" smtClean="0"/>
              <a:t>framework</a:t>
            </a:r>
          </a:p>
          <a:p>
            <a:pPr marL="514350" indent="-514350">
              <a:buSzPct val="135000"/>
              <a:buFont typeface="+mj-ea"/>
              <a:buAutoNum type="circleNumDbPlain"/>
            </a:pPr>
            <a:endParaRPr lang="en-US" dirty="0"/>
          </a:p>
          <a:p>
            <a:pPr marL="514350" indent="-514350">
              <a:buSzPct val="135000"/>
              <a:buFont typeface="+mj-ea"/>
              <a:buAutoNum type="circleNumDbPlain"/>
            </a:pPr>
            <a:r>
              <a:rPr lang="en-US" dirty="0" smtClean="0"/>
              <a:t>Apply the method to study the performance of a microfluidic network with </a:t>
            </a:r>
            <a:r>
              <a:rPr lang="en-US" b="1" dirty="0" smtClean="0"/>
              <a:t>bus topology</a:t>
            </a:r>
          </a:p>
          <a:p>
            <a:pPr lvl="1"/>
            <a:endParaRPr lang="en-US" dirty="0" smtClean="0"/>
          </a:p>
          <a:p>
            <a:endParaRPr lang="en-US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15E908-24CB-4A3D-84E2-8BC6E04821A3}" type="slidenum">
              <a:rPr lang="it-IT" smtClean="0"/>
              <a:pPr/>
              <a:t>15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247039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ripple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514350" indent="-514350">
              <a:buFont typeface="+mj-ea"/>
              <a:buAutoNum type="circleNumDbPlain"/>
            </a:pPr>
            <a:r>
              <a:rPr lang="en-US" dirty="0" smtClean="0"/>
              <a:t>“Macroscopic” models</a:t>
            </a:r>
            <a:endParaRPr lang="en-US" dirty="0"/>
          </a:p>
        </p:txBody>
      </p:sp>
      <p:pic>
        <p:nvPicPr>
          <p:cNvPr id="3" name="Picture Placeholder 2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19635" b="19635"/>
          <a:stretch>
            <a:fillRect/>
          </a:stretch>
        </p:blipFill>
        <p:spPr/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8489" y="150989"/>
            <a:ext cx="1562100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61724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ripple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Basic building blocks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514350" indent="-514350">
              <a:lnSpc>
                <a:spcPct val="250000"/>
              </a:lnSpc>
              <a:buFont typeface="+mj-ea"/>
              <a:buAutoNum type="circleNumDbPlain"/>
            </a:pPr>
            <a:r>
              <a:rPr lang="en-US" dirty="0" smtClean="0"/>
              <a:t>Droplet source</a:t>
            </a:r>
          </a:p>
          <a:p>
            <a:pPr marL="514350" indent="-514350">
              <a:lnSpc>
                <a:spcPct val="250000"/>
              </a:lnSpc>
              <a:buFont typeface="+mj-ea"/>
              <a:buAutoNum type="circleNumDbPlain"/>
            </a:pPr>
            <a:r>
              <a:rPr lang="en-US" dirty="0" smtClean="0"/>
              <a:t>Droplet switch</a:t>
            </a:r>
          </a:p>
          <a:p>
            <a:pPr marL="514350" indent="-514350">
              <a:lnSpc>
                <a:spcPct val="250000"/>
              </a:lnSpc>
              <a:buFont typeface="+mj-ea"/>
              <a:buAutoNum type="circleNumDbPlain"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Droplet use (microfluidic machines structure)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15E908-24CB-4A3D-84E2-8BC6E04821A3}" type="slidenum">
              <a:rPr lang="it-IT" smtClean="0"/>
              <a:pPr/>
              <a:t>17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7212826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Droplets generation (1)</a:t>
            </a: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15E908-24CB-4A3D-84E2-8BC6E04821A3}" type="slidenum">
              <a:rPr lang="it-IT" smtClean="0"/>
              <a:pPr/>
              <a:t>18</a:t>
            </a:fld>
            <a:endParaRPr lang="it-IT" dirty="0"/>
          </a:p>
        </p:txBody>
      </p:sp>
      <p:sp>
        <p:nvSpPr>
          <p:cNvPr id="7" name="Segnaposto contenuto 6"/>
          <p:cNvSpPr>
            <a:spLocks noGrp="1"/>
          </p:cNvSpPr>
          <p:nvPr>
            <p:ph sz="quarter" idx="1"/>
          </p:nvPr>
        </p:nvSpPr>
        <p:spPr>
          <a:xfrm>
            <a:off x="495300" y="1381833"/>
            <a:ext cx="8153400" cy="3918300"/>
          </a:xfrm>
        </p:spPr>
        <p:txBody>
          <a:bodyPr/>
          <a:lstStyle/>
          <a:p>
            <a:r>
              <a:rPr lang="it-IT" sz="2700" dirty="0" smtClean="0"/>
              <a:t>Breakup </a:t>
            </a:r>
            <a:r>
              <a:rPr lang="it-IT" sz="2700" dirty="0" smtClean="0"/>
              <a:t>in “cross-</a:t>
            </a:r>
            <a:r>
              <a:rPr lang="it-IT" sz="2700" dirty="0" err="1" smtClean="0"/>
              <a:t>flowing</a:t>
            </a:r>
            <a:r>
              <a:rPr lang="it-IT" sz="2700" dirty="0" smtClean="0"/>
              <a:t> </a:t>
            </a:r>
            <a:r>
              <a:rPr lang="it-IT" sz="2700" dirty="0" err="1" smtClean="0"/>
              <a:t>streams</a:t>
            </a:r>
            <a:r>
              <a:rPr lang="it-IT" sz="2700" dirty="0" smtClean="0"/>
              <a:t>” under </a:t>
            </a:r>
            <a:r>
              <a:rPr lang="it-IT" sz="2700" dirty="0" err="1" smtClean="0"/>
              <a:t>squeezing</a:t>
            </a:r>
            <a:r>
              <a:rPr lang="it-IT" sz="2700" dirty="0" smtClean="0"/>
              <a:t> regime</a:t>
            </a:r>
            <a:endParaRPr lang="it-IT" sz="2700" dirty="0"/>
          </a:p>
        </p:txBody>
      </p:sp>
      <p:pic>
        <p:nvPicPr>
          <p:cNvPr id="113674" name="Picture 10">
            <a:hlinkClick r:id="rId2" action="ppaction://hlinkfile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55577" y="3109935"/>
            <a:ext cx="4276725" cy="15975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270881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ripple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dirty="0" err="1" smtClean="0"/>
              <a:t>Droplets</a:t>
            </a:r>
            <a:r>
              <a:rPr lang="it-IT" dirty="0" smtClean="0"/>
              <a:t> generation (2)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it-IT" sz="2700" dirty="0" smtClean="0"/>
              <a:t>By </a:t>
            </a:r>
            <a:r>
              <a:rPr lang="it-IT" sz="2700" dirty="0" err="1" smtClean="0"/>
              <a:t>changing</a:t>
            </a:r>
            <a:r>
              <a:rPr lang="it-IT" sz="2700" dirty="0" smtClean="0"/>
              <a:t> input </a:t>
            </a:r>
            <a:r>
              <a:rPr lang="it-IT" sz="2700" dirty="0" err="1" smtClean="0"/>
              <a:t>parameters</a:t>
            </a:r>
            <a:r>
              <a:rPr lang="it-IT" sz="2700" dirty="0" smtClean="0"/>
              <a:t>, </a:t>
            </a:r>
            <a:r>
              <a:rPr lang="it-IT" sz="2700" dirty="0" err="1" smtClean="0"/>
              <a:t>you</a:t>
            </a:r>
            <a:r>
              <a:rPr lang="it-IT" sz="2700" dirty="0" smtClean="0"/>
              <a:t> can control </a:t>
            </a:r>
            <a:r>
              <a:rPr lang="it-IT" sz="2700" dirty="0" err="1" smtClean="0"/>
              <a:t>droplets</a:t>
            </a:r>
            <a:r>
              <a:rPr lang="it-IT" sz="2700" dirty="0" smtClean="0"/>
              <a:t> </a:t>
            </a:r>
            <a:r>
              <a:rPr lang="it-IT" sz="2700" dirty="0" err="1" smtClean="0"/>
              <a:t>length</a:t>
            </a:r>
            <a:r>
              <a:rPr lang="it-IT" sz="2700" dirty="0" smtClean="0"/>
              <a:t> and </a:t>
            </a:r>
            <a:r>
              <a:rPr lang="it-IT" sz="2700" dirty="0" err="1" smtClean="0"/>
              <a:t>spacing</a:t>
            </a:r>
            <a:r>
              <a:rPr lang="it-IT" sz="2700" dirty="0" smtClean="0"/>
              <a:t>, </a:t>
            </a:r>
            <a:r>
              <a:rPr lang="it-IT" sz="2700" dirty="0" err="1" smtClean="0"/>
              <a:t>but</a:t>
            </a:r>
            <a:r>
              <a:rPr lang="it-IT" sz="2700" dirty="0" smtClean="0"/>
              <a:t> NOT </a:t>
            </a:r>
            <a:r>
              <a:rPr lang="it-IT" sz="2700" dirty="0" err="1" smtClean="0"/>
              <a:t>independently</a:t>
            </a:r>
            <a:r>
              <a:rPr lang="it-IT" sz="2700" dirty="0" smtClean="0"/>
              <a:t>!</a:t>
            </a:r>
          </a:p>
          <a:p>
            <a:endParaRPr lang="it-IT" dirty="0" smtClean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15E908-24CB-4A3D-84E2-8BC6E04821A3}" type="slidenum">
              <a:rPr lang="it-IT" smtClean="0"/>
              <a:pPr/>
              <a:t>19</a:t>
            </a:fld>
            <a:endParaRPr lang="it-IT" dirty="0"/>
          </a:p>
        </p:txBody>
      </p:sp>
      <p:graphicFrame>
        <p:nvGraphicFramePr>
          <p:cNvPr id="140290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38478592"/>
              </p:ext>
            </p:extLst>
          </p:nvPr>
        </p:nvGraphicFramePr>
        <p:xfrm>
          <a:off x="871450" y="4843463"/>
          <a:ext cx="2462213" cy="1108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1458" name="Equazione" r:id="rId3" imgW="1091880" imgH="482400" progId="Equation.3">
                  <p:embed/>
                </p:oleObj>
              </mc:Choice>
              <mc:Fallback>
                <p:oleObj name="Equazione" r:id="rId3" imgW="1091880" imgH="482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71450" y="4843463"/>
                        <a:ext cx="2462213" cy="11080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0291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90836457"/>
              </p:ext>
            </p:extLst>
          </p:nvPr>
        </p:nvGraphicFramePr>
        <p:xfrm>
          <a:off x="4060560" y="4878388"/>
          <a:ext cx="4494212" cy="11668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1459" name="Equation" r:id="rId5" imgW="1993680" imgH="507960" progId="Equation.3">
                  <p:embed/>
                </p:oleObj>
              </mc:Choice>
              <mc:Fallback>
                <p:oleObj name="Equation" r:id="rId5" imgW="1993680" imgH="5079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60560" y="4878388"/>
                        <a:ext cx="4494212" cy="11668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50999" y="2692068"/>
            <a:ext cx="5727064" cy="210570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009400" y="2743204"/>
            <a:ext cx="20868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(volumetric flow rate </a:t>
            </a:r>
            <a:r>
              <a:rPr lang="en-US" sz="1400" dirty="0" err="1" smtClean="0"/>
              <a:t>Q</a:t>
            </a:r>
            <a:r>
              <a:rPr lang="en-US" sz="1400" baseline="-25000" dirty="0" err="1" smtClean="0"/>
              <a:t>d</a:t>
            </a:r>
            <a:r>
              <a:rPr lang="en-US" sz="1400" dirty="0" smtClean="0"/>
              <a:t>)</a:t>
            </a:r>
            <a:endParaRPr lang="en-US" sz="1400" dirty="0"/>
          </a:p>
        </p:txBody>
      </p:sp>
      <p:sp>
        <p:nvSpPr>
          <p:cNvPr id="10" name="TextBox 9"/>
          <p:cNvSpPr txBox="1"/>
          <p:nvPr/>
        </p:nvSpPr>
        <p:spPr>
          <a:xfrm>
            <a:off x="1786046" y="4301069"/>
            <a:ext cx="21666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(volumetric flow rate Q</a:t>
            </a:r>
            <a:r>
              <a:rPr lang="en-US" sz="1400" baseline="-25000" dirty="0" smtClean="0"/>
              <a:t>c</a:t>
            </a:r>
            <a:r>
              <a:rPr lang="en-US" sz="1400" dirty="0" smtClean="0"/>
              <a:t>)</a:t>
            </a:r>
            <a:endParaRPr lang="en-US" sz="1400" dirty="0"/>
          </a:p>
        </p:txBody>
      </p:sp>
      <p:sp>
        <p:nvSpPr>
          <p:cNvPr id="6" name="Line Callout 1 (No Border) 5"/>
          <p:cNvSpPr/>
          <p:nvPr/>
        </p:nvSpPr>
        <p:spPr>
          <a:xfrm>
            <a:off x="1473200" y="6129866"/>
            <a:ext cx="1286933" cy="728134"/>
          </a:xfrm>
          <a:prstGeom prst="callout1">
            <a:avLst>
              <a:gd name="adj1" fmla="val 11773"/>
              <a:gd name="adj2" fmla="val 42593"/>
              <a:gd name="adj3" fmla="val -68895"/>
              <a:gd name="adj4" fmla="val 80296"/>
            </a:avLst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sz="1800" dirty="0" smtClean="0">
                <a:solidFill>
                  <a:schemeClr val="tx1"/>
                </a:solidFill>
              </a:rPr>
              <a:t>Constant (~1)</a:t>
            </a:r>
            <a:endParaRPr lang="en-US" sz="1800" dirty="0" smtClean="0">
              <a:solidFill>
                <a:schemeClr val="tx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1872543"/>
            <a:ext cx="9144000" cy="4431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4391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ripple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  <p:bldP spid="10" grpId="0"/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Purposes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514350" indent="-514350">
              <a:buSzPct val="100000"/>
              <a:buFont typeface="+mj-lt"/>
              <a:buAutoNum type="arabicPeriod"/>
            </a:pPr>
            <a:endParaRPr lang="en-US" dirty="0" smtClean="0"/>
          </a:p>
          <a:p>
            <a:pPr marL="514350" indent="-514350">
              <a:buSzPct val="100000"/>
              <a:buFont typeface="+mj-lt"/>
              <a:buAutoNum type="arabicPeriod"/>
            </a:pPr>
            <a:r>
              <a:rPr lang="en-US" dirty="0" smtClean="0"/>
              <a:t>Quick </a:t>
            </a:r>
            <a:r>
              <a:rPr lang="en-US" b="1" dirty="0" smtClean="0"/>
              <a:t>introduction to the </a:t>
            </a:r>
            <a:r>
              <a:rPr lang="en-US" b="1" dirty="0" smtClean="0"/>
              <a:t>microfluidics </a:t>
            </a:r>
            <a:r>
              <a:rPr lang="en-US" dirty="0" smtClean="0"/>
              <a:t>area</a:t>
            </a:r>
          </a:p>
          <a:p>
            <a:pPr marL="514350" indent="-514350">
              <a:buSzPct val="100000"/>
              <a:buFont typeface="+mj-lt"/>
              <a:buAutoNum type="arabicPeriod"/>
            </a:pPr>
            <a:endParaRPr lang="en-US" dirty="0" smtClean="0"/>
          </a:p>
          <a:p>
            <a:pPr marL="514350" indent="-514350">
              <a:buSzPct val="100000"/>
              <a:buFont typeface="+mj-lt"/>
              <a:buAutoNum type="arabicPeriod"/>
            </a:pPr>
            <a:r>
              <a:rPr lang="en-US" dirty="0" smtClean="0"/>
              <a:t>Overview of the </a:t>
            </a:r>
            <a:r>
              <a:rPr lang="en-US" b="1" dirty="0" smtClean="0"/>
              <a:t>research </a:t>
            </a:r>
            <a:r>
              <a:rPr lang="en-US" b="1" dirty="0" smtClean="0"/>
              <a:t>challenges </a:t>
            </a:r>
            <a:r>
              <a:rPr lang="en-US" dirty="0" smtClean="0"/>
              <a:t>we are working on…</a:t>
            </a:r>
          </a:p>
          <a:p>
            <a:pPr marL="514350" indent="-514350">
              <a:buSzPct val="100000"/>
              <a:buFont typeface="+mj-lt"/>
              <a:buAutoNum type="arabicPeriod"/>
            </a:pPr>
            <a:endParaRPr lang="en-US" dirty="0" smtClean="0"/>
          </a:p>
          <a:p>
            <a:pPr marL="514350" indent="-514350">
              <a:buSzPct val="100000"/>
              <a:buFont typeface="+mj-lt"/>
              <a:buAutoNum type="arabicPeriod"/>
            </a:pPr>
            <a:r>
              <a:rPr lang="en-US" dirty="0" smtClean="0"/>
              <a:t>Growing the interest on the subject… to </a:t>
            </a:r>
            <a:r>
              <a:rPr lang="en-US" b="1" dirty="0" smtClean="0"/>
              <a:t>increase my citation index</a:t>
            </a:r>
            <a:r>
              <a:rPr lang="en-US" dirty="0" smtClean="0"/>
              <a:t>! </a:t>
            </a:r>
            <a:r>
              <a:rPr lang="en-US" dirty="0" smtClean="0">
                <a:sym typeface="Wingdings"/>
              </a:rPr>
              <a:t> 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15E908-24CB-4A3D-84E2-8BC6E04821A3}" type="slidenum">
              <a:rPr lang="it-IT" smtClean="0"/>
              <a:pPr/>
              <a:t>2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0108354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ripple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Experimental results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15E908-24CB-4A3D-84E2-8BC6E04821A3}" type="slidenum">
              <a:rPr lang="it-IT" smtClean="0"/>
              <a:pPr/>
              <a:t>20</a:t>
            </a:fld>
            <a:endParaRPr lang="it-IT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931" y="1337253"/>
            <a:ext cx="8754532" cy="5588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4810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ripple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 smtClean="0"/>
              <a:t>Junction</a:t>
            </a:r>
            <a:r>
              <a:rPr lang="it-IT" dirty="0" smtClean="0"/>
              <a:t> breakup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it-IT" sz="2700" dirty="0" err="1" smtClean="0"/>
              <a:t>When</a:t>
            </a:r>
            <a:r>
              <a:rPr lang="it-IT" sz="2700" dirty="0" smtClean="0"/>
              <a:t> </a:t>
            </a:r>
            <a:r>
              <a:rPr lang="it-IT" sz="2700" dirty="0" err="1" smtClean="0"/>
              <a:t>crossing</a:t>
            </a:r>
            <a:r>
              <a:rPr lang="it-IT" sz="2700" dirty="0" smtClean="0"/>
              <a:t> a </a:t>
            </a:r>
            <a:r>
              <a:rPr lang="it-IT" sz="2700" dirty="0" err="1" smtClean="0"/>
              <a:t>junction</a:t>
            </a:r>
            <a:r>
              <a:rPr lang="it-IT" sz="2700" dirty="0" smtClean="0"/>
              <a:t> a </a:t>
            </a:r>
            <a:r>
              <a:rPr lang="it-IT" sz="2700" dirty="0" err="1" smtClean="0"/>
              <a:t>droplet</a:t>
            </a:r>
            <a:r>
              <a:rPr lang="it-IT" sz="2700" dirty="0" smtClean="0"/>
              <a:t> can </a:t>
            </a:r>
            <a:r>
              <a:rPr lang="it-IT" sz="2700" b="1" dirty="0" smtClean="0"/>
              <a:t>break up</a:t>
            </a:r>
            <a:r>
              <a:rPr lang="it-IT" sz="2700" b="1" dirty="0" smtClean="0"/>
              <a:t>…</a:t>
            </a:r>
          </a:p>
          <a:p>
            <a:endParaRPr lang="it-IT" sz="2700" b="1" dirty="0"/>
          </a:p>
          <a:p>
            <a:endParaRPr lang="it-IT" sz="2700" b="1" dirty="0" smtClean="0"/>
          </a:p>
          <a:p>
            <a:endParaRPr lang="it-IT" sz="2700" b="1" dirty="0"/>
          </a:p>
          <a:p>
            <a:endParaRPr lang="it-IT" sz="2700" b="1" dirty="0" smtClean="0"/>
          </a:p>
          <a:p>
            <a:endParaRPr lang="it-IT" sz="2700" b="1" dirty="0"/>
          </a:p>
          <a:p>
            <a:endParaRPr lang="it-IT" sz="2700" b="1" dirty="0" smtClean="0"/>
          </a:p>
          <a:p>
            <a:endParaRPr lang="it-IT" sz="2700" b="1" dirty="0"/>
          </a:p>
          <a:p>
            <a:r>
              <a:rPr lang="it-IT" sz="2700" dirty="0">
                <a:sym typeface="Wingdings"/>
              </a:rPr>
              <a:t>To </a:t>
            </a:r>
            <a:r>
              <a:rPr lang="it-IT" sz="2700" dirty="0" err="1">
                <a:sym typeface="Wingdings"/>
              </a:rPr>
              <a:t>avoid</a:t>
            </a:r>
            <a:r>
              <a:rPr lang="it-IT" sz="2700" dirty="0">
                <a:sym typeface="Wingdings"/>
              </a:rPr>
              <a:t> breakup, </a:t>
            </a:r>
            <a:r>
              <a:rPr lang="it-IT" sz="2700" dirty="0" err="1">
                <a:sym typeface="Wingdings"/>
              </a:rPr>
              <a:t>droplets</a:t>
            </a:r>
            <a:r>
              <a:rPr lang="it-IT" sz="2700" dirty="0">
                <a:sym typeface="Wingdings"/>
              </a:rPr>
              <a:t> </a:t>
            </a:r>
            <a:r>
              <a:rPr lang="it-IT" sz="2700" dirty="0" err="1">
                <a:sym typeface="Wingdings"/>
              </a:rPr>
              <a:t>shall</a:t>
            </a:r>
            <a:r>
              <a:rPr lang="it-IT" sz="2700" dirty="0">
                <a:sym typeface="Wingdings"/>
              </a:rPr>
              <a:t> </a:t>
            </a:r>
            <a:r>
              <a:rPr lang="it-IT" sz="2700" dirty="0" err="1">
                <a:sym typeface="Wingdings"/>
              </a:rPr>
              <a:t>not</a:t>
            </a:r>
            <a:r>
              <a:rPr lang="it-IT" sz="2700" dirty="0">
                <a:sym typeface="Wingdings"/>
              </a:rPr>
              <a:t> be </a:t>
            </a:r>
            <a:r>
              <a:rPr lang="it-IT" sz="2700" dirty="0" err="1">
                <a:sym typeface="Wingdings"/>
              </a:rPr>
              <a:t>too</a:t>
            </a:r>
            <a:r>
              <a:rPr lang="it-IT" sz="2700" dirty="0">
                <a:sym typeface="Wingdings"/>
              </a:rPr>
              <a:t> long…</a:t>
            </a:r>
            <a:r>
              <a:rPr lang="it-IT" sz="2700" dirty="0"/>
              <a:t> </a:t>
            </a:r>
            <a:r>
              <a:rPr lang="it-IT" sz="2700" baseline="30000" dirty="0"/>
              <a:t>[1]</a:t>
            </a:r>
            <a:r>
              <a:rPr lang="it-IT" sz="2700" dirty="0"/>
              <a:t> </a:t>
            </a:r>
          </a:p>
          <a:p>
            <a:endParaRPr lang="it-IT" sz="2700" b="1" dirty="0" smtClean="0"/>
          </a:p>
        </p:txBody>
      </p:sp>
      <p:pic>
        <p:nvPicPr>
          <p:cNvPr id="7" name="Picture 4" descr="C:\Users\HP\Documents\Documenti LaTeX\tesi magistrale Andrea Biral\prova_non_breakup_regime_1.ep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963333" y="2145869"/>
            <a:ext cx="3066986" cy="3329256"/>
          </a:xfrm>
          <a:prstGeom prst="rect">
            <a:avLst/>
          </a:prstGeom>
          <a:noFill/>
        </p:spPr>
      </p:pic>
      <p:pic>
        <p:nvPicPr>
          <p:cNvPr id="9" name="Picture 6" descr="C:\Users\HP\Documents\Documenti LaTeX\tesi magistrale Andrea Biral\prova_breakup_regime_4.ep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27048" y="2156832"/>
            <a:ext cx="3120572" cy="3330947"/>
          </a:xfrm>
          <a:prstGeom prst="rect">
            <a:avLst/>
          </a:prstGeom>
          <a:noFill/>
        </p:spPr>
      </p:pic>
      <p:pic>
        <p:nvPicPr>
          <p:cNvPr id="6" name="Picture 5" descr="breakup_regime_3-eps-converted-to.pd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04"/>
          <a:stretch/>
        </p:blipFill>
        <p:spPr>
          <a:xfrm>
            <a:off x="3070444" y="2130796"/>
            <a:ext cx="2985239" cy="337255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01599" y="6451591"/>
            <a:ext cx="902546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it-IT" sz="1400" dirty="0" smtClean="0"/>
              <a:t>[1] A</a:t>
            </a:r>
            <a:r>
              <a:rPr lang="en-US" sz="1400" dirty="0" smtClean="0"/>
              <a:t>. </a:t>
            </a:r>
            <a:r>
              <a:rPr lang="en-US" sz="1400" dirty="0"/>
              <a:t>M. </a:t>
            </a:r>
            <a:r>
              <a:rPr lang="en-US" sz="1400" dirty="0" err="1"/>
              <a:t>Leshansky</a:t>
            </a:r>
            <a:r>
              <a:rPr lang="en-US" sz="1400" dirty="0"/>
              <a:t>, L. M. </a:t>
            </a:r>
            <a:r>
              <a:rPr lang="en-US" sz="1400" dirty="0" err="1"/>
              <a:t>Pismen</a:t>
            </a:r>
            <a:r>
              <a:rPr lang="en-US" sz="1400" dirty="0"/>
              <a:t>, “Breakup of drops in a microfluidic T-junction”, </a:t>
            </a:r>
            <a:r>
              <a:rPr lang="en-US" sz="1400" i="1" dirty="0"/>
              <a:t>Phys. Fluids</a:t>
            </a:r>
            <a:r>
              <a:rPr lang="en-US" sz="1400" dirty="0"/>
              <a:t>, 21.</a:t>
            </a:r>
            <a:endParaRPr lang="it-IT" sz="1400" dirty="0"/>
          </a:p>
        </p:txBody>
      </p:sp>
    </p:spTree>
    <p:extLst>
      <p:ext uri="{BB962C8B-B14F-4D97-AF65-F5344CB8AC3E}">
        <p14:creationId xmlns:p14="http://schemas.microsoft.com/office/powerpoint/2010/main" val="17441490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ripple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 smtClean="0"/>
              <a:t>Junction</a:t>
            </a:r>
            <a:r>
              <a:rPr lang="it-IT" dirty="0" smtClean="0"/>
              <a:t> breakup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15E908-24CB-4A3D-84E2-8BC6E04821A3}" type="slidenum">
              <a:rPr lang="it-IT" smtClean="0"/>
              <a:pPr/>
              <a:t>22</a:t>
            </a:fld>
            <a:endParaRPr lang="it-IT" dirty="0"/>
          </a:p>
        </p:txBody>
      </p:sp>
      <p:pic>
        <p:nvPicPr>
          <p:cNvPr id="166915" name="Picture 3" descr="C:\Users\HP\Pictures\bound_Ca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1255" y="1484639"/>
            <a:ext cx="7594600" cy="5147583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2794000" y="1879353"/>
            <a:ext cx="4572000" cy="156966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algn="l"/>
            <a:r>
              <a:rPr lang="it-IT" dirty="0" smtClean="0"/>
              <a:t>To </a:t>
            </a:r>
            <a:r>
              <a:rPr lang="it-IT" b="1" dirty="0" err="1" smtClean="0"/>
              <a:t>increase</a:t>
            </a:r>
            <a:r>
              <a:rPr lang="it-IT" b="1" dirty="0" smtClean="0"/>
              <a:t> </a:t>
            </a:r>
            <a:r>
              <a:rPr lang="it-IT" b="1" dirty="0" err="1" smtClean="0"/>
              <a:t>droplet</a:t>
            </a:r>
            <a:r>
              <a:rPr lang="it-IT" b="1" dirty="0" smtClean="0"/>
              <a:t> </a:t>
            </a:r>
            <a:r>
              <a:rPr lang="it-IT" b="1" dirty="0" err="1" smtClean="0"/>
              <a:t>length</a:t>
            </a:r>
            <a:r>
              <a:rPr lang="it-IT" b="1" dirty="0" smtClean="0"/>
              <a:t> </a:t>
            </a:r>
            <a:r>
              <a:rPr lang="it-IT" dirty="0" err="1" smtClean="0"/>
              <a:t>you</a:t>
            </a:r>
            <a:r>
              <a:rPr lang="it-IT" dirty="0" smtClean="0"/>
              <a:t> must reduce </a:t>
            </a:r>
            <a:r>
              <a:rPr lang="it-IT" dirty="0" err="1"/>
              <a:t>capillary</a:t>
            </a:r>
            <a:r>
              <a:rPr lang="it-IT" dirty="0"/>
              <a:t> </a:t>
            </a:r>
            <a:r>
              <a:rPr lang="it-IT" dirty="0" err="1"/>
              <a:t>number</a:t>
            </a:r>
            <a:r>
              <a:rPr lang="it-IT" dirty="0"/>
              <a:t> </a:t>
            </a:r>
            <a:r>
              <a:rPr lang="it-IT" dirty="0" smtClean="0"/>
              <a:t>C</a:t>
            </a:r>
            <a:r>
              <a:rPr lang="it-IT" baseline="-25000" dirty="0" smtClean="0"/>
              <a:t>a</a:t>
            </a:r>
            <a:r>
              <a:rPr lang="it-IT" dirty="0"/>
              <a:t> </a:t>
            </a:r>
            <a:r>
              <a:rPr lang="it-IT" dirty="0" smtClean="0">
                <a:sym typeface="Wingdings"/>
              </a:rPr>
              <a:t> reduce flow rate  </a:t>
            </a:r>
            <a:r>
              <a:rPr lang="it-IT" dirty="0" err="1" smtClean="0">
                <a:sym typeface="Wingdings"/>
              </a:rPr>
              <a:t>droplets</a:t>
            </a:r>
            <a:r>
              <a:rPr lang="it-IT" dirty="0" smtClean="0">
                <a:sym typeface="Wingdings"/>
              </a:rPr>
              <a:t> </a:t>
            </a:r>
            <a:r>
              <a:rPr lang="it-IT" dirty="0" err="1" smtClean="0">
                <a:sym typeface="Wingdings"/>
              </a:rPr>
              <a:t>move</a:t>
            </a:r>
            <a:r>
              <a:rPr lang="it-IT" dirty="0" smtClean="0">
                <a:sym typeface="Wingdings"/>
              </a:rPr>
              <a:t> </a:t>
            </a:r>
            <a:r>
              <a:rPr lang="it-IT" b="1" dirty="0" smtClean="0">
                <a:sym typeface="Wingdings"/>
              </a:rPr>
              <a:t>more </a:t>
            </a:r>
            <a:r>
              <a:rPr lang="it-IT" b="1" dirty="0" err="1" smtClean="0">
                <a:sym typeface="Wingdings"/>
              </a:rPr>
              <a:t>slowly</a:t>
            </a:r>
            <a:r>
              <a:rPr lang="it-IT" b="1" dirty="0" smtClean="0">
                <a:sym typeface="Wingdings"/>
              </a:rPr>
              <a:t>!</a:t>
            </a:r>
            <a:r>
              <a:rPr lang="it-IT" dirty="0" smtClean="0">
                <a:sym typeface="Wingdings"/>
              </a:rPr>
              <a:t> </a:t>
            </a:r>
            <a:endParaRPr lang="it-IT" dirty="0"/>
          </a:p>
        </p:txBody>
      </p:sp>
      <p:sp>
        <p:nvSpPr>
          <p:cNvPr id="8" name="Freeform 7"/>
          <p:cNvSpPr/>
          <p:nvPr/>
        </p:nvSpPr>
        <p:spPr>
          <a:xfrm>
            <a:off x="1594556" y="1862667"/>
            <a:ext cx="5884333" cy="4191000"/>
          </a:xfrm>
          <a:custGeom>
            <a:avLst/>
            <a:gdLst>
              <a:gd name="connsiteX0" fmla="*/ 719666 w 5884333"/>
              <a:gd name="connsiteY0" fmla="*/ 0 h 4191000"/>
              <a:gd name="connsiteX1" fmla="*/ 0 w 5884333"/>
              <a:gd name="connsiteY1" fmla="*/ 14111 h 4191000"/>
              <a:gd name="connsiteX2" fmla="*/ 0 w 5884333"/>
              <a:gd name="connsiteY2" fmla="*/ 4176889 h 4191000"/>
              <a:gd name="connsiteX3" fmla="*/ 5884333 w 5884333"/>
              <a:gd name="connsiteY3" fmla="*/ 4191000 h 4191000"/>
              <a:gd name="connsiteX4" fmla="*/ 3908777 w 5884333"/>
              <a:gd name="connsiteY4" fmla="*/ 4007555 h 4191000"/>
              <a:gd name="connsiteX5" fmla="*/ 2384777 w 5884333"/>
              <a:gd name="connsiteY5" fmla="*/ 3499555 h 4191000"/>
              <a:gd name="connsiteX6" fmla="*/ 1368777 w 5884333"/>
              <a:gd name="connsiteY6" fmla="*/ 2229555 h 4191000"/>
              <a:gd name="connsiteX7" fmla="*/ 719666 w 5884333"/>
              <a:gd name="connsiteY7" fmla="*/ 56444 h 4191000"/>
              <a:gd name="connsiteX0" fmla="*/ 719666 w 5884333"/>
              <a:gd name="connsiteY0" fmla="*/ 0 h 4191000"/>
              <a:gd name="connsiteX1" fmla="*/ 0 w 5884333"/>
              <a:gd name="connsiteY1" fmla="*/ 14111 h 4191000"/>
              <a:gd name="connsiteX2" fmla="*/ 0 w 5884333"/>
              <a:gd name="connsiteY2" fmla="*/ 4176889 h 4191000"/>
              <a:gd name="connsiteX3" fmla="*/ 5884333 w 5884333"/>
              <a:gd name="connsiteY3" fmla="*/ 4191000 h 4191000"/>
              <a:gd name="connsiteX4" fmla="*/ 3908777 w 5884333"/>
              <a:gd name="connsiteY4" fmla="*/ 4007555 h 4191000"/>
              <a:gd name="connsiteX5" fmla="*/ 2384777 w 5884333"/>
              <a:gd name="connsiteY5" fmla="*/ 3499555 h 4191000"/>
              <a:gd name="connsiteX6" fmla="*/ 1368777 w 5884333"/>
              <a:gd name="connsiteY6" fmla="*/ 2229555 h 4191000"/>
              <a:gd name="connsiteX7" fmla="*/ 1001888 w 5884333"/>
              <a:gd name="connsiteY7" fmla="*/ 1143000 h 4191000"/>
              <a:gd name="connsiteX8" fmla="*/ 719666 w 5884333"/>
              <a:gd name="connsiteY8" fmla="*/ 56444 h 4191000"/>
              <a:gd name="connsiteX0" fmla="*/ 719666 w 5884333"/>
              <a:gd name="connsiteY0" fmla="*/ 0 h 4191000"/>
              <a:gd name="connsiteX1" fmla="*/ 0 w 5884333"/>
              <a:gd name="connsiteY1" fmla="*/ 14111 h 4191000"/>
              <a:gd name="connsiteX2" fmla="*/ 0 w 5884333"/>
              <a:gd name="connsiteY2" fmla="*/ 4176889 h 4191000"/>
              <a:gd name="connsiteX3" fmla="*/ 5884333 w 5884333"/>
              <a:gd name="connsiteY3" fmla="*/ 4191000 h 4191000"/>
              <a:gd name="connsiteX4" fmla="*/ 3908777 w 5884333"/>
              <a:gd name="connsiteY4" fmla="*/ 4007555 h 4191000"/>
              <a:gd name="connsiteX5" fmla="*/ 2384777 w 5884333"/>
              <a:gd name="connsiteY5" fmla="*/ 3499555 h 4191000"/>
              <a:gd name="connsiteX6" fmla="*/ 1778000 w 5884333"/>
              <a:gd name="connsiteY6" fmla="*/ 2864555 h 4191000"/>
              <a:gd name="connsiteX7" fmla="*/ 1368777 w 5884333"/>
              <a:gd name="connsiteY7" fmla="*/ 2229555 h 4191000"/>
              <a:gd name="connsiteX8" fmla="*/ 1001888 w 5884333"/>
              <a:gd name="connsiteY8" fmla="*/ 1143000 h 4191000"/>
              <a:gd name="connsiteX9" fmla="*/ 719666 w 5884333"/>
              <a:gd name="connsiteY9" fmla="*/ 56444 h 4191000"/>
              <a:gd name="connsiteX0" fmla="*/ 719666 w 5884333"/>
              <a:gd name="connsiteY0" fmla="*/ 0 h 4191000"/>
              <a:gd name="connsiteX1" fmla="*/ 0 w 5884333"/>
              <a:gd name="connsiteY1" fmla="*/ 14111 h 4191000"/>
              <a:gd name="connsiteX2" fmla="*/ 0 w 5884333"/>
              <a:gd name="connsiteY2" fmla="*/ 4176889 h 4191000"/>
              <a:gd name="connsiteX3" fmla="*/ 5884333 w 5884333"/>
              <a:gd name="connsiteY3" fmla="*/ 4191000 h 4191000"/>
              <a:gd name="connsiteX4" fmla="*/ 3908777 w 5884333"/>
              <a:gd name="connsiteY4" fmla="*/ 4007555 h 4191000"/>
              <a:gd name="connsiteX5" fmla="*/ 3118555 w 5884333"/>
              <a:gd name="connsiteY5" fmla="*/ 3810000 h 4191000"/>
              <a:gd name="connsiteX6" fmla="*/ 2384777 w 5884333"/>
              <a:gd name="connsiteY6" fmla="*/ 3499555 h 4191000"/>
              <a:gd name="connsiteX7" fmla="*/ 1778000 w 5884333"/>
              <a:gd name="connsiteY7" fmla="*/ 2864555 h 4191000"/>
              <a:gd name="connsiteX8" fmla="*/ 1368777 w 5884333"/>
              <a:gd name="connsiteY8" fmla="*/ 2229555 h 4191000"/>
              <a:gd name="connsiteX9" fmla="*/ 1001888 w 5884333"/>
              <a:gd name="connsiteY9" fmla="*/ 1143000 h 4191000"/>
              <a:gd name="connsiteX10" fmla="*/ 719666 w 5884333"/>
              <a:gd name="connsiteY10" fmla="*/ 56444 h 4191000"/>
              <a:gd name="connsiteX0" fmla="*/ 719666 w 5884333"/>
              <a:gd name="connsiteY0" fmla="*/ 0 h 4191000"/>
              <a:gd name="connsiteX1" fmla="*/ 0 w 5884333"/>
              <a:gd name="connsiteY1" fmla="*/ 14111 h 4191000"/>
              <a:gd name="connsiteX2" fmla="*/ 0 w 5884333"/>
              <a:gd name="connsiteY2" fmla="*/ 4176889 h 4191000"/>
              <a:gd name="connsiteX3" fmla="*/ 5884333 w 5884333"/>
              <a:gd name="connsiteY3" fmla="*/ 4191000 h 4191000"/>
              <a:gd name="connsiteX4" fmla="*/ 4699000 w 5884333"/>
              <a:gd name="connsiteY4" fmla="*/ 4120444 h 4191000"/>
              <a:gd name="connsiteX5" fmla="*/ 3908777 w 5884333"/>
              <a:gd name="connsiteY5" fmla="*/ 4007555 h 4191000"/>
              <a:gd name="connsiteX6" fmla="*/ 3118555 w 5884333"/>
              <a:gd name="connsiteY6" fmla="*/ 3810000 h 4191000"/>
              <a:gd name="connsiteX7" fmla="*/ 2384777 w 5884333"/>
              <a:gd name="connsiteY7" fmla="*/ 3499555 h 4191000"/>
              <a:gd name="connsiteX8" fmla="*/ 1778000 w 5884333"/>
              <a:gd name="connsiteY8" fmla="*/ 2864555 h 4191000"/>
              <a:gd name="connsiteX9" fmla="*/ 1368777 w 5884333"/>
              <a:gd name="connsiteY9" fmla="*/ 2229555 h 4191000"/>
              <a:gd name="connsiteX10" fmla="*/ 1001888 w 5884333"/>
              <a:gd name="connsiteY10" fmla="*/ 1143000 h 4191000"/>
              <a:gd name="connsiteX11" fmla="*/ 719666 w 5884333"/>
              <a:gd name="connsiteY11" fmla="*/ 56444 h 4191000"/>
              <a:gd name="connsiteX0" fmla="*/ 719666 w 5884333"/>
              <a:gd name="connsiteY0" fmla="*/ 0 h 4191000"/>
              <a:gd name="connsiteX1" fmla="*/ 0 w 5884333"/>
              <a:gd name="connsiteY1" fmla="*/ 14111 h 4191000"/>
              <a:gd name="connsiteX2" fmla="*/ 14112 w 5884333"/>
              <a:gd name="connsiteY2" fmla="*/ 4176889 h 4191000"/>
              <a:gd name="connsiteX3" fmla="*/ 5884333 w 5884333"/>
              <a:gd name="connsiteY3" fmla="*/ 4191000 h 4191000"/>
              <a:gd name="connsiteX4" fmla="*/ 4699000 w 5884333"/>
              <a:gd name="connsiteY4" fmla="*/ 4120444 h 4191000"/>
              <a:gd name="connsiteX5" fmla="*/ 3908777 w 5884333"/>
              <a:gd name="connsiteY5" fmla="*/ 4007555 h 4191000"/>
              <a:gd name="connsiteX6" fmla="*/ 3118555 w 5884333"/>
              <a:gd name="connsiteY6" fmla="*/ 3810000 h 4191000"/>
              <a:gd name="connsiteX7" fmla="*/ 2384777 w 5884333"/>
              <a:gd name="connsiteY7" fmla="*/ 3499555 h 4191000"/>
              <a:gd name="connsiteX8" fmla="*/ 1778000 w 5884333"/>
              <a:gd name="connsiteY8" fmla="*/ 2864555 h 4191000"/>
              <a:gd name="connsiteX9" fmla="*/ 1368777 w 5884333"/>
              <a:gd name="connsiteY9" fmla="*/ 2229555 h 4191000"/>
              <a:gd name="connsiteX10" fmla="*/ 1001888 w 5884333"/>
              <a:gd name="connsiteY10" fmla="*/ 1143000 h 4191000"/>
              <a:gd name="connsiteX11" fmla="*/ 719666 w 5884333"/>
              <a:gd name="connsiteY11" fmla="*/ 56444 h 4191000"/>
              <a:gd name="connsiteX0" fmla="*/ 719666 w 5884333"/>
              <a:gd name="connsiteY0" fmla="*/ 0 h 4191000"/>
              <a:gd name="connsiteX1" fmla="*/ 0 w 5884333"/>
              <a:gd name="connsiteY1" fmla="*/ 14111 h 4191000"/>
              <a:gd name="connsiteX2" fmla="*/ 14112 w 5884333"/>
              <a:gd name="connsiteY2" fmla="*/ 4176889 h 4191000"/>
              <a:gd name="connsiteX3" fmla="*/ 5884333 w 5884333"/>
              <a:gd name="connsiteY3" fmla="*/ 4191000 h 4191000"/>
              <a:gd name="connsiteX4" fmla="*/ 4713111 w 5884333"/>
              <a:gd name="connsiteY4" fmla="*/ 4092222 h 4191000"/>
              <a:gd name="connsiteX5" fmla="*/ 3908777 w 5884333"/>
              <a:gd name="connsiteY5" fmla="*/ 4007555 h 4191000"/>
              <a:gd name="connsiteX6" fmla="*/ 3118555 w 5884333"/>
              <a:gd name="connsiteY6" fmla="*/ 3810000 h 4191000"/>
              <a:gd name="connsiteX7" fmla="*/ 2384777 w 5884333"/>
              <a:gd name="connsiteY7" fmla="*/ 3499555 h 4191000"/>
              <a:gd name="connsiteX8" fmla="*/ 1778000 w 5884333"/>
              <a:gd name="connsiteY8" fmla="*/ 2864555 h 4191000"/>
              <a:gd name="connsiteX9" fmla="*/ 1368777 w 5884333"/>
              <a:gd name="connsiteY9" fmla="*/ 2229555 h 4191000"/>
              <a:gd name="connsiteX10" fmla="*/ 1001888 w 5884333"/>
              <a:gd name="connsiteY10" fmla="*/ 1143000 h 4191000"/>
              <a:gd name="connsiteX11" fmla="*/ 719666 w 5884333"/>
              <a:gd name="connsiteY11" fmla="*/ 56444 h 4191000"/>
              <a:gd name="connsiteX0" fmla="*/ 719666 w 5884333"/>
              <a:gd name="connsiteY0" fmla="*/ 0 h 4191000"/>
              <a:gd name="connsiteX1" fmla="*/ 0 w 5884333"/>
              <a:gd name="connsiteY1" fmla="*/ 14111 h 4191000"/>
              <a:gd name="connsiteX2" fmla="*/ 14112 w 5884333"/>
              <a:gd name="connsiteY2" fmla="*/ 4176889 h 4191000"/>
              <a:gd name="connsiteX3" fmla="*/ 5884333 w 5884333"/>
              <a:gd name="connsiteY3" fmla="*/ 4191000 h 4191000"/>
              <a:gd name="connsiteX4" fmla="*/ 4713111 w 5884333"/>
              <a:gd name="connsiteY4" fmla="*/ 4092222 h 4191000"/>
              <a:gd name="connsiteX5" fmla="*/ 3908777 w 5884333"/>
              <a:gd name="connsiteY5" fmla="*/ 4007555 h 4191000"/>
              <a:gd name="connsiteX6" fmla="*/ 3118555 w 5884333"/>
              <a:gd name="connsiteY6" fmla="*/ 3810000 h 4191000"/>
              <a:gd name="connsiteX7" fmla="*/ 2384777 w 5884333"/>
              <a:gd name="connsiteY7" fmla="*/ 3499555 h 4191000"/>
              <a:gd name="connsiteX8" fmla="*/ 1778000 w 5884333"/>
              <a:gd name="connsiteY8" fmla="*/ 2864555 h 4191000"/>
              <a:gd name="connsiteX9" fmla="*/ 1368777 w 5884333"/>
              <a:gd name="connsiteY9" fmla="*/ 2229555 h 4191000"/>
              <a:gd name="connsiteX10" fmla="*/ 1001888 w 5884333"/>
              <a:gd name="connsiteY10" fmla="*/ 1143000 h 4191000"/>
              <a:gd name="connsiteX11" fmla="*/ 719666 w 5884333"/>
              <a:gd name="connsiteY11" fmla="*/ 56444 h 4191000"/>
              <a:gd name="connsiteX0" fmla="*/ 719666 w 5884333"/>
              <a:gd name="connsiteY0" fmla="*/ 0 h 4191000"/>
              <a:gd name="connsiteX1" fmla="*/ 0 w 5884333"/>
              <a:gd name="connsiteY1" fmla="*/ 14111 h 4191000"/>
              <a:gd name="connsiteX2" fmla="*/ 14112 w 5884333"/>
              <a:gd name="connsiteY2" fmla="*/ 4176889 h 4191000"/>
              <a:gd name="connsiteX3" fmla="*/ 5884333 w 5884333"/>
              <a:gd name="connsiteY3" fmla="*/ 4191000 h 4191000"/>
              <a:gd name="connsiteX4" fmla="*/ 4713111 w 5884333"/>
              <a:gd name="connsiteY4" fmla="*/ 4092222 h 4191000"/>
              <a:gd name="connsiteX5" fmla="*/ 3908777 w 5884333"/>
              <a:gd name="connsiteY5" fmla="*/ 4007555 h 4191000"/>
              <a:gd name="connsiteX6" fmla="*/ 3118555 w 5884333"/>
              <a:gd name="connsiteY6" fmla="*/ 3810000 h 4191000"/>
              <a:gd name="connsiteX7" fmla="*/ 2384777 w 5884333"/>
              <a:gd name="connsiteY7" fmla="*/ 3499555 h 4191000"/>
              <a:gd name="connsiteX8" fmla="*/ 1778000 w 5884333"/>
              <a:gd name="connsiteY8" fmla="*/ 2864555 h 4191000"/>
              <a:gd name="connsiteX9" fmla="*/ 1368777 w 5884333"/>
              <a:gd name="connsiteY9" fmla="*/ 2229555 h 4191000"/>
              <a:gd name="connsiteX10" fmla="*/ 1001888 w 5884333"/>
              <a:gd name="connsiteY10" fmla="*/ 1143000 h 4191000"/>
              <a:gd name="connsiteX11" fmla="*/ 719666 w 5884333"/>
              <a:gd name="connsiteY11" fmla="*/ 56444 h 4191000"/>
              <a:gd name="connsiteX0" fmla="*/ 719666 w 5884333"/>
              <a:gd name="connsiteY0" fmla="*/ 0 h 4191000"/>
              <a:gd name="connsiteX1" fmla="*/ 0 w 5884333"/>
              <a:gd name="connsiteY1" fmla="*/ 14111 h 4191000"/>
              <a:gd name="connsiteX2" fmla="*/ 14112 w 5884333"/>
              <a:gd name="connsiteY2" fmla="*/ 4176889 h 4191000"/>
              <a:gd name="connsiteX3" fmla="*/ 5884333 w 5884333"/>
              <a:gd name="connsiteY3" fmla="*/ 4191000 h 4191000"/>
              <a:gd name="connsiteX4" fmla="*/ 4713111 w 5884333"/>
              <a:gd name="connsiteY4" fmla="*/ 4092222 h 4191000"/>
              <a:gd name="connsiteX5" fmla="*/ 3908777 w 5884333"/>
              <a:gd name="connsiteY5" fmla="*/ 4007555 h 4191000"/>
              <a:gd name="connsiteX6" fmla="*/ 3118555 w 5884333"/>
              <a:gd name="connsiteY6" fmla="*/ 3810000 h 4191000"/>
              <a:gd name="connsiteX7" fmla="*/ 2356555 w 5884333"/>
              <a:gd name="connsiteY7" fmla="*/ 3471333 h 4191000"/>
              <a:gd name="connsiteX8" fmla="*/ 1778000 w 5884333"/>
              <a:gd name="connsiteY8" fmla="*/ 2864555 h 4191000"/>
              <a:gd name="connsiteX9" fmla="*/ 1368777 w 5884333"/>
              <a:gd name="connsiteY9" fmla="*/ 2229555 h 4191000"/>
              <a:gd name="connsiteX10" fmla="*/ 1001888 w 5884333"/>
              <a:gd name="connsiteY10" fmla="*/ 1143000 h 4191000"/>
              <a:gd name="connsiteX11" fmla="*/ 719666 w 5884333"/>
              <a:gd name="connsiteY11" fmla="*/ 56444 h 4191000"/>
              <a:gd name="connsiteX0" fmla="*/ 719666 w 5884333"/>
              <a:gd name="connsiteY0" fmla="*/ 0 h 4191000"/>
              <a:gd name="connsiteX1" fmla="*/ 0 w 5884333"/>
              <a:gd name="connsiteY1" fmla="*/ 14111 h 4191000"/>
              <a:gd name="connsiteX2" fmla="*/ 14112 w 5884333"/>
              <a:gd name="connsiteY2" fmla="*/ 4176889 h 4191000"/>
              <a:gd name="connsiteX3" fmla="*/ 5884333 w 5884333"/>
              <a:gd name="connsiteY3" fmla="*/ 4191000 h 4191000"/>
              <a:gd name="connsiteX4" fmla="*/ 4713111 w 5884333"/>
              <a:gd name="connsiteY4" fmla="*/ 4092222 h 4191000"/>
              <a:gd name="connsiteX5" fmla="*/ 3908777 w 5884333"/>
              <a:gd name="connsiteY5" fmla="*/ 4007555 h 4191000"/>
              <a:gd name="connsiteX6" fmla="*/ 3118555 w 5884333"/>
              <a:gd name="connsiteY6" fmla="*/ 3810000 h 4191000"/>
              <a:gd name="connsiteX7" fmla="*/ 2356555 w 5884333"/>
              <a:gd name="connsiteY7" fmla="*/ 3471333 h 4191000"/>
              <a:gd name="connsiteX8" fmla="*/ 1778000 w 5884333"/>
              <a:gd name="connsiteY8" fmla="*/ 2864555 h 4191000"/>
              <a:gd name="connsiteX9" fmla="*/ 1368777 w 5884333"/>
              <a:gd name="connsiteY9" fmla="*/ 2229555 h 4191000"/>
              <a:gd name="connsiteX10" fmla="*/ 1001888 w 5884333"/>
              <a:gd name="connsiteY10" fmla="*/ 1143000 h 4191000"/>
              <a:gd name="connsiteX11" fmla="*/ 719666 w 5884333"/>
              <a:gd name="connsiteY11" fmla="*/ 56444 h 4191000"/>
              <a:gd name="connsiteX0" fmla="*/ 719666 w 5884333"/>
              <a:gd name="connsiteY0" fmla="*/ 0 h 4191000"/>
              <a:gd name="connsiteX1" fmla="*/ 0 w 5884333"/>
              <a:gd name="connsiteY1" fmla="*/ 14111 h 4191000"/>
              <a:gd name="connsiteX2" fmla="*/ 14112 w 5884333"/>
              <a:gd name="connsiteY2" fmla="*/ 4176889 h 4191000"/>
              <a:gd name="connsiteX3" fmla="*/ 5884333 w 5884333"/>
              <a:gd name="connsiteY3" fmla="*/ 4191000 h 4191000"/>
              <a:gd name="connsiteX4" fmla="*/ 4713111 w 5884333"/>
              <a:gd name="connsiteY4" fmla="*/ 4092222 h 4191000"/>
              <a:gd name="connsiteX5" fmla="*/ 3908777 w 5884333"/>
              <a:gd name="connsiteY5" fmla="*/ 4007555 h 4191000"/>
              <a:gd name="connsiteX6" fmla="*/ 3118555 w 5884333"/>
              <a:gd name="connsiteY6" fmla="*/ 3810000 h 4191000"/>
              <a:gd name="connsiteX7" fmla="*/ 2328333 w 5884333"/>
              <a:gd name="connsiteY7" fmla="*/ 3429000 h 4191000"/>
              <a:gd name="connsiteX8" fmla="*/ 1778000 w 5884333"/>
              <a:gd name="connsiteY8" fmla="*/ 2864555 h 4191000"/>
              <a:gd name="connsiteX9" fmla="*/ 1368777 w 5884333"/>
              <a:gd name="connsiteY9" fmla="*/ 2229555 h 4191000"/>
              <a:gd name="connsiteX10" fmla="*/ 1001888 w 5884333"/>
              <a:gd name="connsiteY10" fmla="*/ 1143000 h 4191000"/>
              <a:gd name="connsiteX11" fmla="*/ 719666 w 5884333"/>
              <a:gd name="connsiteY11" fmla="*/ 56444 h 4191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884333" h="4191000">
                <a:moveTo>
                  <a:pt x="719666" y="0"/>
                </a:moveTo>
                <a:lnTo>
                  <a:pt x="0" y="14111"/>
                </a:lnTo>
                <a:lnTo>
                  <a:pt x="14112" y="4176889"/>
                </a:lnTo>
                <a:lnTo>
                  <a:pt x="5884333" y="4191000"/>
                </a:lnTo>
                <a:cubicBezTo>
                  <a:pt x="5503333" y="4148667"/>
                  <a:pt x="5094111" y="4134555"/>
                  <a:pt x="4713111" y="4092222"/>
                </a:cubicBezTo>
                <a:lnTo>
                  <a:pt x="3908777" y="4007555"/>
                </a:lnTo>
                <a:cubicBezTo>
                  <a:pt x="3668888" y="3927592"/>
                  <a:pt x="3358444" y="3889963"/>
                  <a:pt x="3118555" y="3810000"/>
                </a:cubicBezTo>
                <a:cubicBezTo>
                  <a:pt x="2873962" y="3706518"/>
                  <a:pt x="2601148" y="3560705"/>
                  <a:pt x="2328333" y="3429000"/>
                </a:cubicBezTo>
                <a:cubicBezTo>
                  <a:pt x="2055518" y="3175000"/>
                  <a:pt x="1966148" y="3104444"/>
                  <a:pt x="1778000" y="2864555"/>
                </a:cubicBezTo>
                <a:lnTo>
                  <a:pt x="1368777" y="2229555"/>
                </a:lnTo>
                <a:cubicBezTo>
                  <a:pt x="1265296" y="1881481"/>
                  <a:pt x="1105369" y="1491074"/>
                  <a:pt x="1001888" y="1143000"/>
                </a:cubicBezTo>
                <a:lnTo>
                  <a:pt x="719666" y="56444"/>
                </a:lnTo>
              </a:path>
            </a:pathLst>
          </a:custGeom>
          <a:solidFill>
            <a:srgbClr val="008000"/>
          </a:solidFill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2128326" y="5187835"/>
            <a:ext cx="135956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Non breakup</a:t>
            </a:r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1484996"/>
              </p:ext>
            </p:extLst>
          </p:nvPr>
        </p:nvGraphicFramePr>
        <p:xfrm>
          <a:off x="5427134" y="4784370"/>
          <a:ext cx="1600200" cy="9539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3458" name="Equation" r:id="rId4" imgW="660400" imgH="393700" progId="Equation.3">
                  <p:embed/>
                </p:oleObj>
              </mc:Choice>
              <mc:Fallback>
                <p:oleObj name="Equation" r:id="rId4" imgW="660400" imgH="393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427134" y="4784370"/>
                        <a:ext cx="1600200" cy="95396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0730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ripple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514350" indent="-514350">
              <a:buFont typeface="+mj-ea"/>
              <a:buAutoNum type="circleNumDbPlain" startAt="2"/>
            </a:pPr>
            <a:r>
              <a:rPr lang="en-US" dirty="0" smtClean="0"/>
              <a:t>Microfluidic Network Simulator</a:t>
            </a:r>
            <a:endParaRPr lang="en-US" dirty="0"/>
          </a:p>
        </p:txBody>
      </p:sp>
      <p:pic>
        <p:nvPicPr>
          <p:cNvPr id="3" name="Picture Placeholder 2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19635" b="19635"/>
          <a:stretch>
            <a:fillRect/>
          </a:stretch>
        </p:blipFill>
        <p:spPr/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8489" y="150989"/>
            <a:ext cx="1562100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71520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ripple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 err="1" smtClean="0"/>
              <a:t>Microfluidic</a:t>
            </a:r>
            <a:r>
              <a:rPr lang="it-IT" dirty="0" smtClean="0"/>
              <a:t>/</a:t>
            </a:r>
            <a:r>
              <a:rPr lang="it-IT" dirty="0" err="1" smtClean="0"/>
              <a:t>electrical</a:t>
            </a:r>
            <a:r>
              <a:rPr lang="it-IT" dirty="0" smtClean="0"/>
              <a:t> </a:t>
            </a:r>
            <a:br>
              <a:rPr lang="it-IT" dirty="0" smtClean="0"/>
            </a:br>
            <a:r>
              <a:rPr lang="it-IT" dirty="0" err="1" smtClean="0"/>
              <a:t>analogy</a:t>
            </a:r>
            <a:r>
              <a:rPr lang="it-IT" dirty="0" smtClean="0"/>
              <a:t> (I)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15E908-24CB-4A3D-84E2-8BC6E04821A3}" type="slidenum">
              <a:rPr lang="it-IT" smtClean="0"/>
              <a:pPr/>
              <a:t>24</a:t>
            </a:fld>
            <a:endParaRPr lang="it-IT" dirty="0"/>
          </a:p>
        </p:txBody>
      </p:sp>
      <p:pic>
        <p:nvPicPr>
          <p:cNvPr id="139279" name="Picture 1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65200" y="3627354"/>
            <a:ext cx="2425700" cy="27631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9282" name="Picture 1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72775" y="3758772"/>
            <a:ext cx="2190000" cy="23372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9283" name="Picture 1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029578" y="3581400"/>
            <a:ext cx="1212721" cy="2701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" name="CasellaDiTesto 28"/>
          <p:cNvSpPr txBox="1"/>
          <p:nvPr/>
        </p:nvSpPr>
        <p:spPr>
          <a:xfrm>
            <a:off x="520700" y="6324600"/>
            <a:ext cx="3822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800" dirty="0" err="1" smtClean="0"/>
              <a:t>Syringe</a:t>
            </a:r>
            <a:r>
              <a:rPr lang="it-IT" sz="1800" dirty="0" smtClean="0"/>
              <a:t> </a:t>
            </a:r>
            <a:r>
              <a:rPr lang="it-IT" sz="1800" dirty="0" err="1" smtClean="0"/>
              <a:t>pump</a:t>
            </a:r>
            <a:r>
              <a:rPr lang="it-IT" sz="1800" dirty="0" smtClean="0"/>
              <a:t> →</a:t>
            </a:r>
            <a:r>
              <a:rPr lang="it-IT" sz="1800" dirty="0" smtClean="0">
                <a:sym typeface="Wingdings" pitchFamily="2" charset="2"/>
              </a:rPr>
              <a:t> </a:t>
            </a:r>
            <a:r>
              <a:rPr lang="it-IT" sz="1800" dirty="0" err="1" smtClean="0"/>
              <a:t>current</a:t>
            </a:r>
            <a:r>
              <a:rPr lang="it-IT" sz="1800" dirty="0" smtClean="0"/>
              <a:t> </a:t>
            </a:r>
            <a:r>
              <a:rPr lang="it-IT" sz="1800" dirty="0" err="1" smtClean="0"/>
              <a:t>generator</a:t>
            </a:r>
            <a:endParaRPr lang="it-IT" sz="1800" dirty="0"/>
          </a:p>
        </p:txBody>
      </p:sp>
      <p:sp>
        <p:nvSpPr>
          <p:cNvPr id="30" name="CasellaDiTesto 29"/>
          <p:cNvSpPr txBox="1"/>
          <p:nvPr/>
        </p:nvSpPr>
        <p:spPr>
          <a:xfrm>
            <a:off x="4699000" y="6311900"/>
            <a:ext cx="4178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800" dirty="0" err="1" smtClean="0"/>
              <a:t>Pneumatic</a:t>
            </a:r>
            <a:r>
              <a:rPr lang="it-IT" sz="1800" dirty="0" smtClean="0"/>
              <a:t> source →</a:t>
            </a:r>
            <a:r>
              <a:rPr lang="it-IT" sz="1800" dirty="0" smtClean="0">
                <a:sym typeface="Wingdings" pitchFamily="2" charset="2"/>
              </a:rPr>
              <a:t> </a:t>
            </a:r>
            <a:r>
              <a:rPr lang="it-IT" sz="1800" dirty="0" err="1" smtClean="0"/>
              <a:t>voltage</a:t>
            </a:r>
            <a:r>
              <a:rPr lang="it-IT" sz="1800" dirty="0" smtClean="0"/>
              <a:t> </a:t>
            </a:r>
            <a:r>
              <a:rPr lang="it-IT" sz="1800" dirty="0" err="1" smtClean="0"/>
              <a:t>generator</a:t>
            </a:r>
            <a:endParaRPr lang="it-IT" sz="1800" dirty="0"/>
          </a:p>
        </p:txBody>
      </p:sp>
      <p:sp>
        <p:nvSpPr>
          <p:cNvPr id="12" name="TextBox 5"/>
          <p:cNvSpPr txBox="1"/>
          <p:nvPr/>
        </p:nvSpPr>
        <p:spPr>
          <a:xfrm>
            <a:off x="762001" y="1397000"/>
            <a:ext cx="785988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dirty="0" smtClean="0">
                <a:sym typeface="Wingdings"/>
              </a:rPr>
              <a:t>Volumetric flow rate		 	</a:t>
            </a:r>
            <a:r>
              <a:rPr lang="en-US" sz="2000" dirty="0" smtClean="0"/>
              <a:t>Electrical current</a:t>
            </a:r>
          </a:p>
          <a:p>
            <a:pPr algn="l"/>
            <a:r>
              <a:rPr lang="en-US" sz="2000" dirty="0" smtClean="0"/>
              <a:t>Pressure difference  		</a:t>
            </a:r>
            <a:r>
              <a:rPr lang="en-US" sz="2000" dirty="0" smtClean="0">
                <a:sym typeface="Wingdings"/>
              </a:rPr>
              <a:t> 	Voltage drop</a:t>
            </a:r>
            <a:endParaRPr lang="en-US" sz="2000" dirty="0" smtClean="0"/>
          </a:p>
          <a:p>
            <a:pPr algn="l"/>
            <a:r>
              <a:rPr lang="en-US" sz="2000" dirty="0" smtClean="0"/>
              <a:t>Hydraulic resistance 		</a:t>
            </a:r>
            <a:r>
              <a:rPr lang="en-US" sz="2000" dirty="0" smtClean="0">
                <a:sym typeface="Wingdings"/>
              </a:rPr>
              <a:t> 	Electrical resistance</a:t>
            </a:r>
          </a:p>
          <a:p>
            <a:pPr algn="l"/>
            <a:r>
              <a:rPr lang="en-US" sz="2000" dirty="0"/>
              <a:t>Hagen-</a:t>
            </a:r>
            <a:r>
              <a:rPr lang="en-US" sz="2000" dirty="0" err="1"/>
              <a:t>Poiseuille’s</a:t>
            </a:r>
            <a:r>
              <a:rPr lang="en-US" sz="2000" dirty="0"/>
              <a:t> </a:t>
            </a:r>
            <a:r>
              <a:rPr lang="en-US" sz="2000" dirty="0" smtClean="0"/>
              <a:t>law		</a:t>
            </a:r>
            <a:r>
              <a:rPr lang="en-US" sz="2000" dirty="0" smtClean="0">
                <a:sym typeface="Wingdings"/>
              </a:rPr>
              <a:t> 	Ohm laws</a:t>
            </a:r>
            <a:r>
              <a:rPr lang="en-US" sz="2000" dirty="0" smtClean="0"/>
              <a:t> </a:t>
            </a:r>
            <a:endParaRPr lang="en-US" sz="2000" dirty="0"/>
          </a:p>
        </p:txBody>
      </p:sp>
      <p:grpSp>
        <p:nvGrpSpPr>
          <p:cNvPr id="13" name="Group 6"/>
          <p:cNvGrpSpPr/>
          <p:nvPr/>
        </p:nvGrpSpPr>
        <p:grpSpPr>
          <a:xfrm>
            <a:off x="112889" y="2655712"/>
            <a:ext cx="9031111" cy="945445"/>
            <a:chOff x="112889" y="5475111"/>
            <a:chExt cx="9031111" cy="945445"/>
          </a:xfrm>
        </p:grpSpPr>
        <p:pic>
          <p:nvPicPr>
            <p:cNvPr id="14" name="Picture 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694246" y="5475111"/>
              <a:ext cx="4449754" cy="945444"/>
            </a:xfrm>
            <a:prstGeom prst="rect">
              <a:avLst/>
            </a:prstGeom>
          </p:spPr>
        </p:pic>
        <p:pic>
          <p:nvPicPr>
            <p:cNvPr id="15" name="Picture 4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2889" y="5503334"/>
              <a:ext cx="4484196" cy="917222"/>
            </a:xfrm>
            <a:prstGeom prst="rect">
              <a:avLst/>
            </a:prstGeom>
          </p:spPr>
        </p:pic>
      </p:grpSp>
      <p:sp>
        <p:nvSpPr>
          <p:cNvPr id="16" name="TextBox 8"/>
          <p:cNvSpPr txBox="1"/>
          <p:nvPr/>
        </p:nvSpPr>
        <p:spPr>
          <a:xfrm>
            <a:off x="4432279" y="2947812"/>
            <a:ext cx="4358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ym typeface="Wingdings"/>
              </a:rPr>
              <a:t>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069730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ripple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 err="1" smtClean="0"/>
              <a:t>Microfluidic</a:t>
            </a:r>
            <a:r>
              <a:rPr lang="it-IT" dirty="0" smtClean="0"/>
              <a:t>/</a:t>
            </a:r>
            <a:r>
              <a:rPr lang="it-IT" dirty="0" err="1" smtClean="0"/>
              <a:t>electrical</a:t>
            </a:r>
            <a:r>
              <a:rPr lang="it-IT" dirty="0" smtClean="0"/>
              <a:t> </a:t>
            </a:r>
            <a:br>
              <a:rPr lang="it-IT" dirty="0" smtClean="0"/>
            </a:br>
            <a:r>
              <a:rPr lang="it-IT" dirty="0" err="1" smtClean="0"/>
              <a:t>analogy</a:t>
            </a:r>
            <a:r>
              <a:rPr lang="it-IT" dirty="0" smtClean="0"/>
              <a:t> (II)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15E908-24CB-4A3D-84E2-8BC6E04821A3}" type="slidenum">
              <a:rPr lang="it-IT" smtClean="0"/>
              <a:pPr/>
              <a:t>25</a:t>
            </a:fld>
            <a:endParaRPr lang="it-IT" dirty="0"/>
          </a:p>
        </p:txBody>
      </p:sp>
      <p:pic>
        <p:nvPicPr>
          <p:cNvPr id="20992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3550" y="1347788"/>
            <a:ext cx="2781300" cy="1495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9924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69913" y="3167063"/>
            <a:ext cx="2619375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9925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27050" y="4711700"/>
            <a:ext cx="25527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CasellaDiTesto 9"/>
          <p:cNvSpPr txBox="1"/>
          <p:nvPr/>
        </p:nvSpPr>
        <p:spPr>
          <a:xfrm>
            <a:off x="3352800" y="1549400"/>
            <a:ext cx="5461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800" dirty="0" err="1" smtClean="0"/>
              <a:t>Microfluidic</a:t>
            </a:r>
            <a:r>
              <a:rPr lang="it-IT" sz="1800" dirty="0" smtClean="0"/>
              <a:t> </a:t>
            </a:r>
            <a:r>
              <a:rPr lang="it-IT" sz="1800" dirty="0" err="1" smtClean="0"/>
              <a:t>channel</a:t>
            </a:r>
            <a:r>
              <a:rPr lang="it-IT" sz="1800" dirty="0" smtClean="0"/>
              <a:t> </a:t>
            </a:r>
            <a:r>
              <a:rPr lang="it-IT" sz="1800" dirty="0" err="1" smtClean="0"/>
              <a:t>filled</a:t>
            </a:r>
            <a:r>
              <a:rPr lang="it-IT" sz="1800" dirty="0" smtClean="0"/>
              <a:t> </a:t>
            </a:r>
            <a:r>
              <a:rPr lang="it-IT" sz="1800" dirty="0" err="1" smtClean="0"/>
              <a:t>only</a:t>
            </a:r>
            <a:r>
              <a:rPr lang="it-IT" sz="1800" dirty="0" smtClean="0"/>
              <a:t> </a:t>
            </a:r>
            <a:r>
              <a:rPr lang="it-IT" sz="1800" dirty="0" err="1" smtClean="0"/>
              <a:t>by</a:t>
            </a:r>
            <a:r>
              <a:rPr lang="it-IT" sz="1800" dirty="0" smtClean="0"/>
              <a:t> </a:t>
            </a:r>
            <a:r>
              <a:rPr lang="it-IT" sz="1800" dirty="0" err="1" smtClean="0"/>
              <a:t>continuous</a:t>
            </a:r>
            <a:r>
              <a:rPr lang="it-IT" sz="1800" dirty="0" smtClean="0"/>
              <a:t> </a:t>
            </a:r>
            <a:r>
              <a:rPr lang="it-IT" sz="1800" dirty="0" err="1" smtClean="0"/>
              <a:t>phase</a:t>
            </a:r>
            <a:endParaRPr lang="it-IT" sz="1800" dirty="0" smtClean="0"/>
          </a:p>
          <a:p>
            <a:r>
              <a:rPr lang="it-IT" sz="1800" dirty="0" smtClean="0"/>
              <a:t> ↓</a:t>
            </a:r>
          </a:p>
          <a:p>
            <a:pPr algn="l"/>
            <a:r>
              <a:rPr lang="it-IT" sz="1800" dirty="0" smtClean="0"/>
              <a:t>                       </a:t>
            </a:r>
            <a:r>
              <a:rPr lang="it-IT" sz="1800" dirty="0" err="1" smtClean="0"/>
              <a:t>resistor</a:t>
            </a:r>
            <a:r>
              <a:rPr lang="it-IT" sz="1800" dirty="0" smtClean="0"/>
              <a:t> </a:t>
            </a:r>
            <a:r>
              <a:rPr lang="it-IT" sz="1800" dirty="0" err="1" smtClean="0"/>
              <a:t>with</a:t>
            </a:r>
            <a:endParaRPr lang="it-IT" sz="1800" dirty="0"/>
          </a:p>
        </p:txBody>
      </p:sp>
      <p:graphicFrame>
        <p:nvGraphicFramePr>
          <p:cNvPr id="209926" name="Object 6"/>
          <p:cNvGraphicFramePr>
            <a:graphicFrameLocks noChangeAspect="1"/>
          </p:cNvGraphicFramePr>
          <p:nvPr/>
        </p:nvGraphicFramePr>
        <p:xfrm>
          <a:off x="6140449" y="1966912"/>
          <a:ext cx="1644893" cy="7127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1" name="Equazione" r:id="rId6" imgW="672840" imgH="291960" progId="Equation.3">
                  <p:embed/>
                </p:oleObj>
              </mc:Choice>
              <mc:Fallback>
                <p:oleObj name="Equazione" r:id="rId6" imgW="672840" imgH="2919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40449" y="1966912"/>
                        <a:ext cx="1644893" cy="7127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CasellaDiTesto 11"/>
          <p:cNvSpPr txBox="1"/>
          <p:nvPr/>
        </p:nvSpPr>
        <p:spPr>
          <a:xfrm>
            <a:off x="3403600" y="3276600"/>
            <a:ext cx="54737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800" dirty="0" smtClean="0"/>
              <a:t>Bypass </a:t>
            </a:r>
            <a:r>
              <a:rPr lang="it-IT" sz="1800" dirty="0" err="1" smtClean="0"/>
              <a:t>channel</a:t>
            </a:r>
            <a:r>
              <a:rPr lang="it-IT" sz="1800" dirty="0" smtClean="0"/>
              <a:t> (</a:t>
            </a:r>
            <a:r>
              <a:rPr lang="it-IT" sz="1800" dirty="0" err="1" smtClean="0"/>
              <a:t>ducts</a:t>
            </a:r>
            <a:r>
              <a:rPr lang="it-IT" sz="1800" dirty="0" smtClean="0"/>
              <a:t> </a:t>
            </a:r>
            <a:r>
              <a:rPr lang="it-IT" sz="1800" dirty="0" err="1" smtClean="0"/>
              <a:t>that</a:t>
            </a:r>
            <a:r>
              <a:rPr lang="it-IT" sz="1800" dirty="0" smtClean="0"/>
              <a:t> </a:t>
            </a:r>
            <a:r>
              <a:rPr lang="it-IT" sz="1800" dirty="0" err="1" smtClean="0"/>
              <a:t>droplets</a:t>
            </a:r>
            <a:r>
              <a:rPr lang="it-IT" sz="1800" dirty="0" smtClean="0"/>
              <a:t> </a:t>
            </a:r>
            <a:r>
              <a:rPr lang="it-IT" sz="1800" dirty="0" err="1" smtClean="0"/>
              <a:t>cannot</a:t>
            </a:r>
            <a:r>
              <a:rPr lang="it-IT" sz="1800" dirty="0" smtClean="0"/>
              <a:t> </a:t>
            </a:r>
            <a:r>
              <a:rPr lang="it-IT" sz="1800" dirty="0" err="1" smtClean="0"/>
              <a:t>access</a:t>
            </a:r>
            <a:r>
              <a:rPr lang="it-IT" sz="1800" dirty="0" smtClean="0"/>
              <a:t>)</a:t>
            </a:r>
          </a:p>
          <a:p>
            <a:r>
              <a:rPr lang="it-IT" sz="1800" dirty="0" smtClean="0"/>
              <a:t> ↓</a:t>
            </a:r>
          </a:p>
          <a:p>
            <a:r>
              <a:rPr lang="it-IT" sz="1800" dirty="0" err="1" smtClean="0"/>
              <a:t>resistor</a:t>
            </a:r>
            <a:r>
              <a:rPr lang="it-IT" sz="1800" dirty="0" smtClean="0"/>
              <a:t> </a:t>
            </a:r>
            <a:r>
              <a:rPr lang="it-IT" sz="1800" dirty="0" err="1" smtClean="0"/>
              <a:t>with</a:t>
            </a:r>
            <a:r>
              <a:rPr lang="it-IT" sz="1800" dirty="0" smtClean="0"/>
              <a:t> </a:t>
            </a:r>
            <a:r>
              <a:rPr lang="it-IT" sz="1800" dirty="0" err="1" smtClean="0"/>
              <a:t>negligeable</a:t>
            </a:r>
            <a:r>
              <a:rPr lang="it-IT" sz="1800" dirty="0" smtClean="0"/>
              <a:t> </a:t>
            </a:r>
            <a:r>
              <a:rPr lang="it-IT" sz="1800" dirty="0" err="1" smtClean="0"/>
              <a:t>resistance</a:t>
            </a:r>
            <a:endParaRPr lang="it-IT" sz="1800" dirty="0"/>
          </a:p>
        </p:txBody>
      </p:sp>
      <p:sp>
        <p:nvSpPr>
          <p:cNvPr id="13" name="CasellaDiTesto 12"/>
          <p:cNvSpPr txBox="1"/>
          <p:nvPr/>
        </p:nvSpPr>
        <p:spPr>
          <a:xfrm>
            <a:off x="3619500" y="4889500"/>
            <a:ext cx="5207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800" dirty="0" err="1" smtClean="0"/>
              <a:t>Microfluidic</a:t>
            </a:r>
            <a:r>
              <a:rPr lang="it-IT" sz="1800" dirty="0" smtClean="0"/>
              <a:t> </a:t>
            </a:r>
            <a:r>
              <a:rPr lang="it-IT" sz="1800" dirty="0" err="1" smtClean="0"/>
              <a:t>channel</a:t>
            </a:r>
            <a:r>
              <a:rPr lang="it-IT" sz="1800" dirty="0" smtClean="0"/>
              <a:t> </a:t>
            </a:r>
            <a:r>
              <a:rPr lang="it-IT" sz="1800" dirty="0" err="1" smtClean="0"/>
              <a:t>containing</a:t>
            </a:r>
            <a:r>
              <a:rPr lang="it-IT" sz="1800" dirty="0" smtClean="0"/>
              <a:t> a </a:t>
            </a:r>
            <a:r>
              <a:rPr lang="it-IT" sz="1800" dirty="0" err="1" smtClean="0"/>
              <a:t>droplet</a:t>
            </a:r>
            <a:endParaRPr lang="it-IT" sz="1800" dirty="0" smtClean="0"/>
          </a:p>
          <a:p>
            <a:r>
              <a:rPr lang="it-IT" sz="1800" dirty="0" smtClean="0"/>
              <a:t> ↓</a:t>
            </a:r>
          </a:p>
          <a:p>
            <a:r>
              <a:rPr lang="it-IT" sz="1800" dirty="0" err="1" smtClean="0"/>
              <a:t>series</a:t>
            </a:r>
            <a:r>
              <a:rPr lang="it-IT" sz="1800" dirty="0" smtClean="0"/>
              <a:t> </a:t>
            </a:r>
            <a:r>
              <a:rPr lang="it-IT" sz="1800" dirty="0" err="1" smtClean="0"/>
              <a:t>resistor</a:t>
            </a:r>
            <a:r>
              <a:rPr lang="it-IT" sz="1800" dirty="0" smtClean="0"/>
              <a:t> </a:t>
            </a:r>
            <a:r>
              <a:rPr lang="it-IT" sz="1800" dirty="0" err="1" smtClean="0"/>
              <a:t>with</a:t>
            </a:r>
            <a:endParaRPr lang="it-IT" sz="1800" dirty="0"/>
          </a:p>
        </p:txBody>
      </p:sp>
      <p:graphicFrame>
        <p:nvGraphicFramePr>
          <p:cNvPr id="209927" name="Object 7"/>
          <p:cNvGraphicFramePr>
            <a:graphicFrameLocks noChangeAspect="1"/>
          </p:cNvGraphicFramePr>
          <p:nvPr/>
        </p:nvGraphicFramePr>
        <p:xfrm>
          <a:off x="3163887" y="5817276"/>
          <a:ext cx="5789613" cy="5962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2" name="Equazione" r:id="rId8" imgW="2831760" imgH="291960" progId="Equation.3">
                  <p:embed/>
                </p:oleObj>
              </mc:Choice>
              <mc:Fallback>
                <p:oleObj name="Equazione" r:id="rId8" imgW="2831760" imgH="2919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63887" y="5817276"/>
                        <a:ext cx="5789613" cy="59622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029893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ripple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 smtClean="0"/>
              <a:t>Example</a:t>
            </a:r>
            <a:endParaRPr lang="it-IT" dirty="0"/>
          </a:p>
        </p:txBody>
      </p:sp>
      <p:pic>
        <p:nvPicPr>
          <p:cNvPr id="52" name="Picture 1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41779" y="1411113"/>
            <a:ext cx="1313159" cy="17963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" name="Picture 1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38219" y="1312188"/>
            <a:ext cx="1343889" cy="1745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" name="Picture 1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618112" y="1316937"/>
            <a:ext cx="1340556" cy="17434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oup 54"/>
          <p:cNvGrpSpPr/>
          <p:nvPr/>
        </p:nvGrpSpPr>
        <p:grpSpPr>
          <a:xfrm>
            <a:off x="653187" y="3873105"/>
            <a:ext cx="1914765" cy="2116412"/>
            <a:chOff x="1386964" y="3537575"/>
            <a:chExt cx="1914765" cy="1895204"/>
          </a:xfrm>
        </p:grpSpPr>
        <p:pic>
          <p:nvPicPr>
            <p:cNvPr id="56" name="Picture 4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2151784" y="3537575"/>
              <a:ext cx="1149945" cy="18952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57" name="Picture 4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</a:extLst>
            </a:blip>
            <a:srcRect t="46704" r="31827" b="44679"/>
            <a:stretch/>
          </p:blipFill>
          <p:spPr bwMode="auto">
            <a:xfrm>
              <a:off x="1386964" y="4415432"/>
              <a:ext cx="783954" cy="163299"/>
            </a:xfrm>
            <a:prstGeom prst="rect">
              <a:avLst/>
            </a:prstGeom>
            <a:noFill/>
            <a:ln w="9525">
              <a:solidFill>
                <a:srgbClr val="FF0000"/>
              </a:solidFill>
              <a:miter lim="800000"/>
              <a:headEnd/>
              <a:tailEnd/>
            </a:ln>
            <a:effectLst/>
          </p:spPr>
        </p:pic>
      </p:grpSp>
      <p:pic>
        <p:nvPicPr>
          <p:cNvPr id="58" name="Picture 4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21426" t="46872" r="46275" b="44678"/>
          <a:stretch/>
        </p:blipFill>
        <p:spPr bwMode="auto">
          <a:xfrm>
            <a:off x="254000" y="4854222"/>
            <a:ext cx="381001" cy="183445"/>
          </a:xfrm>
          <a:prstGeom prst="rect">
            <a:avLst/>
          </a:prstGeom>
          <a:noFill/>
          <a:ln w="9525">
            <a:solidFill>
              <a:srgbClr val="660066"/>
            </a:solidFill>
            <a:miter lim="800000"/>
            <a:headEnd/>
            <a:tailEnd/>
          </a:ln>
          <a:effectLst/>
        </p:spPr>
      </p:pic>
      <p:sp>
        <p:nvSpPr>
          <p:cNvPr id="59" name="TextBox 58"/>
          <p:cNvSpPr txBox="1"/>
          <p:nvPr/>
        </p:nvSpPr>
        <p:spPr>
          <a:xfrm>
            <a:off x="675568" y="5051777"/>
            <a:ext cx="80908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FF0000"/>
                </a:solidFill>
              </a:rPr>
              <a:t>Droplet 1</a:t>
            </a:r>
            <a:endParaRPr lang="en-US" sz="1200" dirty="0">
              <a:solidFill>
                <a:srgbClr val="FF0000"/>
              </a:solidFill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112889" y="4540954"/>
            <a:ext cx="80908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8000FF"/>
                </a:solidFill>
              </a:rPr>
              <a:t>Droplet 2</a:t>
            </a:r>
            <a:endParaRPr lang="en-US" sz="1200" dirty="0">
              <a:solidFill>
                <a:srgbClr val="8000FF"/>
              </a:solidFill>
            </a:endParaRPr>
          </a:p>
        </p:txBody>
      </p:sp>
      <p:grpSp>
        <p:nvGrpSpPr>
          <p:cNvPr id="4" name="Group 139266"/>
          <p:cNvGrpSpPr/>
          <p:nvPr/>
        </p:nvGrpSpPr>
        <p:grpSpPr>
          <a:xfrm>
            <a:off x="3746144" y="4007558"/>
            <a:ext cx="1544933" cy="2470619"/>
            <a:chOff x="6201478" y="1298223"/>
            <a:chExt cx="1544933" cy="2470619"/>
          </a:xfrm>
        </p:grpSpPr>
        <p:grpSp>
          <p:nvGrpSpPr>
            <p:cNvPr id="5" name="Group 60"/>
            <p:cNvGrpSpPr/>
            <p:nvPr/>
          </p:nvGrpSpPr>
          <p:grpSpPr>
            <a:xfrm>
              <a:off x="6459913" y="1298223"/>
              <a:ext cx="1149945" cy="2412999"/>
              <a:chOff x="6389355" y="1587420"/>
              <a:chExt cx="1149945" cy="2521230"/>
            </a:xfrm>
          </p:grpSpPr>
          <p:pic>
            <p:nvPicPr>
              <p:cNvPr id="62" name="Picture 4"/>
              <p:cNvPicPr>
                <a:picLocks noChangeAspect="1" noChangeArrowheads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>
                <a:off x="6389355" y="1587420"/>
                <a:ext cx="1149945" cy="189520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63" name="Picture 4"/>
              <p:cNvPicPr>
                <a:picLocks noChangeAspect="1" noChangeArrowheads="1"/>
              </p:cNvPicPr>
              <p:nvPr/>
            </p:nvPicPr>
            <p:blipFill rotWithShape="1"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sharpenSoften amount="50000"/>
                        </a14:imgEffect>
                        <a14:imgEffect>
                          <a14:saturation sat="400000"/>
                        </a14:imgEffect>
                      </a14:imgLayer>
                    </a14:imgProps>
                  </a:ext>
                </a:extLst>
              </a:blip>
              <a:srcRect t="46704" r="31827" b="44679"/>
              <a:stretch/>
            </p:blipFill>
            <p:spPr bwMode="auto">
              <a:xfrm rot="16200000">
                <a:off x="6894537" y="3635023"/>
                <a:ext cx="783954" cy="163299"/>
              </a:xfrm>
              <a:prstGeom prst="rect">
                <a:avLst/>
              </a:prstGeom>
              <a:noFill/>
              <a:ln w="9525">
                <a:solidFill>
                  <a:srgbClr val="FF0000"/>
                </a:solidFill>
                <a:miter lim="800000"/>
                <a:headEnd/>
                <a:tailEnd/>
              </a:ln>
              <a:effectLst/>
            </p:spPr>
          </p:pic>
        </p:grpSp>
        <p:pic>
          <p:nvPicPr>
            <p:cNvPr id="64" name="Picture 4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</a:extLst>
            </a:blip>
            <a:srcRect l="21426" t="46872" r="46275" b="44678"/>
            <a:stretch/>
          </p:blipFill>
          <p:spPr bwMode="auto">
            <a:xfrm>
              <a:off x="6347177" y="2142067"/>
              <a:ext cx="381001" cy="183445"/>
            </a:xfrm>
            <a:prstGeom prst="rect">
              <a:avLst/>
            </a:prstGeom>
            <a:noFill/>
            <a:ln w="9525">
              <a:solidFill>
                <a:srgbClr val="660066"/>
              </a:solidFill>
              <a:miter lim="800000"/>
              <a:headEnd/>
              <a:tailEnd/>
            </a:ln>
            <a:effectLst/>
          </p:spPr>
        </p:pic>
        <p:sp>
          <p:nvSpPr>
            <p:cNvPr id="65" name="TextBox 64"/>
            <p:cNvSpPr txBox="1"/>
            <p:nvPr/>
          </p:nvSpPr>
          <p:spPr>
            <a:xfrm rot="5400000">
              <a:off x="7203369" y="3225799"/>
              <a:ext cx="80908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rgbClr val="FF0000"/>
                  </a:solidFill>
                </a:rPr>
                <a:t>Droplet 1</a:t>
              </a:r>
              <a:endParaRPr lang="en-US" sz="1200" dirty="0">
                <a:solidFill>
                  <a:srgbClr val="FF0000"/>
                </a:solidFill>
              </a:endParaRP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6201478" y="1828798"/>
              <a:ext cx="80908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rgbClr val="8000FF"/>
                  </a:solidFill>
                </a:rPr>
                <a:t>Droplet 2</a:t>
              </a:r>
              <a:endParaRPr lang="en-US" sz="1200" dirty="0">
                <a:solidFill>
                  <a:srgbClr val="8000FF"/>
                </a:solidFill>
              </a:endParaRPr>
            </a:p>
          </p:txBody>
        </p:sp>
      </p:grpSp>
      <p:grpSp>
        <p:nvGrpSpPr>
          <p:cNvPr id="6" name="Group 67"/>
          <p:cNvGrpSpPr/>
          <p:nvPr/>
        </p:nvGrpSpPr>
        <p:grpSpPr>
          <a:xfrm>
            <a:off x="6908646" y="3987800"/>
            <a:ext cx="1149945" cy="2599266"/>
            <a:chOff x="3902980" y="4030133"/>
            <a:chExt cx="1149945" cy="2599266"/>
          </a:xfrm>
        </p:grpSpPr>
        <p:grpSp>
          <p:nvGrpSpPr>
            <p:cNvPr id="7" name="Group 68"/>
            <p:cNvGrpSpPr/>
            <p:nvPr/>
          </p:nvGrpSpPr>
          <p:grpSpPr>
            <a:xfrm>
              <a:off x="3902980" y="4216400"/>
              <a:ext cx="1149945" cy="2412999"/>
              <a:chOff x="6389355" y="1587420"/>
              <a:chExt cx="1149945" cy="2521230"/>
            </a:xfrm>
          </p:grpSpPr>
          <p:pic>
            <p:nvPicPr>
              <p:cNvPr id="71" name="Picture 4"/>
              <p:cNvPicPr>
                <a:picLocks noChangeAspect="1" noChangeArrowheads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>
                <a:off x="6389355" y="1587420"/>
                <a:ext cx="1149945" cy="189520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72" name="Picture 4"/>
              <p:cNvPicPr>
                <a:picLocks noChangeAspect="1" noChangeArrowheads="1"/>
              </p:cNvPicPr>
              <p:nvPr/>
            </p:nvPicPr>
            <p:blipFill rotWithShape="1"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sharpenSoften amount="50000"/>
                        </a14:imgEffect>
                        <a14:imgEffect>
                          <a14:saturation sat="400000"/>
                        </a14:imgEffect>
                      </a14:imgLayer>
                    </a14:imgProps>
                  </a:ext>
                </a:extLst>
              </a:blip>
              <a:srcRect t="46704" r="31827" b="44679"/>
              <a:stretch/>
            </p:blipFill>
            <p:spPr bwMode="auto">
              <a:xfrm rot="16200000">
                <a:off x="6894537" y="3635023"/>
                <a:ext cx="783954" cy="163299"/>
              </a:xfrm>
              <a:prstGeom prst="rect">
                <a:avLst/>
              </a:prstGeom>
              <a:noFill/>
              <a:ln w="9525">
                <a:solidFill>
                  <a:srgbClr val="FF0000"/>
                </a:solidFill>
                <a:miter lim="800000"/>
                <a:headEnd/>
                <a:tailEnd/>
              </a:ln>
              <a:effectLst/>
            </p:spPr>
          </p:pic>
        </p:grpSp>
        <p:pic>
          <p:nvPicPr>
            <p:cNvPr id="70" name="Picture 4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</a:extLst>
            </a:blip>
            <a:srcRect l="21426" t="46872" r="46275" b="44678"/>
            <a:stretch/>
          </p:blipFill>
          <p:spPr bwMode="auto">
            <a:xfrm rot="5400000">
              <a:off x="4580466" y="4128911"/>
              <a:ext cx="381001" cy="183445"/>
            </a:xfrm>
            <a:prstGeom prst="rect">
              <a:avLst/>
            </a:prstGeom>
            <a:noFill/>
            <a:ln w="9525">
              <a:solidFill>
                <a:srgbClr val="660066"/>
              </a:solidFill>
              <a:miter lim="800000"/>
              <a:headEnd/>
              <a:tailEnd/>
            </a:ln>
            <a:effectLst/>
          </p:spPr>
        </p:pic>
      </p:grpSp>
      <p:sp>
        <p:nvSpPr>
          <p:cNvPr id="73" name="TextBox 72"/>
          <p:cNvSpPr txBox="1"/>
          <p:nvPr/>
        </p:nvSpPr>
        <p:spPr>
          <a:xfrm rot="5400000">
            <a:off x="7680324" y="6073424"/>
            <a:ext cx="80908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FF0000"/>
                </a:solidFill>
              </a:rPr>
              <a:t>Droplet 1</a:t>
            </a:r>
            <a:endParaRPr lang="en-US" sz="1200" dirty="0">
              <a:solidFill>
                <a:srgbClr val="FF0000"/>
              </a:solidFill>
            </a:endParaRPr>
          </a:p>
        </p:txBody>
      </p:sp>
      <p:sp>
        <p:nvSpPr>
          <p:cNvPr id="74" name="TextBox 73"/>
          <p:cNvSpPr txBox="1"/>
          <p:nvPr/>
        </p:nvSpPr>
        <p:spPr>
          <a:xfrm rot="5400000">
            <a:off x="7694433" y="4126089"/>
            <a:ext cx="80908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8000FF"/>
                </a:solidFill>
              </a:rPr>
              <a:t>Droplet 2</a:t>
            </a:r>
            <a:endParaRPr lang="en-US" sz="1200" dirty="0">
              <a:solidFill>
                <a:srgbClr val="8000FF"/>
              </a:solidFill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1448858" y="2692399"/>
            <a:ext cx="80908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FF0000"/>
                </a:solidFill>
              </a:rPr>
              <a:t>Droplet 1</a:t>
            </a:r>
            <a:endParaRPr lang="en-US" sz="1200" dirty="0">
              <a:solidFill>
                <a:srgbClr val="FF0000"/>
              </a:solidFill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938033" y="2322687"/>
            <a:ext cx="80908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8000FF"/>
                </a:solidFill>
              </a:rPr>
              <a:t>Droplet 2</a:t>
            </a:r>
            <a:endParaRPr lang="en-US" sz="1200" dirty="0">
              <a:solidFill>
                <a:srgbClr val="8000FF"/>
              </a:solidFill>
            </a:endParaRPr>
          </a:p>
        </p:txBody>
      </p:sp>
      <p:sp>
        <p:nvSpPr>
          <p:cNvPr id="77" name="TextBox 76"/>
          <p:cNvSpPr txBox="1"/>
          <p:nvPr/>
        </p:nvSpPr>
        <p:spPr>
          <a:xfrm rot="5400000">
            <a:off x="4793187" y="2819400"/>
            <a:ext cx="80908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FF0000"/>
                </a:solidFill>
              </a:rPr>
              <a:t>Droplet 1</a:t>
            </a:r>
            <a:endParaRPr lang="en-US" sz="1200" dirty="0">
              <a:solidFill>
                <a:srgbClr val="FF0000"/>
              </a:solidFill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4056586" y="2139244"/>
            <a:ext cx="80908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8000FF"/>
                </a:solidFill>
              </a:rPr>
              <a:t>Droplet 2</a:t>
            </a:r>
            <a:endParaRPr lang="en-US" sz="1200" dirty="0">
              <a:solidFill>
                <a:srgbClr val="8000FF"/>
              </a:solidFill>
            </a:endParaRPr>
          </a:p>
        </p:txBody>
      </p:sp>
      <p:sp>
        <p:nvSpPr>
          <p:cNvPr id="79" name="TextBox 78"/>
          <p:cNvSpPr txBox="1"/>
          <p:nvPr/>
        </p:nvSpPr>
        <p:spPr>
          <a:xfrm rot="5400000">
            <a:off x="7513814" y="2915356"/>
            <a:ext cx="80908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FF0000"/>
                </a:solidFill>
              </a:rPr>
              <a:t>Droplet 1</a:t>
            </a:r>
            <a:endParaRPr lang="en-US" sz="1200" dirty="0">
              <a:solidFill>
                <a:srgbClr val="FF0000"/>
              </a:solidFill>
            </a:endParaRPr>
          </a:p>
        </p:txBody>
      </p:sp>
      <p:sp>
        <p:nvSpPr>
          <p:cNvPr id="80" name="TextBox 79"/>
          <p:cNvSpPr txBox="1"/>
          <p:nvPr/>
        </p:nvSpPr>
        <p:spPr>
          <a:xfrm rot="5400000">
            <a:off x="7510990" y="1995312"/>
            <a:ext cx="80908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8000FF"/>
                </a:solidFill>
              </a:rPr>
              <a:t>Droplet 2</a:t>
            </a:r>
            <a:endParaRPr lang="en-US" sz="1200" dirty="0">
              <a:solidFill>
                <a:srgbClr val="8000FF"/>
              </a:solidFill>
            </a:endParaRPr>
          </a:p>
        </p:txBody>
      </p:sp>
      <p:cxnSp>
        <p:nvCxnSpPr>
          <p:cNvPr id="81" name="Straight Arrow Connector 80"/>
          <p:cNvCxnSpPr/>
          <p:nvPr/>
        </p:nvCxnSpPr>
        <p:spPr>
          <a:xfrm flipV="1">
            <a:off x="254000" y="2652889"/>
            <a:ext cx="747889" cy="1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9" name="Straight Arrow Connector 88"/>
          <p:cNvCxnSpPr/>
          <p:nvPr/>
        </p:nvCxnSpPr>
        <p:spPr>
          <a:xfrm flipV="1">
            <a:off x="4092219" y="2638777"/>
            <a:ext cx="761999" cy="1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1" name="Straight Arrow Connector 90"/>
          <p:cNvCxnSpPr/>
          <p:nvPr/>
        </p:nvCxnSpPr>
        <p:spPr>
          <a:xfrm>
            <a:off x="5048951" y="2579510"/>
            <a:ext cx="16934" cy="666046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8" name="Straight Arrow Connector 97"/>
          <p:cNvCxnSpPr/>
          <p:nvPr/>
        </p:nvCxnSpPr>
        <p:spPr>
          <a:xfrm flipH="1" flipV="1">
            <a:off x="7803444" y="1481667"/>
            <a:ext cx="11290" cy="730956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9" name="Straight Arrow Connector 98"/>
          <p:cNvCxnSpPr/>
          <p:nvPr/>
        </p:nvCxnSpPr>
        <p:spPr>
          <a:xfrm>
            <a:off x="7786511" y="2777066"/>
            <a:ext cx="2822" cy="539045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3" name="Right Arrow 102"/>
          <p:cNvSpPr/>
          <p:nvPr/>
        </p:nvSpPr>
        <p:spPr>
          <a:xfrm>
            <a:off x="2744607" y="3683005"/>
            <a:ext cx="1333504" cy="691443"/>
          </a:xfrm>
          <a:prstGeom prst="rightArrow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1800" dirty="0" smtClean="0">
              <a:solidFill>
                <a:schemeClr val="tx1"/>
              </a:solidFill>
            </a:endParaRPr>
          </a:p>
        </p:txBody>
      </p:sp>
      <p:sp>
        <p:nvSpPr>
          <p:cNvPr id="104" name="TextBox 103"/>
          <p:cNvSpPr txBox="1"/>
          <p:nvPr/>
        </p:nvSpPr>
        <p:spPr>
          <a:xfrm>
            <a:off x="2728552" y="2935118"/>
            <a:ext cx="15964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dirty="0" smtClean="0"/>
              <a:t>R</a:t>
            </a:r>
            <a:r>
              <a:rPr lang="en-US" sz="1600" baseline="-25000" dirty="0" smtClean="0"/>
              <a:t>1</a:t>
            </a:r>
            <a:r>
              <a:rPr lang="en-US" sz="1600" dirty="0" smtClean="0"/>
              <a:t>&lt;R</a:t>
            </a:r>
            <a:r>
              <a:rPr lang="en-US" sz="1600" baseline="-25000" dirty="0" smtClean="0"/>
              <a:t>2</a:t>
            </a:r>
            <a:r>
              <a:rPr lang="en-US" sz="1600" dirty="0" smtClean="0"/>
              <a:t> </a:t>
            </a:r>
            <a:r>
              <a:rPr lang="en-US" sz="1600" dirty="0" smtClean="0">
                <a:sym typeface="Wingdings"/>
              </a:rPr>
              <a:t>    </a:t>
            </a:r>
            <a:r>
              <a:rPr lang="en-US" sz="1600" dirty="0" smtClean="0"/>
              <a:t>First droplet takes branch 1</a:t>
            </a:r>
            <a:endParaRPr lang="en-US" sz="1600" dirty="0"/>
          </a:p>
        </p:txBody>
      </p:sp>
      <p:sp>
        <p:nvSpPr>
          <p:cNvPr id="105" name="TextBox 104"/>
          <p:cNvSpPr txBox="1"/>
          <p:nvPr/>
        </p:nvSpPr>
        <p:spPr>
          <a:xfrm>
            <a:off x="5653789" y="2946403"/>
            <a:ext cx="19662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dirty="0" smtClean="0"/>
              <a:t>R</a:t>
            </a:r>
            <a:r>
              <a:rPr lang="en-US" sz="1600" baseline="-25000" dirty="0" smtClean="0"/>
              <a:t>1</a:t>
            </a:r>
            <a:r>
              <a:rPr lang="en-US" sz="1600" dirty="0" smtClean="0"/>
              <a:t>+</a:t>
            </a:r>
            <a:r>
              <a:rPr lang="en-US" sz="1600" dirty="0" smtClean="0">
                <a:latin typeface="Symbol" charset="2"/>
                <a:cs typeface="Symbol" charset="2"/>
              </a:rPr>
              <a:t>d</a:t>
            </a:r>
            <a:r>
              <a:rPr lang="en-US" sz="1600" dirty="0" smtClean="0"/>
              <a:t>&gt;R</a:t>
            </a:r>
            <a:r>
              <a:rPr lang="en-US" sz="1600" baseline="-25000" dirty="0" smtClean="0"/>
              <a:t>2</a:t>
            </a:r>
            <a:r>
              <a:rPr lang="en-US" sz="1600" dirty="0" smtClean="0"/>
              <a:t> </a:t>
            </a:r>
            <a:r>
              <a:rPr lang="en-US" sz="1600" dirty="0" smtClean="0">
                <a:sym typeface="Wingdings"/>
              </a:rPr>
              <a:t> </a:t>
            </a:r>
          </a:p>
          <a:p>
            <a:pPr algn="l"/>
            <a:r>
              <a:rPr lang="en-US" sz="1600" dirty="0" smtClean="0"/>
              <a:t>Second droplet takes branch 2</a:t>
            </a:r>
            <a:endParaRPr lang="en-US" sz="1600" dirty="0"/>
          </a:p>
        </p:txBody>
      </p:sp>
      <p:sp>
        <p:nvSpPr>
          <p:cNvPr id="106" name="Right Arrow 105"/>
          <p:cNvSpPr/>
          <p:nvPr/>
        </p:nvSpPr>
        <p:spPr>
          <a:xfrm>
            <a:off x="5761562" y="3694295"/>
            <a:ext cx="1333504" cy="691443"/>
          </a:xfrm>
          <a:prstGeom prst="rightArrow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1800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66742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ripple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dirty="0" err="1" smtClean="0"/>
              <a:t>Microfluidic</a:t>
            </a:r>
            <a:r>
              <a:rPr lang="it-IT" dirty="0" smtClean="0"/>
              <a:t> Network Model</a:t>
            </a:r>
            <a:endParaRPr lang="it-IT" dirty="0"/>
          </a:p>
        </p:txBody>
      </p:sp>
      <p:sp>
        <p:nvSpPr>
          <p:cNvPr id="16" name="Segnaposto contenuto 15"/>
          <p:cNvSpPr>
            <a:spLocks noGrp="1"/>
          </p:cNvSpPr>
          <p:nvPr>
            <p:ph sz="quarter" idx="1"/>
          </p:nvPr>
        </p:nvSpPr>
        <p:spPr>
          <a:xfrm>
            <a:off x="511048" y="1371600"/>
            <a:ext cx="8153400" cy="4787900"/>
          </a:xfrm>
        </p:spPr>
        <p:txBody>
          <a:bodyPr/>
          <a:lstStyle/>
          <a:p>
            <a:pPr algn="just">
              <a:lnSpc>
                <a:spcPct val="90000"/>
              </a:lnSpc>
              <a:buFont typeface="Wingdings"/>
              <a:buChar char="¨"/>
            </a:pPr>
            <a:r>
              <a:rPr lang="it-IT" sz="2500" i="1" dirty="0" smtClean="0"/>
              <a:t>G(t)=(</a:t>
            </a:r>
            <a:r>
              <a:rPr lang="it-IT" sz="2500" i="1" u="sng" dirty="0" smtClean="0"/>
              <a:t>V</a:t>
            </a:r>
            <a:r>
              <a:rPr lang="it-IT" sz="2500" i="1" dirty="0" smtClean="0"/>
              <a:t>,</a:t>
            </a:r>
            <a:r>
              <a:rPr lang="it-IT" sz="2500" i="1" u="sng" dirty="0" smtClean="0"/>
              <a:t>E</a:t>
            </a:r>
            <a:r>
              <a:rPr lang="it-IT" sz="2500" i="1" dirty="0" smtClean="0"/>
              <a:t>)</a:t>
            </a:r>
            <a:endParaRPr lang="it-IT" sz="2500" dirty="0" smtClean="0"/>
          </a:p>
          <a:p>
            <a:pPr lvl="1" algn="just">
              <a:lnSpc>
                <a:spcPct val="90000"/>
              </a:lnSpc>
              <a:buFont typeface="Wingdings"/>
              <a:buChar char="¨"/>
            </a:pPr>
            <a:r>
              <a:rPr lang="it-IT" sz="2200" i="1" u="sng" dirty="0" smtClean="0"/>
              <a:t>V</a:t>
            </a:r>
            <a:r>
              <a:rPr lang="it-IT" sz="2200" i="1" dirty="0" smtClean="0"/>
              <a:t>={v</a:t>
            </a:r>
            <a:r>
              <a:rPr lang="it-IT" sz="2200" i="1" baseline="-25000" dirty="0" smtClean="0"/>
              <a:t>1</a:t>
            </a:r>
            <a:r>
              <a:rPr lang="it-IT" sz="2200" i="1" dirty="0" smtClean="0"/>
              <a:t>,…,</a:t>
            </a:r>
            <a:r>
              <a:rPr lang="it-IT" sz="2200" i="1" dirty="0" err="1" smtClean="0"/>
              <a:t>v</a:t>
            </a:r>
            <a:r>
              <a:rPr lang="it-IT" sz="2200" i="1" baseline="-25000" dirty="0" err="1" smtClean="0"/>
              <a:t>N</a:t>
            </a:r>
            <a:r>
              <a:rPr lang="it-IT" sz="2200" i="1" baseline="-45000" dirty="0" err="1" smtClean="0"/>
              <a:t>nodes</a:t>
            </a:r>
            <a:r>
              <a:rPr lang="it-IT" sz="2200" i="1" dirty="0" smtClean="0"/>
              <a:t>}                   </a:t>
            </a:r>
            <a:r>
              <a:rPr lang="it-IT" sz="2200" i="1" u="sng" dirty="0" smtClean="0"/>
              <a:t>E</a:t>
            </a:r>
            <a:r>
              <a:rPr lang="it-IT" sz="2200" i="1" dirty="0" smtClean="0"/>
              <a:t>={e</a:t>
            </a:r>
            <a:r>
              <a:rPr lang="it-IT" sz="2200" i="1" baseline="-25000" dirty="0" smtClean="0"/>
              <a:t>1</a:t>
            </a:r>
            <a:r>
              <a:rPr lang="it-IT" sz="2200" i="1" dirty="0" smtClean="0"/>
              <a:t>,…,</a:t>
            </a:r>
            <a:r>
              <a:rPr lang="it-IT" sz="2200" i="1" dirty="0" err="1" smtClean="0"/>
              <a:t>e</a:t>
            </a:r>
            <a:r>
              <a:rPr lang="it-IT" sz="2200" i="1" baseline="-25000" dirty="0" err="1" smtClean="0"/>
              <a:t>N</a:t>
            </a:r>
            <a:r>
              <a:rPr lang="it-IT" sz="2200" i="1" baseline="-45000" dirty="0" err="1" smtClean="0"/>
              <a:t>edges</a:t>
            </a:r>
            <a:r>
              <a:rPr lang="it-IT" sz="2200" i="1" dirty="0" smtClean="0"/>
              <a:t>}</a:t>
            </a:r>
            <a:r>
              <a:rPr lang="it-IT" sz="2200" dirty="0" smtClean="0"/>
              <a:t> 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15E908-24CB-4A3D-84E2-8BC6E04821A3}" type="slidenum">
              <a:rPr lang="it-IT" smtClean="0"/>
              <a:pPr/>
              <a:t>27</a:t>
            </a:fld>
            <a:endParaRPr lang="it-IT" dirty="0"/>
          </a:p>
        </p:txBody>
      </p:sp>
      <p:pic>
        <p:nvPicPr>
          <p:cNvPr id="24166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62931" y="2633392"/>
            <a:ext cx="5418138" cy="38055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8" name="Connettore 2 7"/>
          <p:cNvCxnSpPr/>
          <p:nvPr/>
        </p:nvCxnSpPr>
        <p:spPr>
          <a:xfrm>
            <a:off x="1574800" y="2489200"/>
            <a:ext cx="609600" cy="4191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Connettore 2 8"/>
          <p:cNvCxnSpPr/>
          <p:nvPr/>
        </p:nvCxnSpPr>
        <p:spPr>
          <a:xfrm flipH="1">
            <a:off x="4445000" y="2463800"/>
            <a:ext cx="127000" cy="4445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ripple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30600" y="2790308"/>
            <a:ext cx="5321300" cy="35977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 err="1" smtClean="0"/>
              <a:t>Parallel</a:t>
            </a:r>
            <a:r>
              <a:rPr lang="it-IT" dirty="0" smtClean="0"/>
              <a:t> </a:t>
            </a:r>
            <a:r>
              <a:rPr lang="it-IT" dirty="0" err="1" smtClean="0"/>
              <a:t>with</a:t>
            </a:r>
            <a:r>
              <a:rPr lang="it-IT" dirty="0" smtClean="0"/>
              <a:t> </a:t>
            </a:r>
            <a:r>
              <a:rPr lang="it-IT" dirty="0" err="1" smtClean="0"/>
              <a:t>electrical</a:t>
            </a:r>
            <a:r>
              <a:rPr lang="it-IT" dirty="0" smtClean="0"/>
              <a:t> network</a:t>
            </a:r>
            <a:endParaRPr lang="it-IT" dirty="0"/>
          </a:p>
        </p:txBody>
      </p:sp>
      <p:sp>
        <p:nvSpPr>
          <p:cNvPr id="12" name="Segnaposto contenuto 11"/>
          <p:cNvSpPr>
            <a:spLocks noGrp="1"/>
          </p:cNvSpPr>
          <p:nvPr>
            <p:ph sz="quarter" idx="1"/>
          </p:nvPr>
        </p:nvSpPr>
        <p:spPr>
          <a:xfrm>
            <a:off x="495300" y="1600200"/>
            <a:ext cx="8153400" cy="4495800"/>
          </a:xfrm>
        </p:spPr>
        <p:txBody>
          <a:bodyPr/>
          <a:lstStyle/>
          <a:p>
            <a:pPr algn="just">
              <a:lnSpc>
                <a:spcPct val="90000"/>
              </a:lnSpc>
              <a:buFont typeface="Wingdings"/>
              <a:buChar char="¨"/>
            </a:pPr>
            <a:r>
              <a:rPr lang="en-US" sz="2500" dirty="0" smtClean="0"/>
              <a:t>Static MN graph is mapped into the dual electric circuit</a:t>
            </a:r>
            <a:endParaRPr lang="ko-KR" altLang="en-US" sz="2500" dirty="0" smtClean="0"/>
          </a:p>
          <a:p>
            <a:pPr lvl="1" algn="just"/>
            <a:r>
              <a:rPr lang="en-US" sz="2200" dirty="0" smtClean="0"/>
              <a:t>flow generator</a:t>
            </a:r>
          </a:p>
          <a:p>
            <a:pPr lvl="1" algn="just"/>
            <a:r>
              <a:rPr lang="en-US" sz="2200" dirty="0" smtClean="0"/>
              <a:t>pressure generator</a:t>
            </a:r>
          </a:p>
          <a:p>
            <a:pPr lvl="1" algn="just"/>
            <a:r>
              <a:rPr lang="en-US" sz="2200" dirty="0" err="1" smtClean="0"/>
              <a:t>microfluidic</a:t>
            </a:r>
            <a:r>
              <a:rPr lang="en-US" sz="2200" dirty="0" smtClean="0"/>
              <a:t> channel</a:t>
            </a:r>
          </a:p>
          <a:p>
            <a:pPr lvl="1" algn="just"/>
            <a:r>
              <a:rPr lang="en-US" sz="2200" dirty="0" smtClean="0"/>
              <a:t>bypass channel</a:t>
            </a:r>
            <a:r>
              <a:rPr lang="it-IT" sz="2500" dirty="0" smtClean="0"/>
              <a:t> 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15E908-24CB-4A3D-84E2-8BC6E04821A3}" type="slidenum">
              <a:rPr lang="it-IT" smtClean="0"/>
              <a:pPr/>
              <a:t>28</a:t>
            </a:fld>
            <a:endParaRPr lang="it-IT" dirty="0"/>
          </a:p>
        </p:txBody>
      </p:sp>
      <p:pic>
        <p:nvPicPr>
          <p:cNvPr id="240641" name="Picture 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481029" y="2857501"/>
            <a:ext cx="5662971" cy="355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ripple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06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06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Resistance evaluation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it-IT" dirty="0" err="1" smtClean="0"/>
              <a:t>Each</a:t>
            </a:r>
            <a:r>
              <a:rPr lang="it-IT" dirty="0" smtClean="0"/>
              <a:t> </a:t>
            </a:r>
            <a:r>
              <a:rPr lang="it-IT" dirty="0" err="1" smtClean="0"/>
              <a:t>droplet</a:t>
            </a:r>
            <a:r>
              <a:rPr lang="it-IT" dirty="0" smtClean="0"/>
              <a:t> </a:t>
            </a:r>
            <a:r>
              <a:rPr lang="it-IT" dirty="0" err="1" smtClean="0"/>
              <a:t>is</a:t>
            </a:r>
            <a:r>
              <a:rPr lang="it-IT" dirty="0" smtClean="0"/>
              <a:t> </a:t>
            </a:r>
            <a:r>
              <a:rPr lang="it-IT" dirty="0" err="1" smtClean="0"/>
              <a:t>associated</a:t>
            </a:r>
            <a:r>
              <a:rPr lang="it-IT" dirty="0" smtClean="0"/>
              <a:t> to </a:t>
            </a:r>
            <a:r>
              <a:rPr lang="it-IT" dirty="0" err="1" smtClean="0"/>
              <a:t>its</a:t>
            </a:r>
            <a:r>
              <a:rPr lang="it-IT" dirty="0" smtClean="0"/>
              <a:t> (</a:t>
            </a:r>
            <a:r>
              <a:rPr lang="it-IT" dirty="0" err="1" smtClean="0"/>
              <a:t>additional</a:t>
            </a:r>
            <a:r>
              <a:rPr lang="it-IT" dirty="0" smtClean="0"/>
              <a:t>) </a:t>
            </a:r>
            <a:r>
              <a:rPr lang="it-IT" dirty="0" err="1" smtClean="0"/>
              <a:t>resistance</a:t>
            </a:r>
            <a:r>
              <a:rPr lang="it-IT" dirty="0" smtClean="0"/>
              <a:t> </a:t>
            </a:r>
            <a:r>
              <a:rPr lang="it-IT" dirty="0" err="1" smtClean="0"/>
              <a:t>which</a:t>
            </a:r>
            <a:r>
              <a:rPr lang="it-IT" dirty="0" smtClean="0"/>
              <a:t> </a:t>
            </a:r>
            <a:r>
              <a:rPr lang="it-IT" dirty="0" err="1" smtClean="0"/>
              <a:t>is</a:t>
            </a:r>
            <a:r>
              <a:rPr lang="it-IT" dirty="0" smtClean="0"/>
              <a:t> </a:t>
            </a:r>
            <a:r>
              <a:rPr lang="it-IT" dirty="0" err="1" smtClean="0"/>
              <a:t>added</a:t>
            </a:r>
            <a:r>
              <a:rPr lang="it-IT" dirty="0" smtClean="0"/>
              <a:t> to </a:t>
            </a:r>
            <a:r>
              <a:rPr lang="it-IT" dirty="0" err="1" smtClean="0"/>
              <a:t>that</a:t>
            </a:r>
            <a:r>
              <a:rPr lang="it-IT" dirty="0" smtClean="0"/>
              <a:t> of the </a:t>
            </a:r>
            <a:r>
              <a:rPr lang="it-IT" dirty="0" err="1" smtClean="0"/>
              <a:t>channel</a:t>
            </a:r>
            <a:endParaRPr lang="it-IT" dirty="0" smtClean="0"/>
          </a:p>
          <a:p>
            <a:pPr marL="0" indent="0">
              <a:buNone/>
            </a:pPr>
            <a:endParaRPr lang="it-IT" dirty="0" smtClean="0"/>
          </a:p>
          <a:p>
            <a:endParaRPr lang="it-IT" dirty="0" smtClean="0"/>
          </a:p>
          <a:p>
            <a:endParaRPr lang="it-IT" dirty="0" smtClean="0"/>
          </a:p>
          <a:p>
            <a:endParaRPr lang="it-IT" dirty="0" smtClean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15E908-24CB-4A3D-84E2-8BC6E04821A3}" type="slidenum">
              <a:rPr lang="it-IT" smtClean="0"/>
              <a:pPr/>
              <a:t>29</a:t>
            </a:fld>
            <a:endParaRPr lang="it-IT" dirty="0"/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08350" y="3073400"/>
            <a:ext cx="25527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ripple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1710267" y="3048000"/>
            <a:ext cx="7128933" cy="2819400"/>
          </a:xfrm>
        </p:spPr>
        <p:txBody>
          <a:bodyPr>
            <a:normAutofit/>
          </a:bodyPr>
          <a:lstStyle/>
          <a:p>
            <a:pPr algn="l"/>
            <a:r>
              <a:rPr lang="en-US" dirty="0" smtClean="0"/>
              <a:t>Microfluidics… 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What </a:t>
            </a:r>
            <a:r>
              <a:rPr lang="en-US" dirty="0" smtClean="0"/>
              <a:t>is it all about?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0" y="6356350"/>
            <a:ext cx="771525" cy="365125"/>
          </a:xfrm>
        </p:spPr>
        <p:txBody>
          <a:bodyPr/>
          <a:lstStyle/>
          <a:p>
            <a:fld id="{0B15E908-24CB-4A3D-84E2-8BC6E04821A3}" type="slidenum">
              <a:rPr lang="it-IT" smtClean="0"/>
              <a:pPr/>
              <a:t>3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4712296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ripple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Simulation cycle</a:t>
            </a:r>
            <a:endParaRPr lang="en-US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2447409950"/>
              </p:ext>
            </p:extLst>
          </p:nvPr>
        </p:nvGraphicFramePr>
        <p:xfrm>
          <a:off x="612775" y="1600200"/>
          <a:ext cx="8153400" cy="4495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15E908-24CB-4A3D-84E2-8BC6E04821A3}" type="slidenum">
              <a:rPr lang="it-IT" smtClean="0"/>
              <a:pPr/>
              <a:t>30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38282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ripple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 smtClean="0"/>
              <a:t>Simulative</a:t>
            </a:r>
            <a:r>
              <a:rPr lang="it-IT" dirty="0" smtClean="0"/>
              <a:t> </a:t>
            </a:r>
            <a:r>
              <a:rPr lang="it-IT" dirty="0" err="1" smtClean="0"/>
              <a:t>example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15E908-24CB-4A3D-84E2-8BC6E04821A3}" type="slidenum">
              <a:rPr lang="it-IT" smtClean="0"/>
              <a:pPr/>
              <a:t>31</a:t>
            </a:fld>
            <a:endParaRPr lang="it-IT" dirty="0"/>
          </a:p>
        </p:txBody>
      </p:sp>
      <p:pic>
        <p:nvPicPr>
          <p:cNvPr id="6" name="Content Placeholder 5" descr="example.png">
            <a:hlinkClick r:id="rId2" action="ppaction://hlinkfile"/>
          </p:cNvPr>
          <p:cNvPicPr>
            <a:picLocks noGrp="1" noChangeAspect="1"/>
          </p:cNvPicPr>
          <p:nvPr>
            <p:ph sz="quarter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008" r="-18008"/>
          <a:stretch>
            <a:fillRect/>
          </a:stretch>
        </p:blipFill>
        <p:spPr/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ripple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514350" indent="-514350">
              <a:buFont typeface="+mj-ea"/>
              <a:buAutoNum type="circleNumDbPlain" startAt="3"/>
            </a:pPr>
            <a:r>
              <a:rPr lang="en-US" dirty="0" smtClean="0"/>
              <a:t>Bus Network analysis</a:t>
            </a:r>
            <a:endParaRPr lang="en-US" dirty="0"/>
          </a:p>
        </p:txBody>
      </p:sp>
      <p:pic>
        <p:nvPicPr>
          <p:cNvPr id="8" name="Picture Placeholder 7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39037" r="39037"/>
          <a:stretch>
            <a:fillRect/>
          </a:stretch>
        </p:blipFill>
        <p:spPr/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15E908-24CB-4A3D-84E2-8BC6E04821A3}" type="slidenum">
              <a:rPr lang="it-IT" smtClean="0"/>
              <a:pPr/>
              <a:t>32</a:t>
            </a:fld>
            <a:endParaRPr lang="it-IT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9500" y="111477"/>
            <a:ext cx="1714500" cy="46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2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ripple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 smtClean="0"/>
              <a:t>Case </a:t>
            </a:r>
            <a:r>
              <a:rPr lang="it-IT" dirty="0" err="1" smtClean="0"/>
              <a:t>study</a:t>
            </a:r>
            <a:r>
              <a:rPr lang="it-IT" dirty="0" smtClean="0"/>
              <a:t>: </a:t>
            </a:r>
            <a:r>
              <a:rPr lang="it-IT" dirty="0" err="1" smtClean="0"/>
              <a:t>microfluidic</a:t>
            </a:r>
            <a:r>
              <a:rPr lang="it-IT" dirty="0" smtClean="0"/>
              <a:t> network </a:t>
            </a:r>
            <a:r>
              <a:rPr lang="it-IT" dirty="0" err="1" smtClean="0"/>
              <a:t>with</a:t>
            </a:r>
            <a:r>
              <a:rPr lang="it-IT" dirty="0" smtClean="0"/>
              <a:t> bus </a:t>
            </a:r>
            <a:r>
              <a:rPr lang="it-IT" dirty="0" err="1" smtClean="0"/>
              <a:t>topology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15E908-24CB-4A3D-84E2-8BC6E04821A3}" type="slidenum">
              <a:rPr lang="it-IT" smtClean="0"/>
              <a:pPr/>
              <a:t>33</a:t>
            </a:fld>
            <a:endParaRPr lang="it-IT" dirty="0"/>
          </a:p>
        </p:txBody>
      </p:sp>
      <p:grpSp>
        <p:nvGrpSpPr>
          <p:cNvPr id="5" name="Group 5"/>
          <p:cNvGrpSpPr/>
          <p:nvPr/>
        </p:nvGrpSpPr>
        <p:grpSpPr>
          <a:xfrm>
            <a:off x="543278" y="2177343"/>
            <a:ext cx="7916334" cy="3795889"/>
            <a:chOff x="126000" y="1539168"/>
            <a:chExt cx="4320000" cy="1800000"/>
          </a:xfrm>
        </p:grpSpPr>
        <p:pic>
          <p:nvPicPr>
            <p:cNvPr id="6" name="Picture 13"/>
            <p:cNvPicPr>
              <a:picLocks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 rot="5400000">
              <a:off x="1386000" y="279168"/>
              <a:ext cx="1800000" cy="432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cxnSp>
          <p:nvCxnSpPr>
            <p:cNvPr id="7" name="Connettore 2 6"/>
            <p:cNvCxnSpPr/>
            <p:nvPr/>
          </p:nvCxnSpPr>
          <p:spPr>
            <a:xfrm flipH="1">
              <a:off x="2705100" y="2075743"/>
              <a:ext cx="139700" cy="990600"/>
            </a:xfrm>
            <a:prstGeom prst="straightConnector1">
              <a:avLst/>
            </a:prstGeom>
            <a:ln w="0" cap="sq">
              <a:solidFill>
                <a:srgbClr val="0070C0"/>
              </a:solidFill>
              <a:tailEnd type="stealt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Connettore 2 7"/>
            <p:cNvCxnSpPr/>
            <p:nvPr/>
          </p:nvCxnSpPr>
          <p:spPr>
            <a:xfrm>
              <a:off x="1828800" y="2075743"/>
              <a:ext cx="469900" cy="812800"/>
            </a:xfrm>
            <a:prstGeom prst="straightConnector1">
              <a:avLst/>
            </a:prstGeom>
            <a:ln w="0" cap="sq">
              <a:solidFill>
                <a:srgbClr val="0070C0"/>
              </a:solidFill>
              <a:tailEnd type="stealt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CasellaDiTesto 8"/>
            <p:cNvSpPr txBox="1"/>
            <p:nvPr/>
          </p:nvSpPr>
          <p:spPr>
            <a:xfrm>
              <a:off x="2298700" y="1770943"/>
              <a:ext cx="1117600" cy="248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2800" dirty="0" err="1" smtClean="0">
                  <a:solidFill>
                    <a:srgbClr val="FF6600"/>
                  </a:solidFill>
                  <a:latin typeface="+mj-lt"/>
                </a:rPr>
                <a:t>Header</a:t>
              </a:r>
              <a:endParaRPr lang="it-IT" sz="2800" dirty="0">
                <a:solidFill>
                  <a:srgbClr val="FF6600"/>
                </a:solidFill>
                <a:latin typeface="+mj-lt"/>
              </a:endParaRPr>
            </a:p>
          </p:txBody>
        </p:sp>
        <p:sp>
          <p:nvSpPr>
            <p:cNvPr id="10" name="CasellaDiTesto 9"/>
            <p:cNvSpPr txBox="1"/>
            <p:nvPr/>
          </p:nvSpPr>
          <p:spPr>
            <a:xfrm>
              <a:off x="1168400" y="1770943"/>
              <a:ext cx="1104900" cy="248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2800" dirty="0" err="1" smtClean="0">
                  <a:solidFill>
                    <a:srgbClr val="008000"/>
                  </a:solidFill>
                  <a:latin typeface="+mj-lt"/>
                </a:rPr>
                <a:t>Payload</a:t>
              </a:r>
              <a:endParaRPr lang="it-IT" sz="2800" dirty="0">
                <a:solidFill>
                  <a:srgbClr val="008000"/>
                </a:solidFill>
                <a:latin typeface="+mj-l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ripple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 smtClean="0"/>
              <a:t>Equivalent</a:t>
            </a:r>
            <a:r>
              <a:rPr lang="it-IT" dirty="0" smtClean="0"/>
              <a:t> </a:t>
            </a:r>
            <a:r>
              <a:rPr lang="it-IT" dirty="0" err="1" smtClean="0"/>
              <a:t>electrical</a:t>
            </a:r>
            <a:r>
              <a:rPr lang="it-IT" dirty="0" smtClean="0"/>
              <a:t> </a:t>
            </a:r>
            <a:r>
              <a:rPr lang="it-IT" dirty="0" err="1" smtClean="0"/>
              <a:t>circuit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15E908-24CB-4A3D-84E2-8BC6E04821A3}" type="slidenum">
              <a:rPr lang="it-IT" smtClean="0"/>
              <a:pPr/>
              <a:t>34</a:t>
            </a:fld>
            <a:endParaRPr lang="it-IT" dirty="0"/>
          </a:p>
        </p:txBody>
      </p:sp>
      <p:pic>
        <p:nvPicPr>
          <p:cNvPr id="258052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84883" y="1571625"/>
            <a:ext cx="5743575" cy="280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4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5400000">
            <a:off x="3714751" y="2056702"/>
            <a:ext cx="1883838" cy="658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ripple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dirty="0" err="1" smtClean="0"/>
              <a:t>Topological</a:t>
            </a:r>
            <a:r>
              <a:rPr lang="it-IT" dirty="0" smtClean="0"/>
              <a:t> </a:t>
            </a:r>
            <a:r>
              <a:rPr lang="it-IT" dirty="0" err="1" smtClean="0"/>
              <a:t>constraints</a:t>
            </a:r>
            <a:r>
              <a:rPr lang="it-IT" dirty="0" smtClean="0"/>
              <a:t> (I)</a:t>
            </a:r>
            <a:endParaRPr lang="it-IT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"/>
          </p:nvPr>
        </p:nvSpPr>
        <p:spPr>
          <a:xfrm>
            <a:off x="169333" y="1397000"/>
            <a:ext cx="8805334" cy="762000"/>
          </a:xfrm>
        </p:spPr>
        <p:txBody>
          <a:bodyPr/>
          <a:lstStyle/>
          <a:p>
            <a:pPr lvl="0">
              <a:lnSpc>
                <a:spcPct val="140000"/>
              </a:lnSpc>
            </a:pPr>
            <a:r>
              <a:rPr lang="en-US" dirty="0"/>
              <a:t>Header </a:t>
            </a:r>
            <a:r>
              <a:rPr lang="en-US" dirty="0" smtClean="0"/>
              <a:t>must always flow along the main path: </a:t>
            </a:r>
          </a:p>
          <a:p>
            <a:pPr lvl="0">
              <a:lnSpc>
                <a:spcPct val="140000"/>
              </a:lnSpc>
            </a:pPr>
            <a:endParaRPr lang="en-US" dirty="0"/>
          </a:p>
          <a:p>
            <a:pPr lvl="0">
              <a:lnSpc>
                <a:spcPct val="140000"/>
              </a:lnSpc>
            </a:pPr>
            <a:endParaRPr lang="en-US" dirty="0" smtClean="0"/>
          </a:p>
          <a:p>
            <a:pPr marL="365760" lvl="1" indent="0">
              <a:lnSpc>
                <a:spcPct val="140000"/>
              </a:lnSpc>
              <a:buNone/>
            </a:pPr>
            <a:endParaRPr lang="en-US" dirty="0"/>
          </a:p>
          <a:p>
            <a:pPr marL="365760" lvl="1" indent="0">
              <a:lnSpc>
                <a:spcPct val="140000"/>
              </a:lnSpc>
              <a:buNone/>
            </a:pPr>
            <a:endParaRPr lang="en-US" i="1" dirty="0" smtClean="0">
              <a:sym typeface="Wingdings"/>
            </a:endParaRPr>
          </a:p>
          <a:p>
            <a:pPr marL="365760" lvl="1" indent="0">
              <a:lnSpc>
                <a:spcPct val="140000"/>
              </a:lnSpc>
              <a:buNone/>
            </a:pPr>
            <a:r>
              <a:rPr lang="en-US" dirty="0" smtClean="0">
                <a:sym typeface="Wingdings"/>
              </a:rPr>
              <a:t> 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15E908-24CB-4A3D-84E2-8BC6E04821A3}" type="slidenum">
              <a:rPr lang="it-IT" smtClean="0"/>
              <a:pPr/>
              <a:t>35</a:t>
            </a:fld>
            <a:endParaRPr lang="it-IT" dirty="0"/>
          </a:p>
        </p:txBody>
      </p:sp>
      <p:pic>
        <p:nvPicPr>
          <p:cNvPr id="166916" name="Picture 4"/>
          <p:cNvPicPr>
            <a:picLocks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5400000">
            <a:off x="3630081" y="-143224"/>
            <a:ext cx="1883838" cy="658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1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8110326"/>
              </p:ext>
            </p:extLst>
          </p:nvPr>
        </p:nvGraphicFramePr>
        <p:xfrm>
          <a:off x="4536822" y="4495800"/>
          <a:ext cx="3426073" cy="12065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9224" name="Equazione" r:id="rId5" imgW="1143000" imgH="393480" progId="Equation.3">
                  <p:embed/>
                </p:oleObj>
              </mc:Choice>
              <mc:Fallback>
                <p:oleObj name="Equazione" r:id="rId5" imgW="1143000" imgH="39348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36822" y="4495800"/>
                        <a:ext cx="3426073" cy="1206501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/>
          <p:cNvSpPr/>
          <p:nvPr/>
        </p:nvSpPr>
        <p:spPr>
          <a:xfrm>
            <a:off x="2358077" y="4255969"/>
            <a:ext cx="169028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baseline="30000" dirty="0">
                <a:solidFill>
                  <a:srgbClr val="FF6600"/>
                </a:solidFill>
              </a:rPr>
              <a:t>expansion factor</a:t>
            </a:r>
            <a:endParaRPr lang="en-US" dirty="0">
              <a:solidFill>
                <a:srgbClr val="FF6600"/>
              </a:solidFill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2016478" y="4473222"/>
            <a:ext cx="338666" cy="39511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259075" name="Object 3"/>
          <p:cNvGraphicFramePr>
            <a:graphicFrameLocks noChangeAspect="1"/>
          </p:cNvGraphicFramePr>
          <p:nvPr/>
        </p:nvGraphicFramePr>
        <p:xfrm>
          <a:off x="1231900" y="4829174"/>
          <a:ext cx="1552906" cy="542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9225" name="Equazione" r:id="rId7" imgW="507960" imgH="177480" progId="Equation.3">
                  <p:embed/>
                </p:oleObj>
              </mc:Choice>
              <mc:Fallback>
                <p:oleObj name="Equazione" r:id="rId7" imgW="507960" imgH="17748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31900" y="4829174"/>
                        <a:ext cx="1552906" cy="5429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CasellaDiTesto 9"/>
          <p:cNvSpPr txBox="1"/>
          <p:nvPr/>
        </p:nvSpPr>
        <p:spPr>
          <a:xfrm>
            <a:off x="2730500" y="4851401"/>
            <a:ext cx="19050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/>
              <a:t>with </a:t>
            </a:r>
            <a:r>
              <a:rPr lang="en-US" sz="2200" i="1" dirty="0" smtClean="0">
                <a:latin typeface="Symbol" charset="2"/>
                <a:cs typeface="Symbol" charset="2"/>
              </a:rPr>
              <a:t>a </a:t>
            </a:r>
            <a:r>
              <a:rPr lang="en-US" sz="2200" dirty="0" smtClean="0"/>
              <a:t>&gt;1   </a:t>
            </a:r>
            <a:r>
              <a:rPr lang="en-US" sz="2200" dirty="0" smtClean="0">
                <a:sym typeface="Wingdings" pitchFamily="2" charset="2"/>
              </a:rPr>
              <a:t></a:t>
            </a:r>
            <a:endParaRPr lang="it-IT" sz="2200" dirty="0"/>
          </a:p>
        </p:txBody>
      </p:sp>
      <p:sp>
        <p:nvSpPr>
          <p:cNvPr id="11" name="CasellaDiTesto 10"/>
          <p:cNvSpPr txBox="1"/>
          <p:nvPr/>
        </p:nvSpPr>
        <p:spPr>
          <a:xfrm>
            <a:off x="812800" y="5791201"/>
            <a:ext cx="7518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en-US" b="1" dirty="0" smtClean="0">
                <a:sym typeface="Wingdings"/>
              </a:rPr>
              <a:t>Outlet branches closer to the source are longer</a:t>
            </a:r>
            <a:endParaRPr lang="en-US" b="1" dirty="0" smtClean="0"/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9376064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ripple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dirty="0" err="1"/>
              <a:t>Topological</a:t>
            </a:r>
            <a:r>
              <a:rPr lang="it-IT" dirty="0"/>
              <a:t> </a:t>
            </a:r>
            <a:r>
              <a:rPr lang="it-IT" dirty="0" err="1"/>
              <a:t>constraints</a:t>
            </a:r>
            <a:r>
              <a:rPr lang="it-IT" dirty="0"/>
              <a:t> (</a:t>
            </a:r>
            <a:r>
              <a:rPr lang="it-IT" dirty="0" smtClean="0"/>
              <a:t>II)</a:t>
            </a:r>
            <a:endParaRPr lang="it-IT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"/>
          </p:nvPr>
        </p:nvSpPr>
        <p:spPr>
          <a:xfrm>
            <a:off x="141111" y="1608667"/>
            <a:ext cx="8805334" cy="2540000"/>
          </a:xfrm>
        </p:spPr>
        <p:txBody>
          <a:bodyPr/>
          <a:lstStyle/>
          <a:p>
            <a:r>
              <a:rPr lang="en-US" sz="2500" dirty="0" smtClean="0"/>
              <a:t>Payload shall be deflected only into the correct target branch</a:t>
            </a:r>
          </a:p>
          <a:p>
            <a:r>
              <a:rPr lang="en-US" sz="2500" b="1" dirty="0" smtClean="0"/>
              <a:t>Different targets require headers of different length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15E908-24CB-4A3D-84E2-8BC6E04821A3}" type="slidenum">
              <a:rPr lang="it-IT" smtClean="0"/>
              <a:pPr/>
              <a:t>36</a:t>
            </a:fld>
            <a:endParaRPr lang="it-IT" dirty="0"/>
          </a:p>
        </p:txBody>
      </p:sp>
      <p:sp>
        <p:nvSpPr>
          <p:cNvPr id="13" name="Rounded Rectangle 12"/>
          <p:cNvSpPr/>
          <p:nvPr/>
        </p:nvSpPr>
        <p:spPr>
          <a:xfrm rot="10800000" flipV="1">
            <a:off x="5672660" y="3762021"/>
            <a:ext cx="2229561" cy="352778"/>
          </a:xfrm>
          <a:prstGeom prst="roundRect">
            <a:avLst>
              <a:gd name="adj" fmla="val 29410"/>
            </a:avLst>
          </a:prstGeom>
          <a:solidFill>
            <a:srgbClr val="DD8047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dirty="0" smtClean="0">
                <a:solidFill>
                  <a:schemeClr val="tx1"/>
                </a:solidFill>
              </a:rPr>
              <a:t>MM #N</a:t>
            </a:r>
          </a:p>
        </p:txBody>
      </p:sp>
      <p:sp>
        <p:nvSpPr>
          <p:cNvPr id="15" name="Rounded Rectangle 14"/>
          <p:cNvSpPr/>
          <p:nvPr/>
        </p:nvSpPr>
        <p:spPr>
          <a:xfrm rot="10800000" flipV="1">
            <a:off x="6313303" y="5269087"/>
            <a:ext cx="948274" cy="352778"/>
          </a:xfrm>
          <a:prstGeom prst="roundRect">
            <a:avLst>
              <a:gd name="adj" fmla="val 29410"/>
            </a:avLst>
          </a:prstGeom>
          <a:solidFill>
            <a:srgbClr val="DD8047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dirty="0" smtClean="0">
                <a:solidFill>
                  <a:schemeClr val="tx1"/>
                </a:solidFill>
              </a:rPr>
              <a:t>MM #1</a:t>
            </a:r>
          </a:p>
        </p:txBody>
      </p:sp>
      <p:sp>
        <p:nvSpPr>
          <p:cNvPr id="16" name="Rounded Rectangle 15"/>
          <p:cNvSpPr/>
          <p:nvPr/>
        </p:nvSpPr>
        <p:spPr>
          <a:xfrm rot="10800000" flipV="1">
            <a:off x="6191948" y="4758266"/>
            <a:ext cx="1190985" cy="352778"/>
          </a:xfrm>
          <a:prstGeom prst="roundRect">
            <a:avLst>
              <a:gd name="adj" fmla="val 29410"/>
            </a:avLst>
          </a:prstGeom>
          <a:solidFill>
            <a:srgbClr val="DD8047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dirty="0" smtClean="0">
                <a:solidFill>
                  <a:schemeClr val="tx1"/>
                </a:solidFill>
              </a:rPr>
              <a:t>MM #2</a:t>
            </a:r>
          </a:p>
        </p:txBody>
      </p:sp>
      <p:cxnSp>
        <p:nvCxnSpPr>
          <p:cNvPr id="5" name="Straight Connector 4"/>
          <p:cNvCxnSpPr/>
          <p:nvPr/>
        </p:nvCxnSpPr>
        <p:spPr>
          <a:xfrm flipH="1">
            <a:off x="6786027" y="4199467"/>
            <a:ext cx="2827" cy="488244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6113443" y="3138311"/>
            <a:ext cx="13479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Headers</a:t>
            </a:r>
            <a:endParaRPr lang="en-US" dirty="0"/>
          </a:p>
        </p:txBody>
      </p:sp>
      <p:graphicFrame>
        <p:nvGraphicFramePr>
          <p:cNvPr id="17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21291702"/>
              </p:ext>
            </p:extLst>
          </p:nvPr>
        </p:nvGraphicFramePr>
        <p:xfrm>
          <a:off x="1068388" y="3103587"/>
          <a:ext cx="3462337" cy="903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0174" name="Equazione" r:id="rId4" imgW="1536480" imgH="393480" progId="Equation.3">
                  <p:embed/>
                </p:oleObj>
              </mc:Choice>
              <mc:Fallback>
                <p:oleObj name="Equazione" r:id="rId4" imgW="1536480" imgH="39348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68388" y="3103587"/>
                        <a:ext cx="3462337" cy="9032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CasellaDiTesto 17"/>
          <p:cNvSpPr txBox="1"/>
          <p:nvPr/>
        </p:nvSpPr>
        <p:spPr>
          <a:xfrm>
            <a:off x="984250" y="2667024"/>
            <a:ext cx="3632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 smtClean="0"/>
              <a:t>HEADER RESISTANCE</a:t>
            </a:r>
            <a:endParaRPr lang="it-IT" sz="2000" dirty="0"/>
          </a:p>
        </p:txBody>
      </p:sp>
      <p:sp>
        <p:nvSpPr>
          <p:cNvPr id="19" name="Rettangolo 18"/>
          <p:cNvSpPr/>
          <p:nvPr/>
        </p:nvSpPr>
        <p:spPr>
          <a:xfrm>
            <a:off x="584200" y="2628924"/>
            <a:ext cx="4432300" cy="1384300"/>
          </a:xfrm>
          <a:prstGeom prst="rect">
            <a:avLst/>
          </a:prstGeom>
          <a:noFill/>
          <a:ln w="12700">
            <a:solidFill>
              <a:schemeClr val="accent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it-IT" sz="1800" dirty="0" smtClean="0">
              <a:solidFill>
                <a:schemeClr val="tx1"/>
              </a:solidFill>
            </a:endParaRPr>
          </a:p>
        </p:txBody>
      </p:sp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25416" y="4211162"/>
            <a:ext cx="5428717" cy="2646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8074219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ripple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  <p:bldP spid="16" grpId="0" animBg="1"/>
      <p:bldP spid="24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1126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2094" y="3833812"/>
            <a:ext cx="8274749" cy="290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 err="1" smtClean="0"/>
              <a:t>Microfluidic</a:t>
            </a:r>
            <a:r>
              <a:rPr lang="it-IT" dirty="0" smtClean="0"/>
              <a:t> bus network </a:t>
            </a:r>
            <a:r>
              <a:rPr lang="it-IT" dirty="0" err="1" smtClean="0"/>
              <a:t>with</a:t>
            </a:r>
            <a:r>
              <a:rPr lang="it-IT" dirty="0" smtClean="0"/>
              <a:t> bypass </a:t>
            </a:r>
            <a:r>
              <a:rPr lang="it-IT" dirty="0" err="1" smtClean="0"/>
              <a:t>channels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15E908-24CB-4A3D-84E2-8BC6E04821A3}" type="slidenum">
              <a:rPr lang="it-IT" smtClean="0"/>
              <a:pPr/>
              <a:t>37</a:t>
            </a:fld>
            <a:endParaRPr lang="it-IT" dirty="0"/>
          </a:p>
        </p:txBody>
      </p:sp>
      <p:pic>
        <p:nvPicPr>
          <p:cNvPr id="261127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7168" y="1297731"/>
            <a:ext cx="8458200" cy="2705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ripple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Performance</a:t>
            </a:r>
            <a:endParaRPr lang="it-IT" dirty="0"/>
          </a:p>
        </p:txBody>
      </p:sp>
      <p:sp>
        <p:nvSpPr>
          <p:cNvPr id="5" name="Segnaposto contenuto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Throughput</a:t>
            </a:r>
          </a:p>
          <a:p>
            <a:pPr lvl="1"/>
            <a:r>
              <a:rPr lang="en-US" b="1" dirty="0" smtClean="0"/>
              <a:t>volume</a:t>
            </a:r>
            <a:r>
              <a:rPr lang="en-US" dirty="0" smtClean="0"/>
              <a:t> of fluid conveyed to a generic MM per time unit (S [μm</a:t>
            </a:r>
            <a:r>
              <a:rPr lang="en-US" baseline="30000" dirty="0" smtClean="0"/>
              <a:t>3</a:t>
            </a:r>
            <a:r>
              <a:rPr lang="en-US" dirty="0" smtClean="0"/>
              <a:t>/</a:t>
            </a:r>
            <a:r>
              <a:rPr lang="en-US" dirty="0" err="1" smtClean="0"/>
              <a:t>ms</a:t>
            </a:r>
            <a:r>
              <a:rPr lang="en-US" dirty="0" smtClean="0"/>
              <a:t>])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Access strategy</a:t>
            </a:r>
          </a:p>
          <a:p>
            <a:pPr lvl="1"/>
            <a:r>
              <a:rPr lang="en-US" dirty="0" smtClean="0"/>
              <a:t>“exclusive channel access”: one header-payload at a time!</a:t>
            </a:r>
          </a:p>
          <a:p>
            <a:pPr lvl="1"/>
            <a:endParaRPr lang="en-US" dirty="0"/>
          </a:p>
          <a:p>
            <a:pPr lvl="1"/>
            <a:endParaRPr lang="en-US" dirty="0" smtClean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15E908-24CB-4A3D-84E2-8BC6E04821A3}" type="slidenum">
              <a:rPr lang="it-IT" smtClean="0"/>
              <a:pPr/>
              <a:t>38</a:t>
            </a:fld>
            <a:endParaRPr lang="it-IT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ripple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15E908-24CB-4A3D-84E2-8BC6E04821A3}" type="slidenum">
              <a:rPr lang="it-IT" smtClean="0"/>
              <a:pPr/>
              <a:t>39</a:t>
            </a:fld>
            <a:endParaRPr lang="it-IT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5600" y="304794"/>
            <a:ext cx="8426581" cy="65192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1134537" y="-628"/>
            <a:ext cx="7264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>
                <a:solidFill>
                  <a:srgbClr val="000090"/>
                </a:solidFill>
              </a:rPr>
              <a:t>Bus network with </a:t>
            </a:r>
            <a:r>
              <a:rPr lang="it-IT" dirty="0" err="1">
                <a:solidFill>
                  <a:srgbClr val="000090"/>
                </a:solidFill>
              </a:rPr>
              <a:t>simple</a:t>
            </a:r>
            <a:r>
              <a:rPr lang="it-IT" dirty="0">
                <a:solidFill>
                  <a:srgbClr val="000090"/>
                </a:solidFill>
              </a:rPr>
              <a:t> T-</a:t>
            </a:r>
            <a:r>
              <a:rPr lang="it-IT" dirty="0" err="1">
                <a:solidFill>
                  <a:srgbClr val="000090"/>
                </a:solidFill>
              </a:rPr>
              <a:t>junctions</a:t>
            </a:r>
            <a:endParaRPr lang="it-IT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49081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ripple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olo 1"/>
          <p:cNvSpPr>
            <a:spLocks noGrp="1"/>
          </p:cNvSpPr>
          <p:nvPr>
            <p:ph type="title"/>
          </p:nvPr>
        </p:nvSpPr>
        <p:spPr>
          <a:xfrm>
            <a:off x="702864" y="138158"/>
            <a:ext cx="8229600" cy="1143000"/>
          </a:xfrm>
        </p:spPr>
        <p:txBody>
          <a:bodyPr/>
          <a:lstStyle/>
          <a:p>
            <a:r>
              <a:rPr lang="en-GB" dirty="0" err="1" smtClean="0"/>
              <a:t>Microfluidics</a:t>
            </a:r>
            <a:endParaRPr lang="en-GB" dirty="0" smtClean="0"/>
          </a:p>
        </p:txBody>
      </p:sp>
      <p:pic>
        <p:nvPicPr>
          <p:cNvPr id="6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11529" y="2566624"/>
            <a:ext cx="4127754" cy="38682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Segnaposto numero diapositiva 10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15E908-24CB-4A3D-84E2-8BC6E04821A3}" type="slidenum">
              <a:rPr lang="it-IT" smtClean="0"/>
              <a:pPr/>
              <a:t>4</a:t>
            </a:fld>
            <a:endParaRPr lang="it-IT" dirty="0"/>
          </a:p>
        </p:txBody>
      </p:sp>
      <p:sp>
        <p:nvSpPr>
          <p:cNvPr id="8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495300" y="1354541"/>
            <a:ext cx="8153400" cy="4495800"/>
          </a:xfrm>
        </p:spPr>
        <p:txBody>
          <a:bodyPr>
            <a:normAutofit/>
          </a:bodyPr>
          <a:lstStyle/>
          <a:p>
            <a:pPr algn="just"/>
            <a:r>
              <a:rPr lang="en-US" sz="2700" dirty="0" smtClean="0"/>
              <a:t>Microfluidics </a:t>
            </a:r>
            <a:r>
              <a:rPr lang="en-US" sz="2700" dirty="0" smtClean="0"/>
              <a:t>is both a </a:t>
            </a:r>
            <a:r>
              <a:rPr lang="en-US" sz="2700" b="1" dirty="0" smtClean="0"/>
              <a:t>science</a:t>
            </a:r>
            <a:r>
              <a:rPr lang="en-US" sz="2700" dirty="0" smtClean="0"/>
              <a:t> and a </a:t>
            </a:r>
            <a:r>
              <a:rPr lang="en-US" sz="2700" b="1" dirty="0" smtClean="0"/>
              <a:t>technology</a:t>
            </a:r>
            <a:r>
              <a:rPr lang="en-US" sz="2700" dirty="0" smtClean="0"/>
              <a:t> that deals with the control of small amounts of fluids flowing through </a:t>
            </a:r>
            <a:r>
              <a:rPr lang="en-US" sz="2700" dirty="0" err="1" smtClean="0"/>
              <a:t>microchannels</a:t>
            </a:r>
            <a:endParaRPr lang="en-US" sz="2700" dirty="0" smtClean="0"/>
          </a:p>
          <a:p>
            <a:pPr algn="just">
              <a:buNone/>
            </a:pPr>
            <a:endParaRPr lang="en-US" dirty="0" smtClean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ripple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15E908-24CB-4A3D-84E2-8BC6E04821A3}" type="slidenum">
              <a:rPr lang="it-IT" smtClean="0"/>
              <a:pPr/>
              <a:t>40</a:t>
            </a:fld>
            <a:endParaRPr lang="it-IT" dirty="0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26533" y="343806"/>
            <a:ext cx="8195733" cy="65141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CasellaDiTesto 8"/>
          <p:cNvSpPr txBox="1"/>
          <p:nvPr/>
        </p:nvSpPr>
        <p:spPr>
          <a:xfrm>
            <a:off x="2713567" y="0"/>
            <a:ext cx="49572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</a:rPr>
              <a:t>Bus network </a:t>
            </a:r>
            <a:r>
              <a:rPr lang="it-IT" dirty="0" err="1" smtClean="0">
                <a:solidFill>
                  <a:srgbClr val="FF0000"/>
                </a:solidFill>
              </a:rPr>
              <a:t>with</a:t>
            </a:r>
            <a:r>
              <a:rPr lang="it-IT" dirty="0" smtClean="0">
                <a:solidFill>
                  <a:srgbClr val="FF0000"/>
                </a:solidFill>
              </a:rPr>
              <a:t> bypass </a:t>
            </a:r>
            <a:r>
              <a:rPr lang="it-IT" dirty="0" err="1" smtClean="0">
                <a:solidFill>
                  <a:srgbClr val="FF0000"/>
                </a:solidFill>
              </a:rPr>
              <a:t>channels</a:t>
            </a:r>
            <a:endParaRPr lang="it-IT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17319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ripple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 err="1" smtClean="0"/>
              <a:t>Conclusions</a:t>
            </a:r>
            <a:r>
              <a:rPr lang="it-IT" dirty="0" smtClean="0"/>
              <a:t> and future </a:t>
            </a:r>
            <a:r>
              <a:rPr lang="it-IT" dirty="0" err="1" smtClean="0"/>
              <a:t>developments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sz="quarter" idx="1"/>
          </p:nvPr>
        </p:nvSpPr>
        <p:spPr>
          <a:xfrm>
            <a:off x="612648" y="1676400"/>
            <a:ext cx="8153400" cy="4495800"/>
          </a:xfrm>
        </p:spPr>
        <p:txBody>
          <a:bodyPr/>
          <a:lstStyle/>
          <a:p>
            <a:r>
              <a:rPr lang="it-IT" sz="2500" dirty="0" err="1" smtClean="0"/>
              <a:t>Addressed</a:t>
            </a:r>
            <a:r>
              <a:rPr lang="it-IT" sz="2500" dirty="0" smtClean="0"/>
              <a:t> </a:t>
            </a:r>
            <a:r>
              <a:rPr lang="it-IT" sz="2500" dirty="0" err="1" smtClean="0"/>
              <a:t>Issues</a:t>
            </a:r>
            <a:r>
              <a:rPr lang="it-IT" sz="2500" dirty="0" smtClean="0"/>
              <a:t>:</a:t>
            </a:r>
            <a:endParaRPr lang="it-IT" sz="2500" dirty="0" smtClean="0"/>
          </a:p>
          <a:p>
            <a:pPr lvl="1" algn="just"/>
            <a:r>
              <a:rPr lang="en-US" sz="2000" dirty="0" smtClean="0"/>
              <a:t>Definition </a:t>
            </a:r>
            <a:r>
              <a:rPr lang="en-US" sz="2000" dirty="0" smtClean="0"/>
              <a:t>of a </a:t>
            </a:r>
            <a:r>
              <a:rPr lang="en-US" sz="2000" b="1" dirty="0" smtClean="0"/>
              <a:t>totally passive </a:t>
            </a:r>
            <a:r>
              <a:rPr lang="en-US" sz="2000" dirty="0" smtClean="0"/>
              <a:t>droplet’s </a:t>
            </a:r>
            <a:r>
              <a:rPr lang="en-US" sz="2000" b="1" dirty="0" smtClean="0"/>
              <a:t>switching model</a:t>
            </a:r>
            <a:endParaRPr lang="en-US" sz="2000" b="1" dirty="0" smtClean="0"/>
          </a:p>
          <a:p>
            <a:pPr lvl="1" algn="just"/>
            <a:r>
              <a:rPr lang="en-US" sz="2000" dirty="0" smtClean="0"/>
              <a:t>Design of a macroscopic droplet-based </a:t>
            </a:r>
            <a:r>
              <a:rPr lang="en-US" sz="2000" b="1" dirty="0" smtClean="0"/>
              <a:t>Microfluidic Network Simulator</a:t>
            </a:r>
            <a:endParaRPr lang="en-US" sz="2000" b="1" dirty="0" smtClean="0"/>
          </a:p>
          <a:p>
            <a:pPr lvl="1" algn="just"/>
            <a:r>
              <a:rPr lang="en-US" sz="2000" dirty="0" smtClean="0"/>
              <a:t>Analysis </a:t>
            </a:r>
            <a:r>
              <a:rPr lang="en-US" sz="2000" dirty="0" smtClean="0"/>
              <a:t>of </a:t>
            </a:r>
            <a:r>
              <a:rPr lang="en-US" sz="2000" b="1" dirty="0" smtClean="0"/>
              <a:t>case-study: </a:t>
            </a:r>
            <a:r>
              <a:rPr lang="en-US" sz="2000" b="1" dirty="0" smtClean="0"/>
              <a:t>microfluidic </a:t>
            </a:r>
            <a:r>
              <a:rPr lang="en-US" sz="2000" b="1" dirty="0" smtClean="0"/>
              <a:t>bus network</a:t>
            </a:r>
            <a:endParaRPr lang="it-IT" sz="2000" b="1" dirty="0" smtClean="0"/>
          </a:p>
          <a:p>
            <a:pPr algn="just"/>
            <a:endParaRPr lang="it-IT" sz="2500" dirty="0" smtClean="0"/>
          </a:p>
          <a:p>
            <a:pPr algn="just"/>
            <a:r>
              <a:rPr lang="it-IT" sz="2500" dirty="0" smtClean="0"/>
              <a:t>A </a:t>
            </a:r>
            <a:r>
              <a:rPr lang="it-IT" sz="2500" dirty="0" smtClean="0"/>
              <a:t>look </a:t>
            </a:r>
            <a:r>
              <a:rPr lang="it-IT" sz="2500" dirty="0" err="1" smtClean="0"/>
              <a:t>into</a:t>
            </a:r>
            <a:r>
              <a:rPr lang="it-IT" sz="2500" dirty="0" smtClean="0"/>
              <a:t> </a:t>
            </a:r>
            <a:r>
              <a:rPr lang="it-IT" sz="2500" dirty="0" smtClean="0"/>
              <a:t>the future</a:t>
            </a:r>
          </a:p>
          <a:p>
            <a:pPr lvl="1" algn="just"/>
            <a:r>
              <a:rPr lang="it-IT" sz="2000" dirty="0" smtClean="0"/>
              <a:t>Joint </a:t>
            </a:r>
            <a:r>
              <a:rPr lang="it-IT" sz="2000" dirty="0" smtClean="0"/>
              <a:t>design of network </a:t>
            </a:r>
            <a:r>
              <a:rPr lang="it-IT" sz="2000" dirty="0" err="1" smtClean="0"/>
              <a:t>topology</a:t>
            </a:r>
            <a:r>
              <a:rPr lang="it-IT" sz="2000" dirty="0" smtClean="0"/>
              <a:t> and MAC/</a:t>
            </a:r>
            <a:r>
              <a:rPr lang="it-IT" sz="2000" dirty="0" err="1" smtClean="0"/>
              <a:t>scheduling</a:t>
            </a:r>
            <a:r>
              <a:rPr lang="it-IT" sz="2000" dirty="0" smtClean="0"/>
              <a:t> </a:t>
            </a:r>
            <a:r>
              <a:rPr lang="it-IT" sz="2000" dirty="0" err="1" smtClean="0"/>
              <a:t>protocols</a:t>
            </a:r>
            <a:endParaRPr lang="it-IT" sz="2000" dirty="0" smtClean="0"/>
          </a:p>
          <a:p>
            <a:pPr lvl="1" algn="just"/>
            <a:r>
              <a:rPr lang="it-IT" sz="2000" dirty="0" smtClean="0"/>
              <a:t>Design and </a:t>
            </a:r>
            <a:r>
              <a:rPr lang="it-IT" sz="2000" dirty="0" err="1" smtClean="0"/>
              <a:t>analysis</a:t>
            </a:r>
            <a:r>
              <a:rPr lang="it-IT" sz="2000" dirty="0" smtClean="0"/>
              <a:t> of </a:t>
            </a:r>
            <a:r>
              <a:rPr lang="it-IT" sz="2000" dirty="0" smtClean="0"/>
              <a:t>data-buffer </a:t>
            </a:r>
            <a:r>
              <a:rPr lang="it-IT" sz="2000" dirty="0" err="1" smtClean="0"/>
              <a:t>devices</a:t>
            </a:r>
            <a:endParaRPr lang="it-IT" sz="2000" dirty="0" smtClean="0"/>
          </a:p>
          <a:p>
            <a:pPr lvl="1" algn="just"/>
            <a:r>
              <a:rPr lang="it-IT" sz="2000" dirty="0" err="1" smtClean="0"/>
              <a:t>Proper</a:t>
            </a:r>
            <a:r>
              <a:rPr lang="it-IT" sz="2000" dirty="0" smtClean="0"/>
              <a:t> </a:t>
            </a:r>
            <a:r>
              <a:rPr lang="it-IT" sz="2000" dirty="0" err="1" smtClean="0"/>
              <a:t>modeling</a:t>
            </a:r>
            <a:r>
              <a:rPr lang="it-IT" sz="2000" dirty="0" smtClean="0"/>
              <a:t> of </a:t>
            </a:r>
            <a:r>
              <a:rPr lang="it-IT" sz="2000" dirty="0" err="1" smtClean="0"/>
              <a:t>microfluidics</a:t>
            </a:r>
            <a:r>
              <a:rPr lang="it-IT" sz="2000" dirty="0" smtClean="0"/>
              <a:t> </a:t>
            </a:r>
            <a:r>
              <a:rPr lang="it-IT" sz="2000" dirty="0" err="1" smtClean="0"/>
              <a:t>machines</a:t>
            </a:r>
            <a:endParaRPr lang="it-IT" sz="2000" dirty="0"/>
          </a:p>
          <a:p>
            <a:pPr lvl="1" algn="just"/>
            <a:r>
              <a:rPr lang="it-IT" sz="2000" dirty="0" err="1" smtClean="0"/>
              <a:t>Characterization</a:t>
            </a:r>
            <a:r>
              <a:rPr lang="it-IT" sz="2000" dirty="0" smtClean="0"/>
              <a:t> of </a:t>
            </a:r>
            <a:r>
              <a:rPr lang="it-IT" sz="2000" dirty="0" err="1" smtClean="0"/>
              <a:t>microfluidics</a:t>
            </a:r>
            <a:r>
              <a:rPr lang="it-IT" sz="2000" dirty="0" smtClean="0"/>
              <a:t> </a:t>
            </a:r>
            <a:r>
              <a:rPr lang="it-IT" sz="2000" dirty="0" err="1" smtClean="0"/>
              <a:t>traffic</a:t>
            </a:r>
            <a:r>
              <a:rPr lang="it-IT" sz="2000" dirty="0" smtClean="0"/>
              <a:t> </a:t>
            </a:r>
            <a:r>
              <a:rPr lang="it-IT" sz="2000" dirty="0" err="1" smtClean="0"/>
              <a:t>sources</a:t>
            </a:r>
            <a:endParaRPr lang="it-IT" sz="2000" dirty="0" smtClean="0"/>
          </a:p>
          <a:p>
            <a:pPr lvl="1" algn="just"/>
            <a:r>
              <a:rPr lang="it-IT" sz="2000" dirty="0" smtClean="0"/>
              <a:t>Information-</a:t>
            </a:r>
            <a:r>
              <a:rPr lang="it-IT" sz="2000" dirty="0" err="1" smtClean="0"/>
              <a:t>theory</a:t>
            </a:r>
            <a:r>
              <a:rPr lang="it-IT" sz="2000" dirty="0" smtClean="0"/>
              <a:t> </a:t>
            </a:r>
            <a:r>
              <a:rPr lang="it-IT" sz="2000" dirty="0" err="1" smtClean="0"/>
              <a:t>approach</a:t>
            </a:r>
            <a:r>
              <a:rPr lang="it-IT" sz="2000" dirty="0" smtClean="0"/>
              <a:t> to </a:t>
            </a:r>
            <a:r>
              <a:rPr lang="it-IT" sz="2000" dirty="0" err="1" smtClean="0"/>
              <a:t>microfluidics</a:t>
            </a:r>
            <a:r>
              <a:rPr lang="it-IT" sz="2000" dirty="0" smtClean="0"/>
              <a:t> </a:t>
            </a:r>
            <a:r>
              <a:rPr lang="it-IT" sz="2000" dirty="0" err="1" smtClean="0"/>
              <a:t>communications</a:t>
            </a:r>
            <a:endParaRPr lang="it-IT" sz="2000" dirty="0" smtClean="0"/>
          </a:p>
          <a:p>
            <a:pPr lvl="1" algn="just"/>
            <a:r>
              <a:rPr lang="it-IT" sz="2000" dirty="0" smtClean="0"/>
              <a:t>…</a:t>
            </a:r>
            <a:endParaRPr lang="en-US" sz="2000" dirty="0" smtClean="0"/>
          </a:p>
          <a:p>
            <a:pPr lvl="1" algn="just"/>
            <a:endParaRPr lang="en-US" sz="2000" dirty="0" smtClean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15E908-24CB-4A3D-84E2-8BC6E04821A3}" type="slidenum">
              <a:rPr lang="it-IT" smtClean="0"/>
              <a:pPr/>
              <a:t>41</a:t>
            </a:fld>
            <a:endParaRPr lang="it-IT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ripple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olo 15"/>
          <p:cNvSpPr>
            <a:spLocks noGrp="1"/>
          </p:cNvSpPr>
          <p:nvPr>
            <p:ph type="title"/>
          </p:nvPr>
        </p:nvSpPr>
        <p:spPr>
          <a:xfrm>
            <a:off x="1604208" y="0"/>
            <a:ext cx="7539792" cy="2604168"/>
          </a:xfrm>
          <a:solidFill>
            <a:schemeClr val="accent2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r>
              <a:rPr lang="en-US" i="1" dirty="0"/>
              <a:t>When bits get wet: </a:t>
            </a:r>
            <a:br>
              <a:rPr lang="en-US" i="1" dirty="0"/>
            </a:br>
            <a:r>
              <a:rPr lang="en-US" i="1" dirty="0"/>
              <a:t>introduction to microfluidic networking</a:t>
            </a:r>
            <a:endParaRPr lang="en-US" sz="4800" dirty="0"/>
          </a:p>
        </p:txBody>
      </p:sp>
      <p:sp>
        <p:nvSpPr>
          <p:cNvPr id="8" name="Text Box 15"/>
          <p:cNvSpPr txBox="1">
            <a:spLocks noChangeArrowheads="1"/>
          </p:cNvSpPr>
          <p:nvPr/>
        </p:nvSpPr>
        <p:spPr bwMode="auto">
          <a:xfrm>
            <a:off x="0" y="4806729"/>
            <a:ext cx="8988778" cy="114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en-US" sz="2800" dirty="0" smtClean="0">
                <a:solidFill>
                  <a:srgbClr val="969696"/>
                </a:solidFill>
              </a:rPr>
              <a:t>If we are </a:t>
            </a:r>
            <a:r>
              <a:rPr lang="en-US" sz="2800" b="1" dirty="0" smtClean="0">
                <a:solidFill>
                  <a:srgbClr val="FF0000"/>
                </a:solidFill>
              </a:rPr>
              <a:t>short of time </a:t>
            </a:r>
            <a:r>
              <a:rPr lang="en-US" sz="2800" dirty="0" smtClean="0">
                <a:solidFill>
                  <a:srgbClr val="969696"/>
                </a:solidFill>
              </a:rPr>
              <a:t>at this point… as it usually is, </a:t>
            </a:r>
          </a:p>
          <a:p>
            <a:pPr>
              <a:lnSpc>
                <a:spcPct val="80000"/>
              </a:lnSpc>
            </a:pPr>
            <a:endParaRPr lang="en-US" sz="2800" dirty="0" smtClean="0">
              <a:solidFill>
                <a:srgbClr val="969696"/>
              </a:solidFill>
            </a:endParaRPr>
          </a:p>
          <a:p>
            <a:pPr>
              <a:lnSpc>
                <a:spcPct val="80000"/>
              </a:lnSpc>
            </a:pPr>
            <a:r>
              <a:rPr lang="en-US" sz="2800" dirty="0" smtClean="0">
                <a:solidFill>
                  <a:srgbClr val="969696"/>
                </a:solidFill>
              </a:rPr>
              <a:t>just </a:t>
            </a:r>
            <a:r>
              <a:rPr lang="en-US" sz="2800" dirty="0" smtClean="0">
                <a:solidFill>
                  <a:srgbClr val="FF0000"/>
                </a:solidFill>
              </a:rPr>
              <a:t>drop </a:t>
            </a:r>
            <a:r>
              <a:rPr lang="en-US" sz="2800" dirty="0">
                <a:solidFill>
                  <a:srgbClr val="FF0000"/>
                </a:solidFill>
              </a:rPr>
              <a:t>me an </a:t>
            </a:r>
            <a:r>
              <a:rPr lang="en-US" sz="2800" dirty="0" smtClean="0">
                <a:solidFill>
                  <a:srgbClr val="FF0000"/>
                </a:solidFill>
              </a:rPr>
              <a:t>email… or take a look at my papers</a:t>
            </a:r>
            <a:r>
              <a:rPr lang="en-US" sz="2800" dirty="0" smtClean="0">
                <a:solidFill>
                  <a:srgbClr val="969696"/>
                </a:solidFill>
              </a:rPr>
              <a:t>!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575898" y="3251202"/>
            <a:ext cx="5984982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 smtClean="0"/>
              <a:t>Any questions?</a:t>
            </a:r>
          </a:p>
        </p:txBody>
      </p:sp>
    </p:spTree>
    <p:extLst>
      <p:ext uri="{BB962C8B-B14F-4D97-AF65-F5344CB8AC3E}">
        <p14:creationId xmlns:p14="http://schemas.microsoft.com/office/powerpoint/2010/main" val="29420279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ripple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Spare slides</a:t>
            </a:r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15E908-24CB-4A3D-84E2-8BC6E04821A3}" type="slidenum">
              <a:rPr lang="it-IT" smtClean="0"/>
              <a:pPr/>
              <a:t>43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6404946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ripple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dirty="0" err="1" smtClean="0"/>
              <a:t>Microfluidic</a:t>
            </a:r>
            <a:r>
              <a:rPr lang="it-IT" dirty="0" smtClean="0"/>
              <a:t> </a:t>
            </a:r>
            <a:r>
              <a:rPr lang="it-IT" dirty="0" err="1" smtClean="0"/>
              <a:t>bubble</a:t>
            </a:r>
            <a:r>
              <a:rPr lang="it-IT" dirty="0" smtClean="0"/>
              <a:t> </a:t>
            </a:r>
            <a:r>
              <a:rPr lang="it-IT" dirty="0" err="1" smtClean="0"/>
              <a:t>logic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sz="quarter" idx="1"/>
          </p:nvPr>
        </p:nvSpPr>
        <p:spPr>
          <a:xfrm>
            <a:off x="612648" y="1409700"/>
            <a:ext cx="8153400" cy="4495800"/>
          </a:xfrm>
        </p:spPr>
        <p:txBody>
          <a:bodyPr/>
          <a:lstStyle/>
          <a:p>
            <a:r>
              <a:rPr lang="en-US" sz="2700" dirty="0" smtClean="0"/>
              <a:t>Recent discoveries prove that droplet </a:t>
            </a:r>
            <a:r>
              <a:rPr lang="en-US" sz="2700" dirty="0" err="1" smtClean="0"/>
              <a:t>microfluidic</a:t>
            </a:r>
            <a:r>
              <a:rPr lang="en-US" sz="2700" dirty="0" smtClean="0"/>
              <a:t> systems can perform basic Boolean logic functions, such as AND, OR, NOT gates.</a:t>
            </a:r>
            <a:endParaRPr lang="it-IT" sz="270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15E908-24CB-4A3D-84E2-8BC6E04821A3}" type="slidenum">
              <a:rPr lang="it-IT" smtClean="0"/>
              <a:pPr/>
              <a:t>44</a:t>
            </a:fld>
            <a:endParaRPr lang="it-IT" dirty="0"/>
          </a:p>
        </p:txBody>
      </p:sp>
      <p:pic>
        <p:nvPicPr>
          <p:cNvPr id="169986" name="Picture 2" descr="C:\Users\HP\Pictures\gate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84767" y="2812479"/>
            <a:ext cx="5307807" cy="3656053"/>
          </a:xfrm>
          <a:prstGeom prst="rect">
            <a:avLst/>
          </a:prstGeom>
          <a:noFill/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28843558"/>
              </p:ext>
            </p:extLst>
          </p:nvPr>
        </p:nvGraphicFramePr>
        <p:xfrm>
          <a:off x="6214534" y="2514596"/>
          <a:ext cx="2675468" cy="21993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68867"/>
                <a:gridCol w="668867"/>
                <a:gridCol w="668867"/>
                <a:gridCol w="668867"/>
              </a:tblGrid>
              <a:tr h="567272">
                <a:tc>
                  <a:txBody>
                    <a:bodyPr/>
                    <a:lstStyle/>
                    <a:p>
                      <a:r>
                        <a:rPr lang="en-US" dirty="0" smtClean="0"/>
                        <a:t>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B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A+B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AB</a:t>
                      </a:r>
                      <a:endParaRPr lang="en-US" dirty="0"/>
                    </a:p>
                  </a:txBody>
                  <a:tcPr/>
                </a:tc>
              </a:tr>
              <a:tr h="508000">
                <a:tc>
                  <a:txBody>
                    <a:bodyPr/>
                    <a:lstStyle/>
                    <a:p>
                      <a:r>
                        <a:rPr lang="en-US" b="1" dirty="0" smtClean="0"/>
                        <a:t>1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0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/>
                </a:tc>
              </a:tr>
              <a:tr h="520039">
                <a:tc>
                  <a:txBody>
                    <a:bodyPr/>
                    <a:lstStyle/>
                    <a:p>
                      <a:r>
                        <a:rPr lang="en-US" b="1" dirty="0" smtClean="0"/>
                        <a:t>0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1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/>
                </a:tc>
              </a:tr>
              <a:tr h="604051">
                <a:tc>
                  <a:txBody>
                    <a:bodyPr/>
                    <a:lstStyle/>
                    <a:p>
                      <a:r>
                        <a:rPr lang="en-US" b="1" dirty="0" smtClean="0"/>
                        <a:t>1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1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247016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ripple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Microelectronics vs. </a:t>
            </a:r>
            <a:r>
              <a:rPr lang="en-US" dirty="0" smtClean="0"/>
              <a:t>Microfluidics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15E908-24CB-4A3D-84E2-8BC6E04821A3}" type="slidenum">
              <a:rPr lang="it-IT" smtClean="0"/>
              <a:pPr/>
              <a:t>45</a:t>
            </a:fld>
            <a:endParaRPr lang="it-IT" dirty="0"/>
          </a:p>
        </p:txBody>
      </p:sp>
      <p:graphicFrame>
        <p:nvGraphicFramePr>
          <p:cNvPr id="9" name="Content Placeholder 8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3049158684"/>
              </p:ext>
            </p:extLst>
          </p:nvPr>
        </p:nvGraphicFramePr>
        <p:xfrm>
          <a:off x="612775" y="1600198"/>
          <a:ext cx="8153400" cy="46530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17800"/>
                <a:gridCol w="2717800"/>
                <a:gridCol w="2717800"/>
              </a:tblGrid>
              <a:tr h="812612"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Integrated circuit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Microfluidic chip</a:t>
                      </a:r>
                      <a:endParaRPr lang="en-US" dirty="0"/>
                    </a:p>
                  </a:txBody>
                  <a:tcPr/>
                </a:tc>
              </a:tr>
              <a:tr h="812612">
                <a:tc>
                  <a:txBody>
                    <a:bodyPr/>
                    <a:lstStyle/>
                    <a:p>
                      <a:r>
                        <a:rPr lang="en-US" b="1" dirty="0" smtClean="0"/>
                        <a:t>Transport quantity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008000"/>
                          </a:solidFill>
                        </a:rPr>
                        <a:t>Charge (no mass)</a:t>
                      </a:r>
                      <a:endParaRPr lang="en-US" b="1" dirty="0">
                        <a:solidFill>
                          <a:srgbClr val="008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0000FF"/>
                          </a:solidFill>
                        </a:rPr>
                        <a:t>Mass (no charge)</a:t>
                      </a:r>
                      <a:endParaRPr lang="en-US" b="1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</a:tr>
              <a:tr h="812612">
                <a:tc>
                  <a:txBody>
                    <a:bodyPr/>
                    <a:lstStyle/>
                    <a:p>
                      <a:r>
                        <a:rPr lang="en-US" b="1" dirty="0" smtClean="0"/>
                        <a:t>Building material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008000"/>
                          </a:solidFill>
                        </a:rPr>
                        <a:t>Inorganic (semiconductors)</a:t>
                      </a:r>
                      <a:endParaRPr lang="en-US" b="1" dirty="0">
                        <a:solidFill>
                          <a:srgbClr val="008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0000FF"/>
                          </a:solidFill>
                        </a:rPr>
                        <a:t>Organic (polymers)</a:t>
                      </a:r>
                      <a:endParaRPr lang="en-US" b="1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</a:tr>
              <a:tr h="812612">
                <a:tc>
                  <a:txBody>
                    <a:bodyPr/>
                    <a:lstStyle/>
                    <a:p>
                      <a:r>
                        <a:rPr lang="en-US" b="1" dirty="0" smtClean="0"/>
                        <a:t>Channel size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008000"/>
                          </a:solidFill>
                        </a:rPr>
                        <a:t>~10</a:t>
                      </a:r>
                      <a:r>
                        <a:rPr lang="en-US" b="1" baseline="30000" dirty="0" smtClean="0">
                          <a:solidFill>
                            <a:srgbClr val="008000"/>
                          </a:solidFill>
                        </a:rPr>
                        <a:t>-7</a:t>
                      </a:r>
                      <a:r>
                        <a:rPr lang="en-US" b="1" dirty="0" smtClean="0">
                          <a:solidFill>
                            <a:srgbClr val="008000"/>
                          </a:solidFill>
                        </a:rPr>
                        <a:t> m</a:t>
                      </a:r>
                      <a:endParaRPr lang="en-US" b="1" dirty="0">
                        <a:solidFill>
                          <a:srgbClr val="008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0000FF"/>
                          </a:solidFill>
                        </a:rPr>
                        <a:t>~10</a:t>
                      </a:r>
                      <a:r>
                        <a:rPr lang="en-US" b="1" baseline="30000" dirty="0" smtClean="0">
                          <a:solidFill>
                            <a:srgbClr val="0000FF"/>
                          </a:solidFill>
                        </a:rPr>
                        <a:t>-4 </a:t>
                      </a:r>
                      <a:r>
                        <a:rPr lang="en-US" b="1" baseline="0" dirty="0" smtClean="0">
                          <a:solidFill>
                            <a:srgbClr val="0000FF"/>
                          </a:solidFill>
                        </a:rPr>
                        <a:t>m</a:t>
                      </a:r>
                      <a:endParaRPr lang="en-US" b="1" baseline="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</a:tr>
              <a:tr h="1402590">
                <a:tc>
                  <a:txBody>
                    <a:bodyPr/>
                    <a:lstStyle/>
                    <a:p>
                      <a:r>
                        <a:rPr lang="en-US" b="1" dirty="0" smtClean="0"/>
                        <a:t>Transport regime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008000"/>
                          </a:solidFill>
                        </a:rPr>
                        <a:t>Similar to macroscopic</a:t>
                      </a:r>
                      <a:r>
                        <a:rPr lang="en-US" b="1" baseline="0" dirty="0" smtClean="0">
                          <a:solidFill>
                            <a:srgbClr val="008000"/>
                          </a:solidFill>
                        </a:rPr>
                        <a:t> electric circuits</a:t>
                      </a:r>
                      <a:endParaRPr lang="en-US" b="1" dirty="0">
                        <a:solidFill>
                          <a:srgbClr val="008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0000FF"/>
                          </a:solidFill>
                        </a:rPr>
                        <a:t>Different from macroscopic fluidic circuits</a:t>
                      </a:r>
                      <a:endParaRPr lang="en-US" b="1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0894" y="1886857"/>
            <a:ext cx="765296" cy="44512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73999" y="1763911"/>
            <a:ext cx="791633" cy="592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6763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ripple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Key elements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b="1" dirty="0" smtClean="0">
                <a:sym typeface="Wingdings"/>
              </a:rPr>
              <a:t>Source of data</a:t>
            </a:r>
          </a:p>
          <a:p>
            <a:pPr lvl="1"/>
            <a:endParaRPr lang="en-US" dirty="0" smtClean="0"/>
          </a:p>
          <a:p>
            <a:r>
              <a:rPr lang="en-US" b="1" dirty="0" smtClean="0"/>
              <a:t>Switching elements</a:t>
            </a:r>
          </a:p>
          <a:p>
            <a:endParaRPr lang="en-US" dirty="0"/>
          </a:p>
          <a:p>
            <a:r>
              <a:rPr lang="en-US" b="1" dirty="0" smtClean="0"/>
              <a:t>Network topology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15E908-24CB-4A3D-84E2-8BC6E04821A3}" type="slidenum">
              <a:rPr lang="it-IT" smtClean="0"/>
              <a:pPr/>
              <a:t>46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5333275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ripple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SOURCE: droplet generation</a:t>
            </a:r>
            <a:endParaRPr lang="en-US" dirty="0"/>
          </a:p>
        </p:txBody>
      </p:sp>
      <p:pic>
        <p:nvPicPr>
          <p:cNvPr id="7" name="Picture Placeholder 6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10080" b="1008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3867809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ripple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Droplets generation (1)</a:t>
            </a: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15E908-24CB-4A3D-84E2-8BC6E04821A3}" type="slidenum">
              <a:rPr lang="it-IT" smtClean="0"/>
              <a:pPr/>
              <a:t>48</a:t>
            </a:fld>
            <a:endParaRPr lang="it-IT" dirty="0"/>
          </a:p>
        </p:txBody>
      </p:sp>
      <p:sp>
        <p:nvSpPr>
          <p:cNvPr id="7" name="Segnaposto contenuto 6"/>
          <p:cNvSpPr>
            <a:spLocks noGrp="1"/>
          </p:cNvSpPr>
          <p:nvPr>
            <p:ph sz="quarter" idx="1"/>
          </p:nvPr>
        </p:nvSpPr>
        <p:spPr>
          <a:xfrm>
            <a:off x="495300" y="1381833"/>
            <a:ext cx="8153400" cy="870048"/>
          </a:xfrm>
        </p:spPr>
        <p:txBody>
          <a:bodyPr/>
          <a:lstStyle/>
          <a:p>
            <a:r>
              <a:rPr lang="it-IT" sz="2700" dirty="0" smtClean="0"/>
              <a:t>Breakup in “</a:t>
            </a:r>
            <a:r>
              <a:rPr lang="it-IT" sz="2700" dirty="0" err="1" smtClean="0"/>
              <a:t>cross-flowing</a:t>
            </a:r>
            <a:r>
              <a:rPr lang="it-IT" sz="2700" dirty="0" smtClean="0"/>
              <a:t> </a:t>
            </a:r>
            <a:r>
              <a:rPr lang="it-IT" sz="2700" dirty="0" err="1" smtClean="0"/>
              <a:t>streams</a:t>
            </a:r>
            <a:r>
              <a:rPr lang="it-IT" sz="2700" dirty="0" smtClean="0"/>
              <a:t>” under </a:t>
            </a:r>
            <a:r>
              <a:rPr lang="it-IT" sz="2700" dirty="0" err="1" smtClean="0"/>
              <a:t>squeezing</a:t>
            </a:r>
            <a:r>
              <a:rPr lang="it-IT" sz="2700" dirty="0" smtClean="0"/>
              <a:t> regime</a:t>
            </a:r>
            <a:endParaRPr lang="it-IT" sz="2700" dirty="0"/>
          </a:p>
        </p:txBody>
      </p:sp>
      <p:pic>
        <p:nvPicPr>
          <p:cNvPr id="113671" name="Picture 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4720" y="2409794"/>
            <a:ext cx="3983083" cy="1507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3672" name="Picture 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05761" y="2381606"/>
            <a:ext cx="4333519" cy="1697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3673" name="Picture 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04720" y="4336719"/>
            <a:ext cx="4078331" cy="16443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3674" name="Picture 10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662555" y="4326301"/>
            <a:ext cx="4276725" cy="15975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1340502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ripple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dirty="0" err="1" smtClean="0"/>
              <a:t>Droplets</a:t>
            </a:r>
            <a:r>
              <a:rPr lang="it-IT" dirty="0" smtClean="0"/>
              <a:t> generation (2)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it-IT" sz="2700" dirty="0" smtClean="0"/>
              <a:t>By </a:t>
            </a:r>
            <a:r>
              <a:rPr lang="it-IT" sz="2700" dirty="0" err="1" smtClean="0"/>
              <a:t>changing</a:t>
            </a:r>
            <a:r>
              <a:rPr lang="it-IT" sz="2700" dirty="0" smtClean="0"/>
              <a:t> input </a:t>
            </a:r>
            <a:r>
              <a:rPr lang="it-IT" sz="2700" dirty="0" err="1" smtClean="0"/>
              <a:t>parameters</a:t>
            </a:r>
            <a:r>
              <a:rPr lang="it-IT" sz="2700" dirty="0" smtClean="0"/>
              <a:t>, </a:t>
            </a:r>
            <a:r>
              <a:rPr lang="it-IT" sz="2700" dirty="0" err="1" smtClean="0"/>
              <a:t>you</a:t>
            </a:r>
            <a:r>
              <a:rPr lang="it-IT" sz="2700" dirty="0" smtClean="0"/>
              <a:t> can control </a:t>
            </a:r>
            <a:r>
              <a:rPr lang="it-IT" sz="2700" dirty="0" err="1" smtClean="0"/>
              <a:t>droplets</a:t>
            </a:r>
            <a:r>
              <a:rPr lang="it-IT" sz="2700" dirty="0" smtClean="0"/>
              <a:t> </a:t>
            </a:r>
            <a:r>
              <a:rPr lang="it-IT" sz="2700" dirty="0" err="1" smtClean="0"/>
              <a:t>length</a:t>
            </a:r>
            <a:r>
              <a:rPr lang="it-IT" sz="2700" dirty="0" smtClean="0"/>
              <a:t> and </a:t>
            </a:r>
            <a:r>
              <a:rPr lang="it-IT" sz="2700" dirty="0" err="1" smtClean="0"/>
              <a:t>spacing</a:t>
            </a:r>
            <a:r>
              <a:rPr lang="it-IT" sz="2700" dirty="0" smtClean="0"/>
              <a:t>, </a:t>
            </a:r>
            <a:r>
              <a:rPr lang="it-IT" sz="2700" dirty="0" err="1" smtClean="0"/>
              <a:t>but</a:t>
            </a:r>
            <a:r>
              <a:rPr lang="it-IT" sz="2700" dirty="0" smtClean="0"/>
              <a:t> NOT </a:t>
            </a:r>
            <a:r>
              <a:rPr lang="it-IT" sz="2700" dirty="0" err="1" smtClean="0"/>
              <a:t>independently</a:t>
            </a:r>
            <a:r>
              <a:rPr lang="it-IT" sz="2700" dirty="0" smtClean="0"/>
              <a:t>!</a:t>
            </a:r>
          </a:p>
          <a:p>
            <a:endParaRPr lang="it-IT" dirty="0" smtClean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15E908-24CB-4A3D-84E2-8BC6E04821A3}" type="slidenum">
              <a:rPr lang="it-IT" smtClean="0"/>
              <a:pPr/>
              <a:t>49</a:t>
            </a:fld>
            <a:endParaRPr lang="it-IT" dirty="0"/>
          </a:p>
        </p:txBody>
      </p:sp>
      <p:graphicFrame>
        <p:nvGraphicFramePr>
          <p:cNvPr id="140290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74649812"/>
              </p:ext>
            </p:extLst>
          </p:nvPr>
        </p:nvGraphicFramePr>
        <p:xfrm>
          <a:off x="871450" y="4843463"/>
          <a:ext cx="2462213" cy="1108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5318" name="Equazione" r:id="rId3" imgW="1091880" imgH="482400" progId="Equation.3">
                  <p:embed/>
                </p:oleObj>
              </mc:Choice>
              <mc:Fallback>
                <p:oleObj name="Equazione" r:id="rId3" imgW="1091880" imgH="482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71450" y="4843463"/>
                        <a:ext cx="2462213" cy="11080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0291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91958007"/>
              </p:ext>
            </p:extLst>
          </p:nvPr>
        </p:nvGraphicFramePr>
        <p:xfrm>
          <a:off x="4060560" y="4878388"/>
          <a:ext cx="4494212" cy="11668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5319" name="Equation" r:id="rId5" imgW="1993680" imgH="507960" progId="Equation.3">
                  <p:embed/>
                </p:oleObj>
              </mc:Choice>
              <mc:Fallback>
                <p:oleObj name="Equation" r:id="rId5" imgW="1993680" imgH="5079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60560" y="4878388"/>
                        <a:ext cx="4494212" cy="11668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50999" y="2692068"/>
            <a:ext cx="5727064" cy="210570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1686276"/>
            <a:ext cx="9144000" cy="4431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49870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ripple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dirty="0" err="1" smtClean="0"/>
              <a:t>Features</a:t>
            </a:r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15E908-24CB-4A3D-84E2-8BC6E04821A3}" type="slidenum">
              <a:rPr lang="it-IT" smtClean="0"/>
              <a:pPr/>
              <a:t>5</a:t>
            </a:fld>
            <a:endParaRPr lang="it-IT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56652" y="4761447"/>
            <a:ext cx="2868793" cy="1729347"/>
          </a:xfrm>
          <a:prstGeom prst="rect">
            <a:avLst/>
          </a:prstGeom>
          <a:ln>
            <a:solidFill>
              <a:srgbClr val="0000FF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b="6968"/>
          <a:stretch/>
        </p:blipFill>
        <p:spPr>
          <a:xfrm>
            <a:off x="3256844" y="2095121"/>
            <a:ext cx="2768601" cy="1828303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1154940" y="1509891"/>
            <a:ext cx="68212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MACROSCALE: </a:t>
            </a:r>
            <a:r>
              <a:rPr lang="en-US" dirty="0" smtClean="0"/>
              <a:t>inertial forces &gt;&gt; viscous forces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110419" y="2427111"/>
            <a:ext cx="20185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</a:rPr>
              <a:t>t</a:t>
            </a:r>
            <a:r>
              <a:rPr lang="en-US" dirty="0" err="1" smtClean="0">
                <a:solidFill>
                  <a:srgbClr val="FF0000"/>
                </a:solidFill>
              </a:rPr>
              <a:t>urbolent</a:t>
            </a:r>
            <a:r>
              <a:rPr lang="en-US" dirty="0" smtClean="0">
                <a:solidFill>
                  <a:srgbClr val="FF0000"/>
                </a:solidFill>
              </a:rPr>
              <a:t> flow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589435" y="4202291"/>
            <a:ext cx="59466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0000FF"/>
                </a:solidFill>
              </a:rPr>
              <a:t>microscale</a:t>
            </a:r>
            <a:r>
              <a:rPr lang="en-US" dirty="0" smtClean="0">
                <a:solidFill>
                  <a:srgbClr val="0000FF"/>
                </a:solidFill>
              </a:rPr>
              <a:t>: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smtClean="0"/>
              <a:t>inertial forces ≈ viscous forces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6155033" y="5147733"/>
            <a:ext cx="18389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l</a:t>
            </a:r>
            <a:r>
              <a:rPr lang="en-US" dirty="0" smtClean="0">
                <a:solidFill>
                  <a:srgbClr val="0000FF"/>
                </a:solidFill>
              </a:rPr>
              <a:t>aminar flow</a:t>
            </a:r>
            <a:endParaRPr lang="en-US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95575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ripple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 smtClean="0"/>
              <a:t>Junction</a:t>
            </a:r>
            <a:r>
              <a:rPr lang="it-IT" dirty="0" smtClean="0"/>
              <a:t> breakup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it-IT" sz="2700" dirty="0" err="1" smtClean="0"/>
              <a:t>When</a:t>
            </a:r>
            <a:r>
              <a:rPr lang="it-IT" sz="2700" dirty="0" smtClean="0"/>
              <a:t> </a:t>
            </a:r>
            <a:r>
              <a:rPr lang="it-IT" sz="2700" dirty="0" err="1" smtClean="0"/>
              <a:t>crossing</a:t>
            </a:r>
            <a:r>
              <a:rPr lang="it-IT" sz="2700" dirty="0" smtClean="0"/>
              <a:t> a </a:t>
            </a:r>
            <a:r>
              <a:rPr lang="it-IT" sz="2700" dirty="0" err="1" smtClean="0"/>
              <a:t>junction</a:t>
            </a:r>
            <a:r>
              <a:rPr lang="it-IT" sz="2700" dirty="0" smtClean="0"/>
              <a:t> a </a:t>
            </a:r>
            <a:r>
              <a:rPr lang="it-IT" sz="2700" dirty="0" err="1" smtClean="0"/>
              <a:t>droplet</a:t>
            </a:r>
            <a:r>
              <a:rPr lang="it-IT" sz="2700" dirty="0" smtClean="0"/>
              <a:t> can </a:t>
            </a:r>
            <a:r>
              <a:rPr lang="it-IT" sz="2700" b="1" dirty="0" smtClean="0"/>
              <a:t>break up…</a:t>
            </a:r>
            <a:endParaRPr lang="it-IT" sz="2700" dirty="0" smtClean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>
          <a:xfrm>
            <a:off x="4185882" y="5933020"/>
            <a:ext cx="772236" cy="365125"/>
          </a:xfrm>
        </p:spPr>
        <p:txBody>
          <a:bodyPr/>
          <a:lstStyle/>
          <a:p>
            <a:fld id="{0B15E908-24CB-4A3D-84E2-8BC6E04821A3}" type="slidenum">
              <a:rPr lang="it-IT" smtClean="0"/>
              <a:pPr/>
              <a:t>50</a:t>
            </a:fld>
            <a:endParaRPr lang="it-IT" dirty="0"/>
          </a:p>
        </p:txBody>
      </p:sp>
      <p:pic>
        <p:nvPicPr>
          <p:cNvPr id="7" name="Picture 4" descr="C:\Users\HP\Documents\Documenti LaTeX\tesi magistrale Andrea Biral\prova_non_breakup_regime_1.ep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963333" y="2823189"/>
            <a:ext cx="3066986" cy="3329256"/>
          </a:xfrm>
          <a:prstGeom prst="rect">
            <a:avLst/>
          </a:prstGeom>
          <a:noFill/>
        </p:spPr>
      </p:pic>
      <p:pic>
        <p:nvPicPr>
          <p:cNvPr id="9" name="Picture 6" descr="C:\Users\HP\Documents\Documenti LaTeX\tesi magistrale Andrea Biral\prova_breakup_regime_4.ep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27048" y="2834152"/>
            <a:ext cx="3120572" cy="3330947"/>
          </a:xfrm>
          <a:prstGeom prst="rect">
            <a:avLst/>
          </a:prstGeom>
          <a:noFill/>
        </p:spPr>
      </p:pic>
      <p:pic>
        <p:nvPicPr>
          <p:cNvPr id="6" name="Picture 5" descr="breakup_regime_3-eps-converted-to.pd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04"/>
          <a:stretch/>
        </p:blipFill>
        <p:spPr>
          <a:xfrm>
            <a:off x="3070444" y="2808116"/>
            <a:ext cx="2985239" cy="3372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9647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ripple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 smtClean="0"/>
              <a:t>Junction</a:t>
            </a:r>
            <a:r>
              <a:rPr lang="it-IT" dirty="0" smtClean="0"/>
              <a:t> breakup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it-IT" sz="2700" dirty="0" smtClean="0">
                <a:sym typeface="Wingdings"/>
              </a:rPr>
              <a:t>To </a:t>
            </a:r>
            <a:r>
              <a:rPr lang="it-IT" sz="2700" dirty="0" err="1" smtClean="0">
                <a:sym typeface="Wingdings"/>
              </a:rPr>
              <a:t>avoid</a:t>
            </a:r>
            <a:r>
              <a:rPr lang="it-IT" sz="2700" dirty="0" smtClean="0">
                <a:sym typeface="Wingdings"/>
              </a:rPr>
              <a:t> breakup, </a:t>
            </a:r>
            <a:r>
              <a:rPr lang="it-IT" sz="2700" dirty="0" err="1" smtClean="0">
                <a:sym typeface="Wingdings"/>
              </a:rPr>
              <a:t>droplets</a:t>
            </a:r>
            <a:r>
              <a:rPr lang="it-IT" sz="2700" dirty="0" smtClean="0">
                <a:sym typeface="Wingdings"/>
              </a:rPr>
              <a:t> </a:t>
            </a:r>
            <a:r>
              <a:rPr lang="it-IT" sz="2700" dirty="0" err="1" smtClean="0">
                <a:sym typeface="Wingdings"/>
              </a:rPr>
              <a:t>shall</a:t>
            </a:r>
            <a:r>
              <a:rPr lang="it-IT" sz="2700" dirty="0" smtClean="0">
                <a:sym typeface="Wingdings"/>
              </a:rPr>
              <a:t> </a:t>
            </a:r>
            <a:r>
              <a:rPr lang="it-IT" sz="2700" dirty="0" err="1" smtClean="0">
                <a:sym typeface="Wingdings"/>
              </a:rPr>
              <a:t>not</a:t>
            </a:r>
            <a:r>
              <a:rPr lang="it-IT" sz="2700" dirty="0" smtClean="0">
                <a:sym typeface="Wingdings"/>
              </a:rPr>
              <a:t> be </a:t>
            </a:r>
            <a:r>
              <a:rPr lang="it-IT" sz="2700" dirty="0" err="1" smtClean="0">
                <a:sym typeface="Wingdings"/>
              </a:rPr>
              <a:t>too</a:t>
            </a:r>
            <a:r>
              <a:rPr lang="it-IT" sz="2700" dirty="0" smtClean="0">
                <a:sym typeface="Wingdings"/>
              </a:rPr>
              <a:t> long…</a:t>
            </a:r>
            <a:r>
              <a:rPr lang="it-IT" sz="2700" dirty="0" smtClean="0"/>
              <a:t> </a:t>
            </a:r>
            <a:r>
              <a:rPr lang="it-IT" sz="2700" baseline="30000" dirty="0" smtClean="0"/>
              <a:t>[</a:t>
            </a:r>
            <a:r>
              <a:rPr lang="it-IT" sz="2700" baseline="30000" dirty="0"/>
              <a:t>1]</a:t>
            </a:r>
            <a:r>
              <a:rPr lang="it-IT" sz="2700" dirty="0" smtClean="0"/>
              <a:t> </a:t>
            </a:r>
          </a:p>
          <a:p>
            <a:endParaRPr lang="it-IT" dirty="0" smtClean="0"/>
          </a:p>
          <a:p>
            <a:endParaRPr lang="it-IT" dirty="0" smtClean="0"/>
          </a:p>
          <a:p>
            <a:endParaRPr lang="it-IT" dirty="0" smtClean="0"/>
          </a:p>
          <a:p>
            <a:endParaRPr lang="it-IT" dirty="0" smtClean="0"/>
          </a:p>
          <a:p>
            <a:endParaRPr lang="it-IT" dirty="0" smtClean="0"/>
          </a:p>
          <a:p>
            <a:endParaRPr lang="it-IT" dirty="0"/>
          </a:p>
          <a:p>
            <a:endParaRPr lang="it-IT" dirty="0" smtClean="0"/>
          </a:p>
          <a:p>
            <a:pPr>
              <a:buNone/>
            </a:pPr>
            <a:r>
              <a:rPr lang="it-IT" sz="1600" baseline="30000" dirty="0" smtClean="0"/>
              <a:t>[1]</a:t>
            </a:r>
            <a:r>
              <a:rPr lang="en-US" sz="1600" dirty="0" smtClean="0"/>
              <a:t>A. M. </a:t>
            </a:r>
            <a:r>
              <a:rPr lang="en-US" sz="1600" dirty="0" err="1" smtClean="0"/>
              <a:t>Leshansky</a:t>
            </a:r>
            <a:r>
              <a:rPr lang="en-US" sz="1600" dirty="0" smtClean="0"/>
              <a:t>, L. M. </a:t>
            </a:r>
            <a:r>
              <a:rPr lang="en-US" sz="1600" dirty="0" err="1" smtClean="0"/>
              <a:t>Pismen</a:t>
            </a:r>
            <a:r>
              <a:rPr lang="en-US" sz="1600" dirty="0" smtClean="0"/>
              <a:t>, “Breakup of drops in a </a:t>
            </a:r>
            <a:r>
              <a:rPr lang="en-US" sz="1600" dirty="0" err="1" smtClean="0"/>
              <a:t>microfluidic</a:t>
            </a:r>
            <a:r>
              <a:rPr lang="en-US" sz="1600" dirty="0" smtClean="0"/>
              <a:t> T-junction”, </a:t>
            </a:r>
            <a:r>
              <a:rPr lang="en-US" sz="1600" i="1" dirty="0" smtClean="0"/>
              <a:t>Phys. Fluids</a:t>
            </a:r>
            <a:r>
              <a:rPr lang="en-US" sz="1600" dirty="0" smtClean="0"/>
              <a:t>, 21.</a:t>
            </a:r>
            <a:endParaRPr lang="it-IT" sz="160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15E908-24CB-4A3D-84E2-8BC6E04821A3}" type="slidenum">
              <a:rPr lang="it-IT" smtClean="0"/>
              <a:pPr/>
              <a:t>51</a:t>
            </a:fld>
            <a:endParaRPr lang="it-IT" dirty="0"/>
          </a:p>
        </p:txBody>
      </p:sp>
      <p:graphicFrame>
        <p:nvGraphicFramePr>
          <p:cNvPr id="166914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09895620"/>
              </p:ext>
            </p:extLst>
          </p:nvPr>
        </p:nvGraphicFramePr>
        <p:xfrm>
          <a:off x="2622021" y="3146779"/>
          <a:ext cx="4052571" cy="9172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292" name="Equation" r:id="rId3" imgW="1117600" imgH="241300" progId="Equation.3">
                  <p:embed/>
                </p:oleObj>
              </mc:Choice>
              <mc:Fallback>
                <p:oleObj name="Equation" r:id="rId3" imgW="1117600" imgH="241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22021" y="3146779"/>
                        <a:ext cx="4052571" cy="91722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419387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ripple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 smtClean="0"/>
              <a:t>Junction</a:t>
            </a:r>
            <a:r>
              <a:rPr lang="it-IT" dirty="0" smtClean="0"/>
              <a:t> breakup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15E908-24CB-4A3D-84E2-8BC6E04821A3}" type="slidenum">
              <a:rPr lang="it-IT" smtClean="0"/>
              <a:pPr/>
              <a:t>52</a:t>
            </a:fld>
            <a:endParaRPr lang="it-IT" dirty="0"/>
          </a:p>
        </p:txBody>
      </p:sp>
      <p:pic>
        <p:nvPicPr>
          <p:cNvPr id="166915" name="Picture 3" descr="C:\Users\HP\Pictures\bound_Ca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1255" y="1484639"/>
            <a:ext cx="7594600" cy="5147583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2794000" y="2065616"/>
            <a:ext cx="4572000" cy="830997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algn="l"/>
            <a:r>
              <a:rPr lang="it-IT" dirty="0" err="1"/>
              <a:t>Max</a:t>
            </a:r>
            <a:r>
              <a:rPr lang="it-IT" dirty="0"/>
              <a:t> </a:t>
            </a:r>
            <a:r>
              <a:rPr lang="it-IT" dirty="0" err="1"/>
              <a:t>length</a:t>
            </a:r>
            <a:r>
              <a:rPr lang="it-IT" dirty="0"/>
              <a:t> </a:t>
            </a:r>
            <a:r>
              <a:rPr lang="it-IT" dirty="0" err="1"/>
              <a:t>increases</a:t>
            </a:r>
            <a:r>
              <a:rPr lang="it-IT" dirty="0"/>
              <a:t> for </a:t>
            </a:r>
            <a:r>
              <a:rPr lang="it-IT" dirty="0" err="1"/>
              <a:t>lower</a:t>
            </a:r>
            <a:r>
              <a:rPr lang="it-IT" dirty="0"/>
              <a:t> </a:t>
            </a:r>
            <a:r>
              <a:rPr lang="it-IT" dirty="0" err="1"/>
              <a:t>values</a:t>
            </a:r>
            <a:r>
              <a:rPr lang="it-IT" dirty="0"/>
              <a:t> of </a:t>
            </a:r>
            <a:r>
              <a:rPr lang="it-IT" dirty="0" err="1"/>
              <a:t>capillary</a:t>
            </a:r>
            <a:r>
              <a:rPr lang="it-IT" dirty="0"/>
              <a:t> </a:t>
            </a:r>
            <a:r>
              <a:rPr lang="it-IT" dirty="0" err="1"/>
              <a:t>number</a:t>
            </a:r>
            <a:r>
              <a:rPr lang="it-IT" dirty="0"/>
              <a:t> C</a:t>
            </a:r>
            <a:r>
              <a:rPr lang="it-IT" baseline="-25000" dirty="0"/>
              <a:t>a</a:t>
            </a:r>
            <a:r>
              <a:rPr lang="it-IT" dirty="0" smtClean="0"/>
              <a:t>…</a:t>
            </a:r>
            <a:endParaRPr lang="it-IT" dirty="0"/>
          </a:p>
        </p:txBody>
      </p:sp>
      <p:sp>
        <p:nvSpPr>
          <p:cNvPr id="8" name="Freeform 7"/>
          <p:cNvSpPr/>
          <p:nvPr/>
        </p:nvSpPr>
        <p:spPr>
          <a:xfrm>
            <a:off x="1594556" y="1862667"/>
            <a:ext cx="5884333" cy="4191000"/>
          </a:xfrm>
          <a:custGeom>
            <a:avLst/>
            <a:gdLst>
              <a:gd name="connsiteX0" fmla="*/ 719666 w 5884333"/>
              <a:gd name="connsiteY0" fmla="*/ 0 h 4191000"/>
              <a:gd name="connsiteX1" fmla="*/ 0 w 5884333"/>
              <a:gd name="connsiteY1" fmla="*/ 14111 h 4191000"/>
              <a:gd name="connsiteX2" fmla="*/ 0 w 5884333"/>
              <a:gd name="connsiteY2" fmla="*/ 4176889 h 4191000"/>
              <a:gd name="connsiteX3" fmla="*/ 5884333 w 5884333"/>
              <a:gd name="connsiteY3" fmla="*/ 4191000 h 4191000"/>
              <a:gd name="connsiteX4" fmla="*/ 3908777 w 5884333"/>
              <a:gd name="connsiteY4" fmla="*/ 4007555 h 4191000"/>
              <a:gd name="connsiteX5" fmla="*/ 2384777 w 5884333"/>
              <a:gd name="connsiteY5" fmla="*/ 3499555 h 4191000"/>
              <a:gd name="connsiteX6" fmla="*/ 1368777 w 5884333"/>
              <a:gd name="connsiteY6" fmla="*/ 2229555 h 4191000"/>
              <a:gd name="connsiteX7" fmla="*/ 719666 w 5884333"/>
              <a:gd name="connsiteY7" fmla="*/ 56444 h 4191000"/>
              <a:gd name="connsiteX0" fmla="*/ 719666 w 5884333"/>
              <a:gd name="connsiteY0" fmla="*/ 0 h 4191000"/>
              <a:gd name="connsiteX1" fmla="*/ 0 w 5884333"/>
              <a:gd name="connsiteY1" fmla="*/ 14111 h 4191000"/>
              <a:gd name="connsiteX2" fmla="*/ 0 w 5884333"/>
              <a:gd name="connsiteY2" fmla="*/ 4176889 h 4191000"/>
              <a:gd name="connsiteX3" fmla="*/ 5884333 w 5884333"/>
              <a:gd name="connsiteY3" fmla="*/ 4191000 h 4191000"/>
              <a:gd name="connsiteX4" fmla="*/ 3908777 w 5884333"/>
              <a:gd name="connsiteY4" fmla="*/ 4007555 h 4191000"/>
              <a:gd name="connsiteX5" fmla="*/ 2384777 w 5884333"/>
              <a:gd name="connsiteY5" fmla="*/ 3499555 h 4191000"/>
              <a:gd name="connsiteX6" fmla="*/ 1368777 w 5884333"/>
              <a:gd name="connsiteY6" fmla="*/ 2229555 h 4191000"/>
              <a:gd name="connsiteX7" fmla="*/ 1001888 w 5884333"/>
              <a:gd name="connsiteY7" fmla="*/ 1143000 h 4191000"/>
              <a:gd name="connsiteX8" fmla="*/ 719666 w 5884333"/>
              <a:gd name="connsiteY8" fmla="*/ 56444 h 4191000"/>
              <a:gd name="connsiteX0" fmla="*/ 719666 w 5884333"/>
              <a:gd name="connsiteY0" fmla="*/ 0 h 4191000"/>
              <a:gd name="connsiteX1" fmla="*/ 0 w 5884333"/>
              <a:gd name="connsiteY1" fmla="*/ 14111 h 4191000"/>
              <a:gd name="connsiteX2" fmla="*/ 0 w 5884333"/>
              <a:gd name="connsiteY2" fmla="*/ 4176889 h 4191000"/>
              <a:gd name="connsiteX3" fmla="*/ 5884333 w 5884333"/>
              <a:gd name="connsiteY3" fmla="*/ 4191000 h 4191000"/>
              <a:gd name="connsiteX4" fmla="*/ 3908777 w 5884333"/>
              <a:gd name="connsiteY4" fmla="*/ 4007555 h 4191000"/>
              <a:gd name="connsiteX5" fmla="*/ 2384777 w 5884333"/>
              <a:gd name="connsiteY5" fmla="*/ 3499555 h 4191000"/>
              <a:gd name="connsiteX6" fmla="*/ 1778000 w 5884333"/>
              <a:gd name="connsiteY6" fmla="*/ 2864555 h 4191000"/>
              <a:gd name="connsiteX7" fmla="*/ 1368777 w 5884333"/>
              <a:gd name="connsiteY7" fmla="*/ 2229555 h 4191000"/>
              <a:gd name="connsiteX8" fmla="*/ 1001888 w 5884333"/>
              <a:gd name="connsiteY8" fmla="*/ 1143000 h 4191000"/>
              <a:gd name="connsiteX9" fmla="*/ 719666 w 5884333"/>
              <a:gd name="connsiteY9" fmla="*/ 56444 h 4191000"/>
              <a:gd name="connsiteX0" fmla="*/ 719666 w 5884333"/>
              <a:gd name="connsiteY0" fmla="*/ 0 h 4191000"/>
              <a:gd name="connsiteX1" fmla="*/ 0 w 5884333"/>
              <a:gd name="connsiteY1" fmla="*/ 14111 h 4191000"/>
              <a:gd name="connsiteX2" fmla="*/ 0 w 5884333"/>
              <a:gd name="connsiteY2" fmla="*/ 4176889 h 4191000"/>
              <a:gd name="connsiteX3" fmla="*/ 5884333 w 5884333"/>
              <a:gd name="connsiteY3" fmla="*/ 4191000 h 4191000"/>
              <a:gd name="connsiteX4" fmla="*/ 3908777 w 5884333"/>
              <a:gd name="connsiteY4" fmla="*/ 4007555 h 4191000"/>
              <a:gd name="connsiteX5" fmla="*/ 3118555 w 5884333"/>
              <a:gd name="connsiteY5" fmla="*/ 3810000 h 4191000"/>
              <a:gd name="connsiteX6" fmla="*/ 2384777 w 5884333"/>
              <a:gd name="connsiteY6" fmla="*/ 3499555 h 4191000"/>
              <a:gd name="connsiteX7" fmla="*/ 1778000 w 5884333"/>
              <a:gd name="connsiteY7" fmla="*/ 2864555 h 4191000"/>
              <a:gd name="connsiteX8" fmla="*/ 1368777 w 5884333"/>
              <a:gd name="connsiteY8" fmla="*/ 2229555 h 4191000"/>
              <a:gd name="connsiteX9" fmla="*/ 1001888 w 5884333"/>
              <a:gd name="connsiteY9" fmla="*/ 1143000 h 4191000"/>
              <a:gd name="connsiteX10" fmla="*/ 719666 w 5884333"/>
              <a:gd name="connsiteY10" fmla="*/ 56444 h 4191000"/>
              <a:gd name="connsiteX0" fmla="*/ 719666 w 5884333"/>
              <a:gd name="connsiteY0" fmla="*/ 0 h 4191000"/>
              <a:gd name="connsiteX1" fmla="*/ 0 w 5884333"/>
              <a:gd name="connsiteY1" fmla="*/ 14111 h 4191000"/>
              <a:gd name="connsiteX2" fmla="*/ 0 w 5884333"/>
              <a:gd name="connsiteY2" fmla="*/ 4176889 h 4191000"/>
              <a:gd name="connsiteX3" fmla="*/ 5884333 w 5884333"/>
              <a:gd name="connsiteY3" fmla="*/ 4191000 h 4191000"/>
              <a:gd name="connsiteX4" fmla="*/ 4699000 w 5884333"/>
              <a:gd name="connsiteY4" fmla="*/ 4120444 h 4191000"/>
              <a:gd name="connsiteX5" fmla="*/ 3908777 w 5884333"/>
              <a:gd name="connsiteY5" fmla="*/ 4007555 h 4191000"/>
              <a:gd name="connsiteX6" fmla="*/ 3118555 w 5884333"/>
              <a:gd name="connsiteY6" fmla="*/ 3810000 h 4191000"/>
              <a:gd name="connsiteX7" fmla="*/ 2384777 w 5884333"/>
              <a:gd name="connsiteY7" fmla="*/ 3499555 h 4191000"/>
              <a:gd name="connsiteX8" fmla="*/ 1778000 w 5884333"/>
              <a:gd name="connsiteY8" fmla="*/ 2864555 h 4191000"/>
              <a:gd name="connsiteX9" fmla="*/ 1368777 w 5884333"/>
              <a:gd name="connsiteY9" fmla="*/ 2229555 h 4191000"/>
              <a:gd name="connsiteX10" fmla="*/ 1001888 w 5884333"/>
              <a:gd name="connsiteY10" fmla="*/ 1143000 h 4191000"/>
              <a:gd name="connsiteX11" fmla="*/ 719666 w 5884333"/>
              <a:gd name="connsiteY11" fmla="*/ 56444 h 4191000"/>
              <a:gd name="connsiteX0" fmla="*/ 719666 w 5884333"/>
              <a:gd name="connsiteY0" fmla="*/ 0 h 4191000"/>
              <a:gd name="connsiteX1" fmla="*/ 0 w 5884333"/>
              <a:gd name="connsiteY1" fmla="*/ 14111 h 4191000"/>
              <a:gd name="connsiteX2" fmla="*/ 14112 w 5884333"/>
              <a:gd name="connsiteY2" fmla="*/ 4176889 h 4191000"/>
              <a:gd name="connsiteX3" fmla="*/ 5884333 w 5884333"/>
              <a:gd name="connsiteY3" fmla="*/ 4191000 h 4191000"/>
              <a:gd name="connsiteX4" fmla="*/ 4699000 w 5884333"/>
              <a:gd name="connsiteY4" fmla="*/ 4120444 h 4191000"/>
              <a:gd name="connsiteX5" fmla="*/ 3908777 w 5884333"/>
              <a:gd name="connsiteY5" fmla="*/ 4007555 h 4191000"/>
              <a:gd name="connsiteX6" fmla="*/ 3118555 w 5884333"/>
              <a:gd name="connsiteY6" fmla="*/ 3810000 h 4191000"/>
              <a:gd name="connsiteX7" fmla="*/ 2384777 w 5884333"/>
              <a:gd name="connsiteY7" fmla="*/ 3499555 h 4191000"/>
              <a:gd name="connsiteX8" fmla="*/ 1778000 w 5884333"/>
              <a:gd name="connsiteY8" fmla="*/ 2864555 h 4191000"/>
              <a:gd name="connsiteX9" fmla="*/ 1368777 w 5884333"/>
              <a:gd name="connsiteY9" fmla="*/ 2229555 h 4191000"/>
              <a:gd name="connsiteX10" fmla="*/ 1001888 w 5884333"/>
              <a:gd name="connsiteY10" fmla="*/ 1143000 h 4191000"/>
              <a:gd name="connsiteX11" fmla="*/ 719666 w 5884333"/>
              <a:gd name="connsiteY11" fmla="*/ 56444 h 4191000"/>
              <a:gd name="connsiteX0" fmla="*/ 719666 w 5884333"/>
              <a:gd name="connsiteY0" fmla="*/ 0 h 4191000"/>
              <a:gd name="connsiteX1" fmla="*/ 0 w 5884333"/>
              <a:gd name="connsiteY1" fmla="*/ 14111 h 4191000"/>
              <a:gd name="connsiteX2" fmla="*/ 14112 w 5884333"/>
              <a:gd name="connsiteY2" fmla="*/ 4176889 h 4191000"/>
              <a:gd name="connsiteX3" fmla="*/ 5884333 w 5884333"/>
              <a:gd name="connsiteY3" fmla="*/ 4191000 h 4191000"/>
              <a:gd name="connsiteX4" fmla="*/ 4713111 w 5884333"/>
              <a:gd name="connsiteY4" fmla="*/ 4092222 h 4191000"/>
              <a:gd name="connsiteX5" fmla="*/ 3908777 w 5884333"/>
              <a:gd name="connsiteY5" fmla="*/ 4007555 h 4191000"/>
              <a:gd name="connsiteX6" fmla="*/ 3118555 w 5884333"/>
              <a:gd name="connsiteY6" fmla="*/ 3810000 h 4191000"/>
              <a:gd name="connsiteX7" fmla="*/ 2384777 w 5884333"/>
              <a:gd name="connsiteY7" fmla="*/ 3499555 h 4191000"/>
              <a:gd name="connsiteX8" fmla="*/ 1778000 w 5884333"/>
              <a:gd name="connsiteY8" fmla="*/ 2864555 h 4191000"/>
              <a:gd name="connsiteX9" fmla="*/ 1368777 w 5884333"/>
              <a:gd name="connsiteY9" fmla="*/ 2229555 h 4191000"/>
              <a:gd name="connsiteX10" fmla="*/ 1001888 w 5884333"/>
              <a:gd name="connsiteY10" fmla="*/ 1143000 h 4191000"/>
              <a:gd name="connsiteX11" fmla="*/ 719666 w 5884333"/>
              <a:gd name="connsiteY11" fmla="*/ 56444 h 4191000"/>
              <a:gd name="connsiteX0" fmla="*/ 719666 w 5884333"/>
              <a:gd name="connsiteY0" fmla="*/ 0 h 4191000"/>
              <a:gd name="connsiteX1" fmla="*/ 0 w 5884333"/>
              <a:gd name="connsiteY1" fmla="*/ 14111 h 4191000"/>
              <a:gd name="connsiteX2" fmla="*/ 14112 w 5884333"/>
              <a:gd name="connsiteY2" fmla="*/ 4176889 h 4191000"/>
              <a:gd name="connsiteX3" fmla="*/ 5884333 w 5884333"/>
              <a:gd name="connsiteY3" fmla="*/ 4191000 h 4191000"/>
              <a:gd name="connsiteX4" fmla="*/ 4713111 w 5884333"/>
              <a:gd name="connsiteY4" fmla="*/ 4092222 h 4191000"/>
              <a:gd name="connsiteX5" fmla="*/ 3908777 w 5884333"/>
              <a:gd name="connsiteY5" fmla="*/ 4007555 h 4191000"/>
              <a:gd name="connsiteX6" fmla="*/ 3118555 w 5884333"/>
              <a:gd name="connsiteY6" fmla="*/ 3810000 h 4191000"/>
              <a:gd name="connsiteX7" fmla="*/ 2384777 w 5884333"/>
              <a:gd name="connsiteY7" fmla="*/ 3499555 h 4191000"/>
              <a:gd name="connsiteX8" fmla="*/ 1778000 w 5884333"/>
              <a:gd name="connsiteY8" fmla="*/ 2864555 h 4191000"/>
              <a:gd name="connsiteX9" fmla="*/ 1368777 w 5884333"/>
              <a:gd name="connsiteY9" fmla="*/ 2229555 h 4191000"/>
              <a:gd name="connsiteX10" fmla="*/ 1001888 w 5884333"/>
              <a:gd name="connsiteY10" fmla="*/ 1143000 h 4191000"/>
              <a:gd name="connsiteX11" fmla="*/ 719666 w 5884333"/>
              <a:gd name="connsiteY11" fmla="*/ 56444 h 4191000"/>
              <a:gd name="connsiteX0" fmla="*/ 719666 w 5884333"/>
              <a:gd name="connsiteY0" fmla="*/ 0 h 4191000"/>
              <a:gd name="connsiteX1" fmla="*/ 0 w 5884333"/>
              <a:gd name="connsiteY1" fmla="*/ 14111 h 4191000"/>
              <a:gd name="connsiteX2" fmla="*/ 14112 w 5884333"/>
              <a:gd name="connsiteY2" fmla="*/ 4176889 h 4191000"/>
              <a:gd name="connsiteX3" fmla="*/ 5884333 w 5884333"/>
              <a:gd name="connsiteY3" fmla="*/ 4191000 h 4191000"/>
              <a:gd name="connsiteX4" fmla="*/ 4713111 w 5884333"/>
              <a:gd name="connsiteY4" fmla="*/ 4092222 h 4191000"/>
              <a:gd name="connsiteX5" fmla="*/ 3908777 w 5884333"/>
              <a:gd name="connsiteY5" fmla="*/ 4007555 h 4191000"/>
              <a:gd name="connsiteX6" fmla="*/ 3118555 w 5884333"/>
              <a:gd name="connsiteY6" fmla="*/ 3810000 h 4191000"/>
              <a:gd name="connsiteX7" fmla="*/ 2384777 w 5884333"/>
              <a:gd name="connsiteY7" fmla="*/ 3499555 h 4191000"/>
              <a:gd name="connsiteX8" fmla="*/ 1778000 w 5884333"/>
              <a:gd name="connsiteY8" fmla="*/ 2864555 h 4191000"/>
              <a:gd name="connsiteX9" fmla="*/ 1368777 w 5884333"/>
              <a:gd name="connsiteY9" fmla="*/ 2229555 h 4191000"/>
              <a:gd name="connsiteX10" fmla="*/ 1001888 w 5884333"/>
              <a:gd name="connsiteY10" fmla="*/ 1143000 h 4191000"/>
              <a:gd name="connsiteX11" fmla="*/ 719666 w 5884333"/>
              <a:gd name="connsiteY11" fmla="*/ 56444 h 4191000"/>
              <a:gd name="connsiteX0" fmla="*/ 719666 w 5884333"/>
              <a:gd name="connsiteY0" fmla="*/ 0 h 4191000"/>
              <a:gd name="connsiteX1" fmla="*/ 0 w 5884333"/>
              <a:gd name="connsiteY1" fmla="*/ 14111 h 4191000"/>
              <a:gd name="connsiteX2" fmla="*/ 14112 w 5884333"/>
              <a:gd name="connsiteY2" fmla="*/ 4176889 h 4191000"/>
              <a:gd name="connsiteX3" fmla="*/ 5884333 w 5884333"/>
              <a:gd name="connsiteY3" fmla="*/ 4191000 h 4191000"/>
              <a:gd name="connsiteX4" fmla="*/ 4713111 w 5884333"/>
              <a:gd name="connsiteY4" fmla="*/ 4092222 h 4191000"/>
              <a:gd name="connsiteX5" fmla="*/ 3908777 w 5884333"/>
              <a:gd name="connsiteY5" fmla="*/ 4007555 h 4191000"/>
              <a:gd name="connsiteX6" fmla="*/ 3118555 w 5884333"/>
              <a:gd name="connsiteY6" fmla="*/ 3810000 h 4191000"/>
              <a:gd name="connsiteX7" fmla="*/ 2356555 w 5884333"/>
              <a:gd name="connsiteY7" fmla="*/ 3471333 h 4191000"/>
              <a:gd name="connsiteX8" fmla="*/ 1778000 w 5884333"/>
              <a:gd name="connsiteY8" fmla="*/ 2864555 h 4191000"/>
              <a:gd name="connsiteX9" fmla="*/ 1368777 w 5884333"/>
              <a:gd name="connsiteY9" fmla="*/ 2229555 h 4191000"/>
              <a:gd name="connsiteX10" fmla="*/ 1001888 w 5884333"/>
              <a:gd name="connsiteY10" fmla="*/ 1143000 h 4191000"/>
              <a:gd name="connsiteX11" fmla="*/ 719666 w 5884333"/>
              <a:gd name="connsiteY11" fmla="*/ 56444 h 4191000"/>
              <a:gd name="connsiteX0" fmla="*/ 719666 w 5884333"/>
              <a:gd name="connsiteY0" fmla="*/ 0 h 4191000"/>
              <a:gd name="connsiteX1" fmla="*/ 0 w 5884333"/>
              <a:gd name="connsiteY1" fmla="*/ 14111 h 4191000"/>
              <a:gd name="connsiteX2" fmla="*/ 14112 w 5884333"/>
              <a:gd name="connsiteY2" fmla="*/ 4176889 h 4191000"/>
              <a:gd name="connsiteX3" fmla="*/ 5884333 w 5884333"/>
              <a:gd name="connsiteY3" fmla="*/ 4191000 h 4191000"/>
              <a:gd name="connsiteX4" fmla="*/ 4713111 w 5884333"/>
              <a:gd name="connsiteY4" fmla="*/ 4092222 h 4191000"/>
              <a:gd name="connsiteX5" fmla="*/ 3908777 w 5884333"/>
              <a:gd name="connsiteY5" fmla="*/ 4007555 h 4191000"/>
              <a:gd name="connsiteX6" fmla="*/ 3118555 w 5884333"/>
              <a:gd name="connsiteY6" fmla="*/ 3810000 h 4191000"/>
              <a:gd name="connsiteX7" fmla="*/ 2356555 w 5884333"/>
              <a:gd name="connsiteY7" fmla="*/ 3471333 h 4191000"/>
              <a:gd name="connsiteX8" fmla="*/ 1778000 w 5884333"/>
              <a:gd name="connsiteY8" fmla="*/ 2864555 h 4191000"/>
              <a:gd name="connsiteX9" fmla="*/ 1368777 w 5884333"/>
              <a:gd name="connsiteY9" fmla="*/ 2229555 h 4191000"/>
              <a:gd name="connsiteX10" fmla="*/ 1001888 w 5884333"/>
              <a:gd name="connsiteY10" fmla="*/ 1143000 h 4191000"/>
              <a:gd name="connsiteX11" fmla="*/ 719666 w 5884333"/>
              <a:gd name="connsiteY11" fmla="*/ 56444 h 4191000"/>
              <a:gd name="connsiteX0" fmla="*/ 719666 w 5884333"/>
              <a:gd name="connsiteY0" fmla="*/ 0 h 4191000"/>
              <a:gd name="connsiteX1" fmla="*/ 0 w 5884333"/>
              <a:gd name="connsiteY1" fmla="*/ 14111 h 4191000"/>
              <a:gd name="connsiteX2" fmla="*/ 14112 w 5884333"/>
              <a:gd name="connsiteY2" fmla="*/ 4176889 h 4191000"/>
              <a:gd name="connsiteX3" fmla="*/ 5884333 w 5884333"/>
              <a:gd name="connsiteY3" fmla="*/ 4191000 h 4191000"/>
              <a:gd name="connsiteX4" fmla="*/ 4713111 w 5884333"/>
              <a:gd name="connsiteY4" fmla="*/ 4092222 h 4191000"/>
              <a:gd name="connsiteX5" fmla="*/ 3908777 w 5884333"/>
              <a:gd name="connsiteY5" fmla="*/ 4007555 h 4191000"/>
              <a:gd name="connsiteX6" fmla="*/ 3118555 w 5884333"/>
              <a:gd name="connsiteY6" fmla="*/ 3810000 h 4191000"/>
              <a:gd name="connsiteX7" fmla="*/ 2328333 w 5884333"/>
              <a:gd name="connsiteY7" fmla="*/ 3429000 h 4191000"/>
              <a:gd name="connsiteX8" fmla="*/ 1778000 w 5884333"/>
              <a:gd name="connsiteY8" fmla="*/ 2864555 h 4191000"/>
              <a:gd name="connsiteX9" fmla="*/ 1368777 w 5884333"/>
              <a:gd name="connsiteY9" fmla="*/ 2229555 h 4191000"/>
              <a:gd name="connsiteX10" fmla="*/ 1001888 w 5884333"/>
              <a:gd name="connsiteY10" fmla="*/ 1143000 h 4191000"/>
              <a:gd name="connsiteX11" fmla="*/ 719666 w 5884333"/>
              <a:gd name="connsiteY11" fmla="*/ 56444 h 4191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884333" h="4191000">
                <a:moveTo>
                  <a:pt x="719666" y="0"/>
                </a:moveTo>
                <a:lnTo>
                  <a:pt x="0" y="14111"/>
                </a:lnTo>
                <a:lnTo>
                  <a:pt x="14112" y="4176889"/>
                </a:lnTo>
                <a:lnTo>
                  <a:pt x="5884333" y="4191000"/>
                </a:lnTo>
                <a:cubicBezTo>
                  <a:pt x="5503333" y="4148667"/>
                  <a:pt x="5094111" y="4134555"/>
                  <a:pt x="4713111" y="4092222"/>
                </a:cubicBezTo>
                <a:lnTo>
                  <a:pt x="3908777" y="4007555"/>
                </a:lnTo>
                <a:cubicBezTo>
                  <a:pt x="3668888" y="3927592"/>
                  <a:pt x="3358444" y="3889963"/>
                  <a:pt x="3118555" y="3810000"/>
                </a:cubicBezTo>
                <a:cubicBezTo>
                  <a:pt x="2873962" y="3706518"/>
                  <a:pt x="2601148" y="3560705"/>
                  <a:pt x="2328333" y="3429000"/>
                </a:cubicBezTo>
                <a:cubicBezTo>
                  <a:pt x="2055518" y="3175000"/>
                  <a:pt x="1966148" y="3104444"/>
                  <a:pt x="1778000" y="2864555"/>
                </a:cubicBezTo>
                <a:lnTo>
                  <a:pt x="1368777" y="2229555"/>
                </a:lnTo>
                <a:cubicBezTo>
                  <a:pt x="1265296" y="1881481"/>
                  <a:pt x="1105369" y="1491074"/>
                  <a:pt x="1001888" y="1143000"/>
                </a:cubicBezTo>
                <a:lnTo>
                  <a:pt x="719666" y="56444"/>
                </a:lnTo>
              </a:path>
            </a:pathLst>
          </a:custGeom>
          <a:solidFill>
            <a:srgbClr val="008000"/>
          </a:solidFill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2128326" y="5187835"/>
            <a:ext cx="135956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Non breakup</a:t>
            </a:r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56626651"/>
              </p:ext>
            </p:extLst>
          </p:nvPr>
        </p:nvGraphicFramePr>
        <p:xfrm>
          <a:off x="5427134" y="4784370"/>
          <a:ext cx="1600200" cy="9539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7316" name="Equation" r:id="rId4" imgW="660400" imgH="393700" progId="Equation.3">
                  <p:embed/>
                </p:oleObj>
              </mc:Choice>
              <mc:Fallback>
                <p:oleObj name="Equation" r:id="rId4" imgW="660400" imgH="393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427134" y="4784370"/>
                        <a:ext cx="1600200" cy="95396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5630237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ripple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Switching questions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What’s the resistance increase brought along by a droplet? 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Is it enough to deviate the second droplet? </a:t>
            </a:r>
          </a:p>
          <a:p>
            <a:pPr lvl="1"/>
            <a:r>
              <a:rPr lang="en-US" dirty="0" smtClean="0"/>
              <a:t>Well… it depends on the original fluidic resistance of the branches… </a:t>
            </a:r>
          </a:p>
          <a:p>
            <a:pPr lvl="1"/>
            <a:r>
              <a:rPr lang="en-US" dirty="0" smtClean="0"/>
              <a:t>To help sorting this out… an analogy with electric circuit is at hand…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15E908-24CB-4A3D-84E2-8BC6E04821A3}" type="slidenum">
              <a:rPr lang="it-IT" smtClean="0"/>
              <a:pPr/>
              <a:t>53</a:t>
            </a:fld>
            <a:endParaRPr lang="it-IT" dirty="0"/>
          </a:p>
        </p:txBody>
      </p:sp>
      <p:graphicFrame>
        <p:nvGraphicFramePr>
          <p:cNvPr id="5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09368615"/>
              </p:ext>
            </p:extLst>
          </p:nvPr>
        </p:nvGraphicFramePr>
        <p:xfrm>
          <a:off x="2620433" y="2994376"/>
          <a:ext cx="2717800" cy="777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8340" name="Equation" r:id="rId3" imgW="1371600" imgH="393480" progId="Equation.3">
                  <p:embed/>
                </p:oleObj>
              </mc:Choice>
              <mc:Fallback>
                <p:oleObj name="Equation" r:id="rId3" imgW="137160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20433" y="2994376"/>
                        <a:ext cx="2717800" cy="7778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Ovale 9"/>
          <p:cNvSpPr/>
          <p:nvPr/>
        </p:nvSpPr>
        <p:spPr>
          <a:xfrm>
            <a:off x="4919976" y="2986415"/>
            <a:ext cx="354841" cy="42308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it-IT" sz="1800" dirty="0" smtClean="0">
              <a:solidFill>
                <a:schemeClr val="tx1"/>
              </a:solidFill>
            </a:endParaRPr>
          </a:p>
        </p:txBody>
      </p:sp>
      <p:sp>
        <p:nvSpPr>
          <p:cNvPr id="7" name="Line Callout 1 (Accent Bar) 6"/>
          <p:cNvSpPr/>
          <p:nvPr/>
        </p:nvSpPr>
        <p:spPr>
          <a:xfrm>
            <a:off x="5856111" y="2271889"/>
            <a:ext cx="3287889" cy="508000"/>
          </a:xfrm>
          <a:prstGeom prst="accentCallout1">
            <a:avLst>
              <a:gd name="adj1" fmla="val 27084"/>
              <a:gd name="adj2" fmla="val -3183"/>
              <a:gd name="adj3" fmla="val 131945"/>
              <a:gd name="adj4" fmla="val -18162"/>
            </a:avLst>
          </a:prstGeom>
          <a:noFill/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sz="1800" dirty="0" smtClean="0">
                <a:solidFill>
                  <a:schemeClr val="tx1"/>
                </a:solidFill>
              </a:rPr>
              <a:t>The longer the droplet, the larger the resistance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231445" y="2492022"/>
            <a:ext cx="18512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400" dirty="0" smtClean="0"/>
              <a:t>Dynamic viscosity</a:t>
            </a:r>
            <a:endParaRPr lang="en-US" sz="1400" dirty="0"/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3951111" y="2723444"/>
            <a:ext cx="0" cy="39511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3965222" y="2751667"/>
            <a:ext cx="508000" cy="36688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323723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ripple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dirty="0" err="1"/>
              <a:t>Topological</a:t>
            </a:r>
            <a:r>
              <a:rPr lang="it-IT" dirty="0"/>
              <a:t> </a:t>
            </a:r>
            <a:r>
              <a:rPr lang="it-IT" dirty="0" err="1"/>
              <a:t>constraints</a:t>
            </a:r>
            <a:r>
              <a:rPr lang="it-IT" dirty="0"/>
              <a:t> (</a:t>
            </a:r>
            <a:r>
              <a:rPr lang="it-IT" dirty="0" smtClean="0"/>
              <a:t>II)</a:t>
            </a:r>
            <a:endParaRPr lang="it-IT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"/>
          </p:nvPr>
        </p:nvSpPr>
        <p:spPr>
          <a:xfrm>
            <a:off x="141111" y="1608667"/>
            <a:ext cx="8805334" cy="2540000"/>
          </a:xfrm>
        </p:spPr>
        <p:txBody>
          <a:bodyPr/>
          <a:lstStyle/>
          <a:p>
            <a:r>
              <a:rPr lang="en-US" dirty="0" smtClean="0"/>
              <a:t>Payload shall be deflected only into the target branch</a:t>
            </a:r>
          </a:p>
          <a:p>
            <a:r>
              <a:rPr lang="en-US" b="1" dirty="0" smtClean="0"/>
              <a:t>Different targets require headers of different lengths</a:t>
            </a:r>
          </a:p>
          <a:p>
            <a:pPr lvl="1"/>
            <a:r>
              <a:rPr lang="en-US" i="1" dirty="0" err="1" smtClean="0">
                <a:latin typeface="Symbol" charset="2"/>
                <a:cs typeface="Symbol" charset="2"/>
              </a:rPr>
              <a:t>r</a:t>
            </a:r>
            <a:r>
              <a:rPr lang="en-US" i="1" baseline="-25000" dirty="0" err="1" smtClean="0"/>
              <a:t>n</a:t>
            </a:r>
            <a:r>
              <a:rPr lang="en-US" dirty="0" smtClean="0"/>
              <a:t> : resistance increase due to header </a:t>
            </a:r>
          </a:p>
          <a:p>
            <a:pPr lvl="1"/>
            <a:r>
              <a:rPr lang="en-US" dirty="0" smtClean="0"/>
              <a:t>To deviate the payload on the n</a:t>
            </a:r>
            <a:r>
              <a:rPr lang="en-US" i="1" dirty="0" smtClean="0"/>
              <a:t>th</a:t>
            </a:r>
            <a:r>
              <a:rPr lang="en-US" dirty="0" smtClean="0"/>
              <a:t> outlet it must be</a:t>
            </a:r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15E908-24CB-4A3D-84E2-8BC6E04821A3}" type="slidenum">
              <a:rPr lang="it-IT" smtClean="0"/>
              <a:pPr/>
              <a:t>54</a:t>
            </a:fld>
            <a:endParaRPr lang="it-IT" dirty="0"/>
          </a:p>
        </p:txBody>
      </p:sp>
      <p:graphicFrame>
        <p:nvGraphicFramePr>
          <p:cNvPr id="27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21637488"/>
              </p:ext>
            </p:extLst>
          </p:nvPr>
        </p:nvGraphicFramePr>
        <p:xfrm>
          <a:off x="472549" y="3993448"/>
          <a:ext cx="4395788" cy="105924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9364" name="Equation" r:id="rId4" imgW="2044700" imgH="482600" progId="Equation.3">
                  <p:embed/>
                </p:oleObj>
              </mc:Choice>
              <mc:Fallback>
                <p:oleObj name="Equation" r:id="rId4" imgW="2044700" imgH="482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2549" y="3993448"/>
                        <a:ext cx="4395788" cy="105924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Right Arrow 19"/>
          <p:cNvSpPr/>
          <p:nvPr/>
        </p:nvSpPr>
        <p:spPr>
          <a:xfrm>
            <a:off x="4995337" y="4049893"/>
            <a:ext cx="381000" cy="352777"/>
          </a:xfrm>
          <a:prstGeom prst="rightArrow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1800" dirty="0" smtClean="0">
              <a:solidFill>
                <a:schemeClr val="tx1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390443" y="4021671"/>
            <a:ext cx="36406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 smtClean="0"/>
              <a:t>Main stream has lower resistance</a:t>
            </a:r>
            <a:endParaRPr lang="en-US" sz="1800" dirty="0"/>
          </a:p>
        </p:txBody>
      </p:sp>
      <p:sp>
        <p:nvSpPr>
          <p:cNvPr id="31" name="Right Arrow 30"/>
          <p:cNvSpPr/>
          <p:nvPr/>
        </p:nvSpPr>
        <p:spPr>
          <a:xfrm>
            <a:off x="4978405" y="4526846"/>
            <a:ext cx="381000" cy="352777"/>
          </a:xfrm>
          <a:prstGeom prst="rightArrow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1800" dirty="0" smtClean="0">
              <a:solidFill>
                <a:schemeClr val="tx1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5401733" y="4498624"/>
            <a:ext cx="36406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 smtClean="0"/>
              <a:t>nth secondary stream has lower resistance </a:t>
            </a:r>
            <a:r>
              <a:rPr lang="en-US" sz="1800" dirty="0" smtClean="0">
                <a:sym typeface="Wingdings"/>
              </a:rPr>
              <a:t> payload switched</a:t>
            </a:r>
            <a:endParaRPr lang="en-US" sz="1800" dirty="0"/>
          </a:p>
        </p:txBody>
      </p:sp>
      <p:sp>
        <p:nvSpPr>
          <p:cNvPr id="25" name="Down Arrow 24"/>
          <p:cNvSpPr/>
          <p:nvPr/>
        </p:nvSpPr>
        <p:spPr>
          <a:xfrm>
            <a:off x="3443111" y="5065889"/>
            <a:ext cx="2032000" cy="522111"/>
          </a:xfrm>
          <a:prstGeom prst="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1800" dirty="0" smtClean="0">
              <a:solidFill>
                <a:schemeClr val="tx1"/>
              </a:solidFill>
            </a:endParaRPr>
          </a:p>
        </p:txBody>
      </p:sp>
      <p:sp>
        <p:nvSpPr>
          <p:cNvPr id="166912" name="TextBox 166911"/>
          <p:cNvSpPr txBox="1"/>
          <p:nvPr/>
        </p:nvSpPr>
        <p:spPr>
          <a:xfrm>
            <a:off x="788853" y="5884334"/>
            <a:ext cx="73276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</a:t>
            </a:r>
            <a:r>
              <a:rPr lang="en-US" baseline="30000" dirty="0" smtClean="0"/>
              <a:t>st</a:t>
            </a:r>
            <a:r>
              <a:rPr lang="en-US" dirty="0" smtClean="0"/>
              <a:t> constraint on the value of the expansion factor </a:t>
            </a:r>
            <a:r>
              <a:rPr lang="en-US" dirty="0" smtClean="0">
                <a:latin typeface="Symbol" charset="2"/>
                <a:cs typeface="Symbol" charset="2"/>
              </a:rPr>
              <a:t>a</a:t>
            </a:r>
            <a:endParaRPr lang="en-US" dirty="0">
              <a:latin typeface="Symbol" charset="2"/>
              <a:cs typeface="Symbol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2025136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ripple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Topological</a:t>
            </a:r>
            <a:r>
              <a:rPr lang="it-IT" dirty="0"/>
              <a:t> </a:t>
            </a:r>
            <a:r>
              <a:rPr lang="it-IT" dirty="0" err="1"/>
              <a:t>constraints</a:t>
            </a:r>
            <a:r>
              <a:rPr lang="it-IT" dirty="0"/>
              <a:t> (</a:t>
            </a:r>
            <a:r>
              <a:rPr lang="it-IT" dirty="0" smtClean="0"/>
              <a:t>III</a:t>
            </a:r>
            <a:r>
              <a:rPr lang="it-IT" dirty="0"/>
              <a:t>)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quarter" idx="1"/>
          </p:nvPr>
        </p:nvSpPr>
        <p:spPr>
          <a:xfrm>
            <a:off x="495300" y="1469571"/>
            <a:ext cx="8153400" cy="4495800"/>
          </a:xfrm>
        </p:spPr>
        <p:txBody>
          <a:bodyPr/>
          <a:lstStyle/>
          <a:p>
            <a:r>
              <a:rPr lang="en-US" sz="2800" dirty="0" smtClean="0"/>
              <a:t>Header must fit into the distance </a:t>
            </a:r>
            <a:r>
              <a:rPr lang="en-US" sz="2800" i="1" dirty="0" smtClean="0"/>
              <a:t>L </a:t>
            </a:r>
            <a:r>
              <a:rPr lang="en-US" sz="2800" dirty="0" smtClean="0"/>
              <a:t>between outlets</a:t>
            </a:r>
          </a:p>
          <a:p>
            <a:endParaRPr lang="en-US" sz="2800" dirty="0"/>
          </a:p>
          <a:p>
            <a:endParaRPr lang="en-US" sz="2800" dirty="0" smtClean="0"/>
          </a:p>
          <a:p>
            <a:endParaRPr lang="en-US" sz="2800" dirty="0"/>
          </a:p>
          <a:p>
            <a:r>
              <a:rPr lang="en-US" sz="2800" dirty="0" smtClean="0"/>
              <a:t>Longest header for Nth outlet (closest to source)	</a:t>
            </a:r>
            <a:endParaRPr lang="en-US" sz="2700" dirty="0" smtClean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15E908-24CB-4A3D-84E2-8BC6E04821A3}" type="slidenum">
              <a:rPr lang="it-IT" smtClean="0"/>
              <a:pPr/>
              <a:t>55</a:t>
            </a:fld>
            <a:endParaRPr lang="it-IT" dirty="0"/>
          </a:p>
        </p:txBody>
      </p:sp>
      <p:graphicFrame>
        <p:nvGraphicFramePr>
          <p:cNvPr id="19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0312159"/>
              </p:ext>
            </p:extLst>
          </p:nvPr>
        </p:nvGraphicFramePr>
        <p:xfrm>
          <a:off x="2986440" y="4369506"/>
          <a:ext cx="2921000" cy="474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0388" name="Equation" r:id="rId3" imgW="1358900" imgH="215900" progId="Equation.3">
                  <p:embed/>
                </p:oleObj>
              </mc:Choice>
              <mc:Fallback>
                <p:oleObj name="Equation" r:id="rId3" imgW="1358900" imgH="2159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86440" y="4369506"/>
                        <a:ext cx="2921000" cy="4746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5" name="Group 24"/>
          <p:cNvGrpSpPr/>
          <p:nvPr/>
        </p:nvGrpSpPr>
        <p:grpSpPr>
          <a:xfrm>
            <a:off x="2822222" y="2032004"/>
            <a:ext cx="2610556" cy="1509884"/>
            <a:chOff x="2751666" y="2215449"/>
            <a:chExt cx="2935112" cy="1876776"/>
          </a:xfrm>
        </p:grpSpPr>
        <p:grpSp>
          <p:nvGrpSpPr>
            <p:cNvPr id="18" name="Group 17"/>
            <p:cNvGrpSpPr/>
            <p:nvPr/>
          </p:nvGrpSpPr>
          <p:grpSpPr>
            <a:xfrm>
              <a:off x="2751666" y="2215449"/>
              <a:ext cx="2935112" cy="1876776"/>
              <a:chOff x="4235639" y="3297074"/>
              <a:chExt cx="4414472" cy="2714261"/>
            </a:xfrm>
          </p:grpSpPr>
          <p:pic>
            <p:nvPicPr>
              <p:cNvPr id="11" name="Picture 13"/>
              <p:cNvPicPr>
                <a:picLocks noChangeArrowheads="1"/>
              </p:cNvPicPr>
              <p:nvPr/>
            </p:nvPicPr>
            <p:blipFill rotWithShape="1">
              <a:blip r:embed="rId5"/>
              <a:srcRect l="28495" r="-1" b="44236"/>
              <a:stretch/>
            </p:blipFill>
            <p:spPr bwMode="auto">
              <a:xfrm rot="5400000">
                <a:off x="5085744" y="2446969"/>
                <a:ext cx="2714261" cy="441447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sp>
            <p:nvSpPr>
              <p:cNvPr id="16" name="Rounded Rectangle 15"/>
              <p:cNvSpPr/>
              <p:nvPr/>
            </p:nvSpPr>
            <p:spPr>
              <a:xfrm flipV="1">
                <a:off x="5150553" y="5263445"/>
                <a:ext cx="705556" cy="296334"/>
              </a:xfrm>
              <a:prstGeom prst="roundRect">
                <a:avLst>
                  <a:gd name="adj" fmla="val 29410"/>
                </a:avLst>
              </a:prstGeom>
              <a:solidFill>
                <a:srgbClr val="DD8047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l"/>
                <a:endParaRPr lang="en-US" sz="1800" dirty="0" smtClean="0">
                  <a:solidFill>
                    <a:schemeClr val="tx1"/>
                  </a:solidFill>
                </a:endParaRPr>
              </a:p>
            </p:txBody>
          </p:sp>
          <p:sp>
            <p:nvSpPr>
              <p:cNvPr id="17" name="Rounded Rectangle 16"/>
              <p:cNvSpPr/>
              <p:nvPr/>
            </p:nvSpPr>
            <p:spPr>
              <a:xfrm rot="5400000" flipV="1">
                <a:off x="4244199" y="4710536"/>
                <a:ext cx="959175" cy="254679"/>
              </a:xfrm>
              <a:prstGeom prst="roundRect">
                <a:avLst>
                  <a:gd name="adj" fmla="val 29410"/>
                </a:avLst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l"/>
                <a:endParaRPr lang="en-US" sz="1800" dirty="0" smtClean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20" name="TextBox 19"/>
            <p:cNvSpPr txBox="1"/>
            <p:nvPr/>
          </p:nvSpPr>
          <p:spPr>
            <a:xfrm>
              <a:off x="3293796" y="2765780"/>
              <a:ext cx="398629" cy="369332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pPr algn="l"/>
              <a:r>
                <a:rPr lang="en-US" sz="1800" dirty="0" smtClean="0"/>
                <a:t>L</a:t>
              </a:r>
              <a:r>
                <a:rPr lang="en-US" sz="1800" baseline="-25000" dirty="0" smtClean="0"/>
                <a:t>n</a:t>
              </a:r>
              <a:endParaRPr lang="en-US" sz="1800" baseline="-25000" dirty="0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4151753" y="2988736"/>
              <a:ext cx="535461" cy="369332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pPr algn="l"/>
              <a:r>
                <a:rPr lang="en-US" sz="1800" dirty="0" smtClean="0"/>
                <a:t>L</a:t>
              </a:r>
              <a:r>
                <a:rPr lang="en-US" sz="1800" baseline="-25000" dirty="0" smtClean="0"/>
                <a:t>n-1</a:t>
              </a:r>
              <a:endParaRPr lang="en-US" sz="1800" baseline="-25000" dirty="0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5066153" y="3155247"/>
              <a:ext cx="535461" cy="369332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pPr algn="l"/>
              <a:r>
                <a:rPr lang="en-US" sz="1800" dirty="0" smtClean="0"/>
                <a:t>L</a:t>
              </a:r>
              <a:r>
                <a:rPr lang="en-US" sz="1800" baseline="-25000" dirty="0" smtClean="0"/>
                <a:t>n-2</a:t>
              </a:r>
              <a:endParaRPr lang="en-US" sz="1800" baseline="-25000" dirty="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4586375" y="2619025"/>
              <a:ext cx="1015736" cy="369332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800" dirty="0" smtClean="0"/>
                <a:t>        </a:t>
              </a:r>
              <a:endParaRPr lang="en-US" sz="1800" baseline="-25000" dirty="0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3736886" y="2319869"/>
              <a:ext cx="1015736" cy="369332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800" dirty="0" smtClean="0"/>
                <a:t>        </a:t>
              </a:r>
              <a:endParaRPr lang="en-US" sz="1800" baseline="-25000" dirty="0"/>
            </a:p>
          </p:txBody>
        </p:sp>
      </p:grpSp>
      <p:sp>
        <p:nvSpPr>
          <p:cNvPr id="26" name="Down Arrow 25"/>
          <p:cNvSpPr/>
          <p:nvPr/>
        </p:nvSpPr>
        <p:spPr>
          <a:xfrm>
            <a:off x="3443111" y="4995334"/>
            <a:ext cx="2032000" cy="522111"/>
          </a:xfrm>
          <a:prstGeom prst="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1800" dirty="0" smtClean="0">
              <a:solidFill>
                <a:schemeClr val="tx1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864194" y="5813779"/>
            <a:ext cx="71769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</a:t>
            </a:r>
            <a:r>
              <a:rPr lang="en-US" baseline="30000" dirty="0" smtClean="0"/>
              <a:t>nd</a:t>
            </a:r>
            <a:r>
              <a:rPr lang="en-US" dirty="0" smtClean="0"/>
              <a:t> constraint on the value of the expansion factor </a:t>
            </a:r>
            <a:r>
              <a:rPr lang="en-US" dirty="0" smtClean="0">
                <a:latin typeface="Symbol" charset="2"/>
                <a:cs typeface="Symbol" charset="2"/>
              </a:rPr>
              <a:t>a</a:t>
            </a:r>
            <a:endParaRPr lang="en-US" dirty="0">
              <a:latin typeface="Symbol" charset="2"/>
              <a:cs typeface="Symbol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9862954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ripple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Advantages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>
              <a:lnSpc>
                <a:spcPct val="130000"/>
              </a:lnSpc>
            </a:pPr>
            <a:r>
              <a:rPr lang="en-US" sz="2800" dirty="0"/>
              <a:t>Optimum flow control</a:t>
            </a:r>
          </a:p>
          <a:p>
            <a:pPr lvl="1">
              <a:lnSpc>
                <a:spcPct val="130000"/>
              </a:lnSpc>
            </a:pPr>
            <a:r>
              <a:rPr lang="en-US" sz="2400" dirty="0"/>
              <a:t>Accurate control of concentrations and molecular interactions </a:t>
            </a:r>
            <a:endParaRPr lang="en-US" sz="2500" dirty="0"/>
          </a:p>
          <a:p>
            <a:pPr>
              <a:lnSpc>
                <a:spcPct val="130000"/>
              </a:lnSpc>
            </a:pPr>
            <a:r>
              <a:rPr lang="en-US" sz="2800" dirty="0"/>
              <a:t>Very small quantities of reagents </a:t>
            </a:r>
          </a:p>
          <a:p>
            <a:pPr lvl="1">
              <a:lnSpc>
                <a:spcPct val="130000"/>
              </a:lnSpc>
            </a:pPr>
            <a:r>
              <a:rPr lang="en-US" sz="2400" dirty="0"/>
              <a:t>Reduced times for analysis and synthesis </a:t>
            </a:r>
          </a:p>
          <a:p>
            <a:pPr lvl="1">
              <a:lnSpc>
                <a:spcPct val="130000"/>
              </a:lnSpc>
            </a:pPr>
            <a:r>
              <a:rPr lang="en-US" sz="2400" dirty="0"/>
              <a:t>Reduced chemical waste </a:t>
            </a:r>
          </a:p>
          <a:p>
            <a:pPr>
              <a:lnSpc>
                <a:spcPct val="130000"/>
              </a:lnSpc>
            </a:pPr>
            <a:r>
              <a:rPr lang="en-US" sz="2700" dirty="0"/>
              <a:t>Portability </a:t>
            </a:r>
            <a:endParaRPr lang="en-US" sz="25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15E908-24CB-4A3D-84E2-8BC6E04821A3}" type="slidenum">
              <a:rPr lang="it-IT" smtClean="0"/>
              <a:pPr/>
              <a:t>6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3602204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ripple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dirty="0" smtClean="0"/>
              <a:t>Market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algn="just"/>
            <a:r>
              <a:rPr lang="en-US" sz="2700" dirty="0" smtClean="0"/>
              <a:t>Inkjet </a:t>
            </a:r>
            <a:r>
              <a:rPr lang="en-US" sz="2700" dirty="0" err="1"/>
              <a:t>printheads</a:t>
            </a:r>
            <a:endParaRPr lang="en-US" sz="2700" dirty="0"/>
          </a:p>
          <a:p>
            <a:pPr algn="just"/>
            <a:r>
              <a:rPr lang="en-US" sz="2700" b="1" dirty="0"/>
              <a:t>Biological analysis</a:t>
            </a:r>
          </a:p>
          <a:p>
            <a:pPr algn="just"/>
            <a:r>
              <a:rPr lang="en-US" sz="2700" b="1" dirty="0"/>
              <a:t>Chemical reactions</a:t>
            </a:r>
          </a:p>
          <a:p>
            <a:pPr algn="just"/>
            <a:r>
              <a:rPr lang="en-US" sz="2700" b="1" dirty="0"/>
              <a:t>Pharmaceutical </a:t>
            </a:r>
            <a:r>
              <a:rPr lang="en-US" sz="2700" b="1" dirty="0" smtClean="0"/>
              <a:t>analysis</a:t>
            </a:r>
          </a:p>
          <a:p>
            <a:pPr algn="just"/>
            <a:r>
              <a:rPr lang="en-US" sz="2700" b="1" dirty="0" smtClean="0"/>
              <a:t>Medical treatments</a:t>
            </a:r>
          </a:p>
          <a:p>
            <a:pPr algn="just"/>
            <a:r>
              <a:rPr lang="en-US" sz="2700" b="1" dirty="0" smtClean="0"/>
              <a:t>…</a:t>
            </a:r>
            <a:endParaRPr lang="en-US" sz="2700" b="1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15E908-24CB-4A3D-84E2-8BC6E04821A3}" type="slidenum">
              <a:rPr lang="it-IT" smtClean="0"/>
              <a:pPr/>
              <a:t>7</a:t>
            </a:fld>
            <a:endParaRPr lang="it-IT" dirty="0"/>
          </a:p>
        </p:txBody>
      </p:sp>
      <p:pic>
        <p:nvPicPr>
          <p:cNvPr id="5" name="Content Placeholder 7"/>
          <p:cNvPicPr>
            <a:picLocks noChangeAspect="1"/>
          </p:cNvPicPr>
          <p:nvPr/>
        </p:nvPicPr>
        <p:blipFill rotWithShape="1">
          <a:blip r:embed="rId2"/>
          <a:srcRect l="478" r="756"/>
          <a:stretch/>
        </p:blipFill>
        <p:spPr>
          <a:xfrm>
            <a:off x="1032932" y="1354667"/>
            <a:ext cx="6604001" cy="550333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ripple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613" y="1312733"/>
            <a:ext cx="6461686" cy="554526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Popularity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15E908-24CB-4A3D-84E2-8BC6E04821A3}" type="slidenum">
              <a:rPr lang="it-IT" smtClean="0"/>
              <a:pPr/>
              <a:t>8</a:t>
            </a:fld>
            <a:endParaRPr lang="it-IT" dirty="0"/>
          </a:p>
        </p:txBody>
      </p:sp>
      <p:sp>
        <p:nvSpPr>
          <p:cNvPr id="6" name="Oval 5"/>
          <p:cNvSpPr/>
          <p:nvPr/>
        </p:nvSpPr>
        <p:spPr>
          <a:xfrm>
            <a:off x="1896533" y="3372556"/>
            <a:ext cx="1617134" cy="268111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1800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01901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ripple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Recent papers (2014)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15E908-24CB-4A3D-84E2-8BC6E04821A3}" type="slidenum">
              <a:rPr lang="it-IT" smtClean="0"/>
              <a:pPr/>
              <a:t>9</a:t>
            </a:fld>
            <a:endParaRPr lang="it-IT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888" y="1379055"/>
            <a:ext cx="7450667" cy="5478945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1128889" y="1326444"/>
            <a:ext cx="1989667" cy="324557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1800" dirty="0" smtClean="0">
              <a:solidFill>
                <a:schemeClr val="tx1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1083733" y="2523066"/>
            <a:ext cx="1989667" cy="324557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1800" dirty="0" smtClean="0">
              <a:solidFill>
                <a:schemeClr val="tx1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1069623" y="3468511"/>
            <a:ext cx="1989667" cy="324557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1800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63511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ripple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SIGNET-template2">
  <a:themeElements>
    <a:clrScheme name="Impostazioni personalizzate 1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AC0016"/>
      </a:hlink>
      <a:folHlink>
        <a:srgbClr val="AC0016"/>
      </a:folHlink>
    </a:clrScheme>
    <a:fontScheme name="Luna">
      <a:majorFont>
        <a:latin typeface="Tw Cen MT"/>
        <a:ea typeface=""/>
        <a:cs typeface=""/>
        <a:font script="Grek" typeface="Calibri"/>
        <a:font script="Cyrl" typeface="Calibri"/>
        <a:font script="Jpan" typeface="ＭＳ Ｐゴシック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ＭＳ Ｐゴシック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Luna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>
    <a:spDef>
      <a:spPr>
        <a:noFill/>
      </a:spPr>
      <a:bodyPr rtlCol="0" anchor="ctr"/>
      <a:lstStyle>
        <a:defPPr algn="l">
          <a:defRPr sz="1800" dirty="0" smtClean="0">
            <a:solidFill>
              <a:schemeClr val="tx1"/>
            </a:solidFill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18413</TotalTime>
  <Words>1544</Words>
  <Application>Microsoft Macintosh PowerPoint</Application>
  <PresentationFormat>On-screen Show (4:3)</PresentationFormat>
  <Paragraphs>377</Paragraphs>
  <Slides>55</Slides>
  <Notes>9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55</vt:i4>
      </vt:variant>
    </vt:vector>
  </HeadingPairs>
  <TitlesOfParts>
    <vt:vector size="58" baseType="lpstr">
      <vt:lpstr>SIGNET-template2</vt:lpstr>
      <vt:lpstr>Equazione</vt:lpstr>
      <vt:lpstr>Equation</vt:lpstr>
      <vt:lpstr>When bits get wet:  introduction to microfluidic networking</vt:lpstr>
      <vt:lpstr>Purposes</vt:lpstr>
      <vt:lpstr>Microfluidics…   What is it all about?</vt:lpstr>
      <vt:lpstr>Microfluidics</vt:lpstr>
      <vt:lpstr>Features</vt:lpstr>
      <vt:lpstr>Advantages</vt:lpstr>
      <vt:lpstr>Market</vt:lpstr>
      <vt:lpstr>Popularity</vt:lpstr>
      <vt:lpstr>Recent papers (2014)</vt:lpstr>
      <vt:lpstr>Droplet-based microfluidics</vt:lpstr>
      <vt:lpstr>Pure hydrodynamic switching principle</vt:lpstr>
      <vt:lpstr>Microfluidic bubble logic</vt:lpstr>
      <vt:lpstr>Next frontier</vt:lpstr>
      <vt:lpstr>Challenges</vt:lpstr>
      <vt:lpstr>Our contributions</vt:lpstr>
      <vt:lpstr>“Macroscopic” models</vt:lpstr>
      <vt:lpstr>Basic building blocks</vt:lpstr>
      <vt:lpstr>Droplets generation (1)</vt:lpstr>
      <vt:lpstr>Droplets generation (2)</vt:lpstr>
      <vt:lpstr>Experimental results</vt:lpstr>
      <vt:lpstr>Junction breakup</vt:lpstr>
      <vt:lpstr>Junction breakup</vt:lpstr>
      <vt:lpstr>Microfluidic Network Simulator</vt:lpstr>
      <vt:lpstr>Microfluidic/electrical  analogy (I)</vt:lpstr>
      <vt:lpstr>Microfluidic/electrical  analogy (II)</vt:lpstr>
      <vt:lpstr>Example</vt:lpstr>
      <vt:lpstr>Microfluidic Network Model</vt:lpstr>
      <vt:lpstr>Parallel with electrical network</vt:lpstr>
      <vt:lpstr>Resistance evaluation</vt:lpstr>
      <vt:lpstr>Simulation cycle</vt:lpstr>
      <vt:lpstr>Simulative example</vt:lpstr>
      <vt:lpstr>Bus Network analysis</vt:lpstr>
      <vt:lpstr>Case study: microfluidic network with bus topology</vt:lpstr>
      <vt:lpstr>Equivalent electrical circuit</vt:lpstr>
      <vt:lpstr>Topological constraints (I)</vt:lpstr>
      <vt:lpstr>Topological constraints (II)</vt:lpstr>
      <vt:lpstr>Microfluidic bus network with bypass channels</vt:lpstr>
      <vt:lpstr>Performance</vt:lpstr>
      <vt:lpstr>PowerPoint Presentation</vt:lpstr>
      <vt:lpstr>PowerPoint Presentation</vt:lpstr>
      <vt:lpstr>Conclusions and future developments</vt:lpstr>
      <vt:lpstr>When bits get wet:  introduction to microfluidic networking</vt:lpstr>
      <vt:lpstr>PowerPoint Presentation</vt:lpstr>
      <vt:lpstr>Microfluidic bubble logic</vt:lpstr>
      <vt:lpstr>Microelectronics vs. Microfluidics</vt:lpstr>
      <vt:lpstr>Key elements</vt:lpstr>
      <vt:lpstr>SOURCE: droplet generation</vt:lpstr>
      <vt:lpstr>Droplets generation (1)</vt:lpstr>
      <vt:lpstr>Droplets generation (2)</vt:lpstr>
      <vt:lpstr>Junction breakup</vt:lpstr>
      <vt:lpstr>Junction breakup</vt:lpstr>
      <vt:lpstr>Junction breakup</vt:lpstr>
      <vt:lpstr>Switching questions</vt:lpstr>
      <vt:lpstr>Topological constraints (II)</vt:lpstr>
      <vt:lpstr>Topological constraints (III)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Ingegneria dell'Informazione</dc:title>
  <dc:creator>Andrea Zanella</dc:creator>
  <cp:lastModifiedBy>Andrea Zanella</cp:lastModifiedBy>
  <cp:revision>1549</cp:revision>
  <cp:lastPrinted>2011-06-01T14:38:39Z</cp:lastPrinted>
  <dcterms:created xsi:type="dcterms:W3CDTF">2011-06-04T15:19:41Z</dcterms:created>
  <dcterms:modified xsi:type="dcterms:W3CDTF">2014-01-16T16:44:16Z</dcterms:modified>
</cp:coreProperties>
</file>