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Microsoft_Equation1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49"/>
  </p:notesMasterIdLst>
  <p:handoutMasterIdLst>
    <p:handoutMasterId r:id="rId50"/>
  </p:handoutMasterIdLst>
  <p:sldIdLst>
    <p:sldId id="324" r:id="rId2"/>
    <p:sldId id="409" r:id="rId3"/>
    <p:sldId id="593" r:id="rId4"/>
    <p:sldId id="594" r:id="rId5"/>
    <p:sldId id="565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74" r:id="rId15"/>
    <p:sldId id="575" r:id="rId16"/>
    <p:sldId id="576" r:id="rId17"/>
    <p:sldId id="577" r:id="rId18"/>
    <p:sldId id="578" r:id="rId19"/>
    <p:sldId id="579" r:id="rId20"/>
    <p:sldId id="580" r:id="rId21"/>
    <p:sldId id="581" r:id="rId22"/>
    <p:sldId id="582" r:id="rId23"/>
    <p:sldId id="583" r:id="rId24"/>
    <p:sldId id="584" r:id="rId25"/>
    <p:sldId id="585" r:id="rId26"/>
    <p:sldId id="586" r:id="rId27"/>
    <p:sldId id="587" r:id="rId28"/>
    <p:sldId id="588" r:id="rId29"/>
    <p:sldId id="595" r:id="rId30"/>
    <p:sldId id="597" r:id="rId31"/>
    <p:sldId id="598" r:id="rId32"/>
    <p:sldId id="599" r:id="rId33"/>
    <p:sldId id="600" r:id="rId34"/>
    <p:sldId id="601" r:id="rId35"/>
    <p:sldId id="602" r:id="rId36"/>
    <p:sldId id="608" r:id="rId37"/>
    <p:sldId id="609" r:id="rId38"/>
    <p:sldId id="610" r:id="rId39"/>
    <p:sldId id="611" r:id="rId40"/>
    <p:sldId id="612" r:id="rId41"/>
    <p:sldId id="613" r:id="rId42"/>
    <p:sldId id="604" r:id="rId43"/>
    <p:sldId id="605" r:id="rId44"/>
    <p:sldId id="614" r:id="rId45"/>
    <p:sldId id="606" r:id="rId46"/>
    <p:sldId id="607" r:id="rId47"/>
    <p:sldId id="564" r:id="rId4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DDAB00"/>
    <a:srgbClr val="87B6D6"/>
    <a:srgbClr val="9E121D"/>
    <a:srgbClr val="66CCFF"/>
    <a:srgbClr val="FF8585"/>
    <a:srgbClr val="33CC33"/>
    <a:srgbClr val="969696"/>
    <a:srgbClr val="0034DC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0A1B5D5-9B99-4C35-A422-299274C87663}" styleName="Stile medio 1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FD4443E-F989-4FC4-A0C8-D5A2AF1F390B}" styleName="Stile scuro 1 - Color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38" autoAdjust="0"/>
    <p:restoredTop sz="99436" autoAdjust="0"/>
  </p:normalViewPr>
  <p:slideViewPr>
    <p:cSldViewPr snapToGrid="0" showGuides="1">
      <p:cViewPr>
        <p:scale>
          <a:sx n="90" d="100"/>
          <a:sy n="90" d="100"/>
        </p:scale>
        <p:origin x="-920" y="-72"/>
      </p:cViewPr>
      <p:guideLst>
        <p:guide orient="horz" pos="2304"/>
        <p:guide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3" d="100"/>
          <a:sy n="53" d="100"/>
        </p:scale>
        <p:origin x="-120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handoutMaster" Target="handoutMasters/handoutMaster1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D36A3A1-FCB6-504C-B03A-3C0D161387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7469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Fare clic per modificare gli stili del testo dello schema</a:t>
            </a:r>
          </a:p>
          <a:p>
            <a:pPr lvl="1"/>
            <a:r>
              <a:rPr lang="en-US" noProof="0"/>
              <a:t>Secondo livello</a:t>
            </a:r>
          </a:p>
          <a:p>
            <a:pPr lvl="2"/>
            <a:r>
              <a:rPr lang="en-US" noProof="0"/>
              <a:t>Terzo livello</a:t>
            </a:r>
          </a:p>
          <a:p>
            <a:pPr lvl="3"/>
            <a:r>
              <a:rPr lang="en-US" noProof="0"/>
              <a:t>Quarto livello</a:t>
            </a:r>
          </a:p>
          <a:p>
            <a:pPr lvl="4"/>
            <a:r>
              <a:rPr lang="en-US" noProof="0"/>
              <a:t>Quinto livello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105C3C-501E-7E48-BED7-74988800B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1634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105C3C-501E-7E48-BED7-74988800B12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46383-2E98-487A-A2AC-976DBAC4C74E}" type="slidenum">
              <a:rPr lang="it-IT" smtClean="0"/>
              <a:pPr/>
              <a:t>39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46383-2E98-487A-A2AC-976DBAC4C74E}" type="slidenum">
              <a:rPr lang="it-IT" smtClean="0"/>
              <a:pPr/>
              <a:t>40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D3931D-D7A4-4C85-A245-ABF732F2376D}" type="slidenum">
              <a:rPr lang="it-IT" smtClean="0"/>
              <a:pPr/>
              <a:t>45</a:t>
            </a:fld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696730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Relationship Id="rId3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imag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67000"/>
          </a:blip>
          <a:srcRect/>
          <a:stretch>
            <a:fillRect/>
          </a:stretch>
        </p:blipFill>
        <p:spPr bwMode="auto">
          <a:xfrm>
            <a:off x="-1" y="166368"/>
            <a:ext cx="1331081" cy="1343521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12224" y="2743200"/>
            <a:ext cx="7123113" cy="167322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noProof="0" smtClean="0"/>
              <a:t>Fare clic per modificare gli stili del testo dello schema</a:t>
            </a:r>
          </a:p>
        </p:txBody>
      </p:sp>
      <p:sp>
        <p:nvSpPr>
          <p:cNvPr id="7" name="Rettango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4208" y="1613568"/>
            <a:ext cx="7480968" cy="990600"/>
          </a:xfrm>
          <a:prstGeom prst="rect">
            <a:avLst/>
          </a:prstGeom>
          <a:solidFill>
            <a:srgbClr val="8F161C"/>
          </a:solidFill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noProof="0" smtClean="0"/>
              <a:t>Fare clic per modificare stile</a:t>
            </a:r>
            <a:endParaRPr kumimoji="0" lang="en-US" noProof="0"/>
          </a:p>
        </p:txBody>
      </p:sp>
      <p:pic>
        <p:nvPicPr>
          <p:cNvPr id="11" name="Immagine 10" descr="DEI.eps"/>
          <p:cNvPicPr>
            <a:picLocks noChangeAspect="1"/>
          </p:cNvPicPr>
          <p:nvPr/>
        </p:nvPicPr>
        <p:blipFill>
          <a:blip r:embed="rId3"/>
          <a:srcRect l="17672" t="31972" r="28108" b="33784"/>
          <a:stretch>
            <a:fillRect/>
          </a:stretch>
        </p:blipFill>
        <p:spPr>
          <a:xfrm>
            <a:off x="-1" y="1604211"/>
            <a:ext cx="1566333" cy="989263"/>
          </a:xfrm>
          <a:prstGeom prst="rect">
            <a:avLst/>
          </a:prstGeom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10" name="Rettangolo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rgbClr val="8F161C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  <a:prstGeom prst="rect">
            <a:avLst/>
          </a:prstGeo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11" name="Rettangolo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prstGeom prst="rect">
            <a:avLst/>
          </a:prstGeo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Fare clic sull'icona per inserire un'immagine</a:t>
            </a:r>
            <a:endParaRPr kumimoji="0" lang="en-US" dirty="0"/>
          </a:p>
        </p:txBody>
      </p:sp>
      <p:pic>
        <p:nvPicPr>
          <p:cNvPr id="15" name="Immagine 14" descr="DEI.eps"/>
          <p:cNvPicPr>
            <a:picLocks noChangeAspect="1"/>
          </p:cNvPicPr>
          <p:nvPr/>
        </p:nvPicPr>
        <p:blipFill>
          <a:blip r:embed="rId2"/>
          <a:srcRect l="18433" t="31972" r="27360" b="30645"/>
          <a:stretch>
            <a:fillRect/>
          </a:stretch>
        </p:blipFill>
        <p:spPr>
          <a:xfrm>
            <a:off x="0" y="3588743"/>
            <a:ext cx="1483895" cy="1023362"/>
          </a:xfrm>
          <a:prstGeom prst="rect">
            <a:avLst/>
          </a:prstGeom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263" y="241968"/>
            <a:ext cx="7222976" cy="974184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27264" y="1376947"/>
            <a:ext cx="8756316" cy="5105715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verticale e tes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  <a:prstGeom prst="rect">
            <a:avLst/>
          </a:prstGeom>
        </p:spPr>
        <p:txBody>
          <a:bodyPr vert="eaVert"/>
          <a:lstStyle/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7" name="Rettangolo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rgbClr val="8F161C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  <a:prstGeom prst="rect">
            <a:avLst/>
          </a:prstGeom>
        </p:spPr>
        <p:txBody>
          <a:bodyPr/>
          <a:lstStyle/>
          <a:p>
            <a:fld id="{205B8970-C4D8-7B40-B762-4BCAE1B2035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olo e contenuto sopra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128" y="188640"/>
            <a:ext cx="8225351" cy="79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128" y="1268760"/>
            <a:ext cx="8225351" cy="21602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128" y="3607151"/>
            <a:ext cx="8225351" cy="25174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egnaposto data 13"/>
          <p:cNvSpPr>
            <a:spLocks noGrp="1"/>
          </p:cNvSpPr>
          <p:nvPr>
            <p:ph type="dt" sz="half" idx="10"/>
          </p:nvPr>
        </p:nvSpPr>
        <p:spPr>
          <a:xfrm>
            <a:off x="6096000" y="6483350"/>
            <a:ext cx="2667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1066800" y="6477000"/>
            <a:ext cx="3099596" cy="38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AD40D-2547-9249-B75C-D51D5DEEC0E7}" type="slidenum">
              <a:rPr lang="en-US"/>
              <a:pPr>
                <a:defRPr/>
              </a:pPr>
              <a:t>‹#›</a:t>
            </a:fld>
            <a:r>
              <a:rPr lang="en-US"/>
              <a:t> / 30</a:t>
            </a:r>
          </a:p>
        </p:txBody>
      </p:sp>
    </p:spTree>
    <p:extLst>
      <p:ext uri="{BB962C8B-B14F-4D97-AF65-F5344CB8AC3E}">
        <p14:creationId xmlns:p14="http://schemas.microsoft.com/office/powerpoint/2010/main" val="1318440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7" name="Rettango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5820611" cy="990600"/>
          </a:xfrm>
          <a:prstGeom prst="rect">
            <a:avLst/>
          </a:prstGeom>
          <a:solidFill>
            <a:srgbClr val="800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rmAutofit/>
          </a:bodyPr>
          <a:lstStyle>
            <a:lvl1pPr algn="ctr">
              <a:buNone/>
              <a:defRPr sz="36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Fare clic per modificare stile</a:t>
            </a:r>
            <a:endParaRPr kumimoji="0" lang="en-US" dirty="0"/>
          </a:p>
        </p:txBody>
      </p:sp>
      <p:pic>
        <p:nvPicPr>
          <p:cNvPr id="15" name="Immagine 14" descr="DEI_neg.eps"/>
          <p:cNvPicPr>
            <a:picLocks noChangeAspect="1"/>
          </p:cNvPicPr>
          <p:nvPr/>
        </p:nvPicPr>
        <p:blipFill>
          <a:blip r:embed="rId2"/>
          <a:srcRect l="18028" t="29347" r="25406" b="28591"/>
          <a:stretch>
            <a:fillRect/>
          </a:stretch>
        </p:blipFill>
        <p:spPr>
          <a:xfrm>
            <a:off x="1" y="1611067"/>
            <a:ext cx="1350210" cy="962271"/>
          </a:xfrm>
          <a:prstGeom prst="rect">
            <a:avLst/>
          </a:prstGeom>
        </p:spPr>
      </p:pic>
      <p:pic>
        <p:nvPicPr>
          <p:cNvPr id="11" name="Picture 4" descr="SigilloLogoLAST_WhiteOK"/>
          <p:cNvPicPr>
            <a:picLocks noChangeAspect="1" noChangeArrowheads="1"/>
          </p:cNvPicPr>
          <p:nvPr/>
        </p:nvPicPr>
        <p:blipFill>
          <a:blip r:embed="rId3"/>
          <a:srcRect l="-597" t="-9524" r="-1640" b="-6349"/>
          <a:stretch>
            <a:fillRect/>
          </a:stretch>
        </p:blipFill>
        <p:spPr bwMode="auto">
          <a:xfrm>
            <a:off x="7218947" y="1604211"/>
            <a:ext cx="1925053" cy="975894"/>
          </a:xfrm>
          <a:prstGeom prst="rect">
            <a:avLst/>
          </a:prstGeom>
          <a:solidFill>
            <a:srgbClr val="800000"/>
          </a:solidFill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  <a:prstGeom prst="rect">
            <a:avLst/>
          </a:prstGeom>
        </p:spPr>
        <p:txBody>
          <a:bodyPr anchor="b"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pic>
        <p:nvPicPr>
          <p:cNvPr id="12" name="Immagine 11" descr="DEI.eps"/>
          <p:cNvPicPr>
            <a:picLocks noChangeAspect="1"/>
          </p:cNvPicPr>
          <p:nvPr/>
        </p:nvPicPr>
        <p:blipFill>
          <a:blip r:embed="rId2"/>
          <a:srcRect l="18717" t="31972" r="25373" b="30645"/>
          <a:stretch>
            <a:fillRect/>
          </a:stretch>
        </p:blipFill>
        <p:spPr>
          <a:xfrm>
            <a:off x="102937" y="428532"/>
            <a:ext cx="2259263" cy="151063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04737" y="228600"/>
            <a:ext cx="6978316" cy="9906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Fare clic per modificare stile</a:t>
            </a:r>
            <a:endParaRPr kumimoji="0" lang="en-US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gli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 eaLnBrk="1" latinLnBrk="0" hangingPunct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 eaLnBrk="1" latinLnBrk="0" hangingPunct="1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 eaLnBrk="1" latinLnBrk="0" hangingPunct="1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 eaLnBrk="1" latinLnBrk="0" hangingPunct="1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kumimoji="0" lang="en-US" noProof="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262" y="228600"/>
            <a:ext cx="6968957" cy="974184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18104" y="273050"/>
            <a:ext cx="6884737" cy="869950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prstGeom prst="rect">
            <a:avLst/>
          </a:prstGeo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prstGeom prst="rect">
            <a:avLst/>
          </a:prstGeo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9390" y="228600"/>
            <a:ext cx="7231722" cy="974184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9391" y="286418"/>
            <a:ext cx="7184188" cy="869950"/>
          </a:xfrm>
          <a:prstGeom prst="rect">
            <a:avLst/>
          </a:prstGeo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prstGeom prst="rect">
            <a:avLst/>
          </a:prstGeom>
          <a:solidFill>
            <a:srgbClr val="8F161C"/>
          </a:solidFill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/>
          <p:cNvSpPr/>
          <p:nvPr/>
        </p:nvSpPr>
        <p:spPr>
          <a:xfrm>
            <a:off x="0" y="0"/>
            <a:ext cx="9144000" cy="1283368"/>
          </a:xfrm>
          <a:prstGeom prst="rect">
            <a:avLst/>
          </a:prstGeom>
          <a:solidFill>
            <a:srgbClr val="9B00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21" name="Immagine 20" descr="DEI-neg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828" y="106030"/>
            <a:ext cx="1683860" cy="1030286"/>
          </a:xfrm>
          <a:prstGeom prst="rect">
            <a:avLst/>
          </a:prstGeom>
        </p:spPr>
      </p:pic>
      <p:sp>
        <p:nvSpPr>
          <p:cNvPr id="24" name="Segnaposto titolo 1"/>
          <p:cNvSpPr>
            <a:spLocks noGrp="1"/>
          </p:cNvSpPr>
          <p:nvPr>
            <p:ph type="title"/>
          </p:nvPr>
        </p:nvSpPr>
        <p:spPr>
          <a:xfrm>
            <a:off x="2108985" y="99660"/>
            <a:ext cx="6874593" cy="1056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stile</a:t>
            </a:r>
            <a:endParaRPr lang="en-US" noProof="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371764" y="0"/>
            <a:ext cx="772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r" rtl="0" eaLnBrk="1" latinLnBrk="0" hangingPunct="1">
        <a:spcBef>
          <a:spcPct val="0"/>
        </a:spcBef>
        <a:buNone/>
        <a:defRPr kumimoji="0" sz="44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rgbClr val="800000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rgbClr val="FF6600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rgbClr val="3366FF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mailto:zanella@dei.unipd.it" TargetMode="External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2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emf"/><Relationship Id="rId3" Type="http://schemas.openxmlformats.org/officeDocument/2006/relationships/image" Target="../media/image3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file://localhost/Users/AZ/AAA_Workplace/MY_PUBLICATIONS/Accepted/PAC2010/Robosens-SaCoNAS/video/movie/particle_indoor.flv" TargetMode="External"/><Relationship Id="rId3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3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7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0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5"/>
          <p:cNvSpPr>
            <a:spLocks noGrp="1"/>
          </p:cNvSpPr>
          <p:nvPr>
            <p:ph type="title"/>
          </p:nvPr>
        </p:nvSpPr>
        <p:spPr>
          <a:xfrm>
            <a:off x="1604208" y="0"/>
            <a:ext cx="7539792" cy="2604168"/>
          </a:xfrm>
        </p:spPr>
        <p:txBody>
          <a:bodyPr>
            <a:noAutofit/>
          </a:bodyPr>
          <a:lstStyle/>
          <a:p>
            <a:r>
              <a:rPr lang="en-US" sz="5400" dirty="0"/>
              <a:t>Signal processing: 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a </a:t>
            </a:r>
            <a:r>
              <a:rPr lang="en-US" sz="5400" dirty="0"/>
              <a:t>networking </a:t>
            </a:r>
            <a:r>
              <a:rPr lang="en-US" sz="5400" dirty="0"/>
              <a:t>perspective</a:t>
            </a:r>
            <a:br>
              <a:rPr lang="en-US" sz="5400" dirty="0"/>
            </a:br>
            <a:r>
              <a:rPr lang="en-US" sz="5400" dirty="0"/>
              <a:t>Part 2 – </a:t>
            </a:r>
            <a:r>
              <a:rPr lang="en-US" sz="5400" dirty="0" smtClean="0"/>
              <a:t>option B</a:t>
            </a:r>
            <a:endParaRPr lang="en-US" sz="5400" dirty="0"/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060222" y="3066592"/>
            <a:ext cx="66852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it-IT" sz="4800" dirty="0" smtClean="0">
                <a:solidFill>
                  <a:srgbClr val="0070C0"/>
                </a:solidFill>
              </a:rPr>
              <a:t>Andrea Zanella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22465" y="6335892"/>
            <a:ext cx="90991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200" dirty="0" err="1" smtClean="0">
                <a:latin typeface="+mn-lt"/>
              </a:rPr>
              <a:t>PhD</a:t>
            </a:r>
            <a:r>
              <a:rPr lang="it-IT" sz="2200" dirty="0" smtClean="0">
                <a:latin typeface="+mn-lt"/>
              </a:rPr>
              <a:t> </a:t>
            </a:r>
            <a:r>
              <a:rPr lang="en-US" sz="2000" dirty="0"/>
              <a:t>Summer School of Information </a:t>
            </a:r>
            <a:r>
              <a:rPr lang="en-US" sz="2000" dirty="0" smtClean="0"/>
              <a:t>Engineering – 7-11 July, 2014 – </a:t>
            </a:r>
            <a:r>
              <a:rPr lang="en-US" sz="2000" dirty="0" err="1" smtClean="0"/>
              <a:t>Brixen</a:t>
            </a:r>
            <a:r>
              <a:rPr lang="en-US" sz="2000" dirty="0" smtClean="0"/>
              <a:t> (BZ)</a:t>
            </a:r>
            <a:endParaRPr lang="it-IT" sz="2200" dirty="0">
              <a:latin typeface="+mn-lt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0386" y="4086751"/>
            <a:ext cx="723900" cy="720683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2730349" y="4040089"/>
            <a:ext cx="388660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 smtClean="0">
                <a:solidFill>
                  <a:srgbClr val="0000FF"/>
                </a:solidFill>
                <a:hlinkClick r:id="rId4"/>
              </a:rPr>
              <a:t>zanella@dei.unipd.it</a:t>
            </a:r>
            <a:endParaRPr lang="en-GB" sz="3200" dirty="0" smtClean="0">
              <a:solidFill>
                <a:srgbClr val="0000FF"/>
              </a:solidFill>
            </a:endParaRPr>
          </a:p>
        </p:txBody>
      </p:sp>
      <p:grpSp>
        <p:nvGrpSpPr>
          <p:cNvPr id="11" name="Gruppo 32"/>
          <p:cNvGrpSpPr>
            <a:grpSpLocks/>
          </p:cNvGrpSpPr>
          <p:nvPr/>
        </p:nvGrpSpPr>
        <p:grpSpPr bwMode="auto">
          <a:xfrm>
            <a:off x="1708861" y="4656776"/>
            <a:ext cx="4937473" cy="1283812"/>
            <a:chOff x="8537855" y="-149065"/>
            <a:chExt cx="8854761" cy="2136563"/>
          </a:xfrm>
        </p:grpSpPr>
        <p:sp>
          <p:nvSpPr>
            <p:cNvPr id="12" name="Rectangle 1"/>
            <p:cNvSpPr>
              <a:spLocks/>
            </p:cNvSpPr>
            <p:nvPr/>
          </p:nvSpPr>
          <p:spPr bwMode="auto">
            <a:xfrm>
              <a:off x="11521491" y="-53208"/>
              <a:ext cx="5871125" cy="1295398"/>
            </a:xfrm>
            <a:prstGeom prst="roundRect">
              <a:avLst>
                <a:gd name="adj" fmla="val 16667"/>
              </a:avLst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algn="l">
                <a:spcBef>
                  <a:spcPts val="1475"/>
                </a:spcBef>
              </a:pPr>
              <a:r>
                <a:rPr lang="en-US" sz="1600" b="1" dirty="0" err="1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SIGnals</a:t>
              </a:r>
              <a:r>
                <a:rPr lang="en-US" sz="1600" b="1" dirty="0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 processing &amp; </a:t>
              </a:r>
              <a:r>
                <a:rPr lang="en-US" sz="1600" b="1" dirty="0" err="1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NETworking</a:t>
              </a:r>
              <a:r>
                <a:rPr lang="en-US" sz="1600" b="1" dirty="0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 research group</a:t>
              </a:r>
            </a:p>
          </p:txBody>
        </p:sp>
        <p:grpSp>
          <p:nvGrpSpPr>
            <p:cNvPr id="13" name="Group 7"/>
            <p:cNvGrpSpPr>
              <a:grpSpLocks noChangeAspect="1"/>
            </p:cNvGrpSpPr>
            <p:nvPr/>
          </p:nvGrpSpPr>
          <p:grpSpPr bwMode="auto">
            <a:xfrm>
              <a:off x="8537855" y="-149065"/>
              <a:ext cx="2668578" cy="2136563"/>
              <a:chOff x="1914" y="1679"/>
              <a:chExt cx="2077" cy="1546"/>
            </a:xfrm>
          </p:grpSpPr>
          <p:pic>
            <p:nvPicPr>
              <p:cNvPr id="14" name="Picture 8" descr="adhoc1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contrast="-30000"/>
              </a:blip>
              <a:srcRect/>
              <a:stretch>
                <a:fillRect/>
              </a:stretch>
            </p:blipFill>
            <p:spPr bwMode="auto">
              <a:xfrm>
                <a:off x="1990" y="1679"/>
                <a:ext cx="1828" cy="1546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WordArt 9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914" y="2179"/>
                <a:ext cx="2077" cy="308"/>
              </a:xfrm>
              <a:prstGeom prst="rect">
                <a:avLst/>
              </a:prstGeom>
            </p:spPr>
            <p:txBody>
              <a:bodyPr wrap="none" fromWordArt="1">
                <a:prstTxWarp prst="textWave1">
                  <a:avLst>
                    <a:gd name="adj1" fmla="val 13005"/>
                    <a:gd name="adj2" fmla="val 0"/>
                  </a:avLst>
                </a:prstTxWarp>
                <a:scene3d>
                  <a:camera prst="legacyPerspectiveTopLeft"/>
                  <a:lightRig rig="legacyNormal3" dir="r"/>
                </a:scene3d>
                <a:sp3d extrusionH="201600" prstMaterial="legacyMetal">
                  <a:extrusionClr>
                    <a:srgbClr val="FFFFFF"/>
                  </a:extrusionClr>
                </a:sp3d>
              </a:bodyPr>
              <a:lstStyle/>
              <a:p>
                <a:pPr algn="ctr"/>
                <a:r>
                  <a:rPr lang="it-IT" sz="1800" kern="10" dirty="0">
                    <a:ln w="9525"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FF"/>
                        </a:gs>
                        <a:gs pos="7001">
                          <a:srgbClr val="E6E6E6"/>
                        </a:gs>
                        <a:gs pos="32001">
                          <a:srgbClr val="7D8496"/>
                        </a:gs>
                        <a:gs pos="47000">
                          <a:srgbClr val="E6E6E6"/>
                        </a:gs>
                        <a:gs pos="85001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1"/>
                    </a:gradFill>
                    <a:latin typeface="Times New Roman"/>
                    <a:ea typeface="Times New Roman"/>
                    <a:cs typeface="Times New Roman"/>
                  </a:rPr>
                  <a:t>SIGNET</a:t>
                </a:r>
                <a:endParaRPr lang="en-US" sz="1800" kern="10" dirty="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atin typeface="Times New Roman"/>
                  <a:ea typeface="Times New Roman"/>
                  <a:cs typeface="Times New Roman"/>
                </a:endParaRPr>
              </a:p>
            </p:txBody>
          </p:sp>
        </p:grpSp>
      </p:grp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</a:t>
            </a:fld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d"/>
      </p:transition>
    </mc:Choice>
    <mc:Fallback xmlns="">
      <p:transition xmlns:p14="http://schemas.microsoft.com/office/powerpoint/2010/main" spd="slow">
        <p:wipe dir="d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Riccardo\Documents\My Dropbox\Aragorn\CRABSS\Slides\3d-architettura-piant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977900"/>
            <a:ext cx="8723313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4000">
                <a:latin typeface="Tw Cen MT" charset="0"/>
                <a:ea typeface="ＭＳ Ｐゴシック" charset="0"/>
                <a:cs typeface="ＭＳ Ｐゴシック" charset="0"/>
              </a:rPr>
              <a:t>Identification: distributed approach</a:t>
            </a:r>
          </a:p>
        </p:txBody>
      </p:sp>
      <p:grpSp>
        <p:nvGrpSpPr>
          <p:cNvPr id="2" name="Gruppo 60"/>
          <p:cNvGrpSpPr>
            <a:grpSpLocks/>
          </p:cNvGrpSpPr>
          <p:nvPr/>
        </p:nvGrpSpPr>
        <p:grpSpPr bwMode="auto">
          <a:xfrm>
            <a:off x="1649413" y="1816100"/>
            <a:ext cx="1143000" cy="1600200"/>
            <a:chOff x="1295400" y="1828800"/>
            <a:chExt cx="2208318" cy="2895600"/>
          </a:xfrm>
        </p:grpSpPr>
        <p:pic>
          <p:nvPicPr>
            <p:cNvPr id="23620" name="Immagine 5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1828800"/>
              <a:ext cx="2208318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Rettangolo 59"/>
            <p:cNvSpPr/>
            <p:nvPr/>
          </p:nvSpPr>
          <p:spPr>
            <a:xfrm>
              <a:off x="2743075" y="4419902"/>
              <a:ext cx="456998" cy="226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>
                <a:sym typeface="Times New Roman" pitchFamily="-108" charset="0"/>
              </a:endParaRPr>
            </a:p>
          </p:txBody>
        </p:sp>
      </p:grpSp>
      <p:pic>
        <p:nvPicPr>
          <p:cNvPr id="26632" name="Immagin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613" y="4254500"/>
            <a:ext cx="2540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Immagine 67"/>
          <p:cNvPicPr>
            <a:picLocks noChangeAspect="1"/>
          </p:cNvPicPr>
          <p:nvPr/>
        </p:nvPicPr>
        <p:blipFill>
          <a:blip r:embed="rId5">
            <a:clrChange>
              <a:clrFrom>
                <a:srgbClr val="EDEFF6"/>
              </a:clrFrom>
              <a:clrTo>
                <a:srgbClr val="EDEF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4736">
            <a:off x="7108825" y="4254500"/>
            <a:ext cx="3159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Immagine 6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13" y="5702300"/>
            <a:ext cx="561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po 8"/>
          <p:cNvGrpSpPr>
            <a:grpSpLocks/>
          </p:cNvGrpSpPr>
          <p:nvPr/>
        </p:nvGrpSpPr>
        <p:grpSpPr bwMode="auto">
          <a:xfrm rot="-9064531">
            <a:off x="5191125" y="3309938"/>
            <a:ext cx="2268538" cy="1577975"/>
            <a:chOff x="3857620" y="3857628"/>
            <a:chExt cx="1428760" cy="1071570"/>
          </a:xfrm>
        </p:grpSpPr>
        <p:sp>
          <p:nvSpPr>
            <p:cNvPr id="109" name="Ovale 108"/>
            <p:cNvSpPr/>
            <p:nvPr/>
          </p:nvSpPr>
          <p:spPr>
            <a:xfrm>
              <a:off x="4001850" y="4143743"/>
              <a:ext cx="571904" cy="49805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10" name="Ovale 109"/>
            <p:cNvSpPr/>
            <p:nvPr/>
          </p:nvSpPr>
          <p:spPr>
            <a:xfrm>
              <a:off x="3922821" y="4004405"/>
              <a:ext cx="937842" cy="79451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11" name="Ovale 110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pic>
        <p:nvPicPr>
          <p:cNvPr id="26638" name="Picture 3" descr="C:\Users\Riccardo\Documents\My Dropbox\Aragorn\CRABSS\Slides\cell-phones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2273300"/>
            <a:ext cx="2286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uppo 44"/>
          <p:cNvGrpSpPr>
            <a:grpSpLocks/>
          </p:cNvGrpSpPr>
          <p:nvPr/>
        </p:nvGrpSpPr>
        <p:grpSpPr bwMode="auto">
          <a:xfrm rot="1023260">
            <a:off x="292100" y="1479550"/>
            <a:ext cx="5722938" cy="2849563"/>
            <a:chOff x="-376238" y="1947863"/>
            <a:chExt cx="9004302" cy="2438401"/>
          </a:xfrm>
        </p:grpSpPr>
        <p:sp>
          <p:nvSpPr>
            <p:cNvPr id="106" name="Ovale 105"/>
            <p:cNvSpPr/>
            <p:nvPr/>
          </p:nvSpPr>
          <p:spPr bwMode="auto">
            <a:xfrm rot="759520">
              <a:off x="566888" y="2202744"/>
              <a:ext cx="3601720" cy="113701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07" name="Ovale 106"/>
            <p:cNvSpPr/>
            <p:nvPr/>
          </p:nvSpPr>
          <p:spPr bwMode="auto">
            <a:xfrm rot="759520">
              <a:off x="40188" y="2019776"/>
              <a:ext cx="5909619" cy="1809443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08" name="Ovale 107"/>
            <p:cNvSpPr/>
            <p:nvPr/>
          </p:nvSpPr>
          <p:spPr bwMode="auto">
            <a:xfrm rot="759520">
              <a:off x="-376238" y="1947863"/>
              <a:ext cx="9004302" cy="2438401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43" name="Ovale 42"/>
            <p:cNvSpPr/>
            <p:nvPr/>
          </p:nvSpPr>
          <p:spPr bwMode="auto">
            <a:xfrm rot="759520">
              <a:off x="1202229" y="2411668"/>
              <a:ext cx="2397817" cy="76344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44" name="Ovale 43"/>
            <p:cNvSpPr/>
            <p:nvPr/>
          </p:nvSpPr>
          <p:spPr bwMode="auto">
            <a:xfrm rot="759520">
              <a:off x="1735607" y="2566479"/>
              <a:ext cx="1106493" cy="44013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grpSp>
        <p:nvGrpSpPr>
          <p:cNvPr id="5" name="Gruppo 8"/>
          <p:cNvGrpSpPr>
            <a:grpSpLocks/>
          </p:cNvGrpSpPr>
          <p:nvPr/>
        </p:nvGrpSpPr>
        <p:grpSpPr bwMode="auto">
          <a:xfrm rot="-9064531">
            <a:off x="4237038" y="4629150"/>
            <a:ext cx="3248025" cy="1697038"/>
            <a:chOff x="3857620" y="3857628"/>
            <a:chExt cx="1428760" cy="1071570"/>
          </a:xfrm>
        </p:grpSpPr>
        <p:sp>
          <p:nvSpPr>
            <p:cNvPr id="48" name="Ovale 47"/>
            <p:cNvSpPr/>
            <p:nvPr/>
          </p:nvSpPr>
          <p:spPr>
            <a:xfrm>
              <a:off x="4005338" y="4143644"/>
              <a:ext cx="571923" cy="49819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49" name="Ovale 48"/>
            <p:cNvSpPr/>
            <p:nvPr/>
          </p:nvSpPr>
          <p:spPr>
            <a:xfrm>
              <a:off x="3923881" y="4002093"/>
              <a:ext cx="937144" cy="794906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0" name="Ovale 49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grpSp>
        <p:nvGrpSpPr>
          <p:cNvPr id="6" name="Gruppo 8"/>
          <p:cNvGrpSpPr>
            <a:grpSpLocks/>
          </p:cNvGrpSpPr>
          <p:nvPr/>
        </p:nvGrpSpPr>
        <p:grpSpPr bwMode="auto">
          <a:xfrm rot="-9913216">
            <a:off x="5470525" y="3446463"/>
            <a:ext cx="2268538" cy="1579562"/>
            <a:chOff x="3857620" y="3857628"/>
            <a:chExt cx="1428760" cy="1071570"/>
          </a:xfrm>
        </p:grpSpPr>
        <p:sp>
          <p:nvSpPr>
            <p:cNvPr id="52" name="Ovale 51"/>
            <p:cNvSpPr/>
            <p:nvPr/>
          </p:nvSpPr>
          <p:spPr>
            <a:xfrm>
              <a:off x="4001089" y="4143771"/>
              <a:ext cx="571904" cy="498631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3" name="Ovale 52"/>
            <p:cNvSpPr/>
            <p:nvPr/>
          </p:nvSpPr>
          <p:spPr>
            <a:xfrm>
              <a:off x="3921607" y="4000251"/>
              <a:ext cx="937842" cy="794793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4" name="Ovale 53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sp>
        <p:nvSpPr>
          <p:cNvPr id="55" name="Rettangolo 54"/>
          <p:cNvSpPr/>
          <p:nvPr/>
        </p:nvSpPr>
        <p:spPr>
          <a:xfrm>
            <a:off x="4570413" y="4279900"/>
            <a:ext cx="482600" cy="4699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ym typeface="Times New Roman" pitchFamily="-108" charset="0"/>
            </a:endParaRPr>
          </a:p>
        </p:txBody>
      </p:sp>
      <p:grpSp>
        <p:nvGrpSpPr>
          <p:cNvPr id="7" name="Gruppo 8"/>
          <p:cNvGrpSpPr>
            <a:grpSpLocks/>
          </p:cNvGrpSpPr>
          <p:nvPr/>
        </p:nvGrpSpPr>
        <p:grpSpPr bwMode="auto">
          <a:xfrm rot="-9064531">
            <a:off x="3197225" y="3449638"/>
            <a:ext cx="2268538" cy="1577975"/>
            <a:chOff x="3857620" y="3857628"/>
            <a:chExt cx="1428760" cy="1071570"/>
          </a:xfrm>
        </p:grpSpPr>
        <p:sp>
          <p:nvSpPr>
            <p:cNvPr id="57" name="Ovale 56"/>
            <p:cNvSpPr/>
            <p:nvPr/>
          </p:nvSpPr>
          <p:spPr>
            <a:xfrm>
              <a:off x="4001850" y="4143743"/>
              <a:ext cx="571904" cy="49805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8" name="Ovale 57"/>
            <p:cNvSpPr/>
            <p:nvPr/>
          </p:nvSpPr>
          <p:spPr>
            <a:xfrm>
              <a:off x="3922821" y="4004405"/>
              <a:ext cx="937842" cy="79451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9" name="Ovale 58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grpSp>
        <p:nvGrpSpPr>
          <p:cNvPr id="8" name="Gruppo 8"/>
          <p:cNvGrpSpPr>
            <a:grpSpLocks/>
          </p:cNvGrpSpPr>
          <p:nvPr/>
        </p:nvGrpSpPr>
        <p:grpSpPr bwMode="auto">
          <a:xfrm rot="10800000">
            <a:off x="3038475" y="1616075"/>
            <a:ext cx="2268538" cy="1579563"/>
            <a:chOff x="3857620" y="3857628"/>
            <a:chExt cx="1428760" cy="1071570"/>
          </a:xfrm>
        </p:grpSpPr>
        <p:sp>
          <p:nvSpPr>
            <p:cNvPr id="62" name="Ovale 61"/>
            <p:cNvSpPr/>
            <p:nvPr/>
          </p:nvSpPr>
          <p:spPr>
            <a:xfrm>
              <a:off x="4002596" y="4145175"/>
              <a:ext cx="571904" cy="49863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63" name="Ovale 62"/>
            <p:cNvSpPr/>
            <p:nvPr/>
          </p:nvSpPr>
          <p:spPr>
            <a:xfrm>
              <a:off x="3922609" y="4001940"/>
              <a:ext cx="937842" cy="794792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64" name="Ovale 63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sp>
        <p:nvSpPr>
          <p:cNvPr id="92" name="Rettangolo arrotondato 91"/>
          <p:cNvSpPr/>
          <p:nvPr/>
        </p:nvSpPr>
        <p:spPr>
          <a:xfrm>
            <a:off x="4878388" y="4162425"/>
            <a:ext cx="1284287" cy="8890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Hello! I’m ID=1, Laptop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 know: 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ID=3, ashtray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ID=5, Tablet PC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ID=4, Keys </a:t>
            </a:r>
          </a:p>
        </p:txBody>
      </p:sp>
      <p:sp>
        <p:nvSpPr>
          <p:cNvPr id="116" name="Rettangolo arrotondato 115"/>
          <p:cNvSpPr/>
          <p:nvPr/>
        </p:nvSpPr>
        <p:spPr>
          <a:xfrm>
            <a:off x="4621213" y="2501900"/>
            <a:ext cx="1538287" cy="8890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Hello, I’m ID=2, cellphone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 know: 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ID=3, ashtray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ID=5, Tablet PC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ID=4, Keys 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ID=5, Laptop</a:t>
            </a:r>
          </a:p>
        </p:txBody>
      </p:sp>
      <p:sp>
        <p:nvSpPr>
          <p:cNvPr id="117" name="Rettangolo arrotondato 116"/>
          <p:cNvSpPr/>
          <p:nvPr/>
        </p:nvSpPr>
        <p:spPr>
          <a:xfrm>
            <a:off x="6069013" y="4483100"/>
            <a:ext cx="1068387" cy="5334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Hello! 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 am: ID=3, ashtray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 know: nobody</a:t>
            </a:r>
          </a:p>
        </p:txBody>
      </p:sp>
      <p:sp>
        <p:nvSpPr>
          <p:cNvPr id="118" name="Rettangolo arrotondato 117"/>
          <p:cNvSpPr/>
          <p:nvPr/>
        </p:nvSpPr>
        <p:spPr>
          <a:xfrm>
            <a:off x="7212013" y="4102100"/>
            <a:ext cx="1284287" cy="6858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Hello! I’m ID=4, keys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 know: 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ID=3, ashtray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ID=5, Tablet PC</a:t>
            </a:r>
          </a:p>
        </p:txBody>
      </p:sp>
      <p:sp>
        <p:nvSpPr>
          <p:cNvPr id="119" name="Rettangolo arrotondato 118"/>
          <p:cNvSpPr/>
          <p:nvPr/>
        </p:nvSpPr>
        <p:spPr>
          <a:xfrm>
            <a:off x="6754813" y="5549900"/>
            <a:ext cx="1449387" cy="5080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Hello!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I’m: ID=5, Tablet PC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 know: ID=3, ashtray </a:t>
            </a:r>
          </a:p>
        </p:txBody>
      </p:sp>
      <p:sp>
        <p:nvSpPr>
          <p:cNvPr id="65" name="Rettangolo arrotondato 64"/>
          <p:cNvSpPr/>
          <p:nvPr/>
        </p:nvSpPr>
        <p:spPr>
          <a:xfrm>
            <a:off x="2335213" y="1803400"/>
            <a:ext cx="1054100" cy="304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Who</a:t>
            </a: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’</a:t>
            </a: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s</a:t>
            </a: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 out </a:t>
            </a: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there</a:t>
            </a: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?</a:t>
            </a:r>
          </a:p>
        </p:txBody>
      </p:sp>
      <p:graphicFrame>
        <p:nvGraphicFramePr>
          <p:cNvPr id="66" name="Tabella 65"/>
          <p:cNvGraphicFramePr>
            <a:graphicFrameLocks noGrp="1"/>
          </p:cNvGraphicFramePr>
          <p:nvPr/>
        </p:nvGraphicFramePr>
        <p:xfrm>
          <a:off x="177800" y="2544763"/>
          <a:ext cx="1168400" cy="1554480"/>
        </p:xfrm>
        <a:graphic>
          <a:graphicData uri="http://schemas.openxmlformats.org/drawingml/2006/table">
            <a:tbl>
              <a:tblPr/>
              <a:tblGrid>
                <a:gridCol w="304800"/>
                <a:gridCol w="863600"/>
              </a:tblGrid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Object type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ashtray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Tablet PC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F7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Keys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Laptop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F7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Cell phone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</a:tr>
            </a:tbl>
          </a:graphicData>
        </a:graphic>
      </p:graphicFrame>
      <p:sp>
        <p:nvSpPr>
          <p:cNvPr id="67" name="CasellaDiTesto 66"/>
          <p:cNvSpPr txBox="1"/>
          <p:nvPr/>
        </p:nvSpPr>
        <p:spPr>
          <a:xfrm>
            <a:off x="101600" y="2273300"/>
            <a:ext cx="132873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050" dirty="0">
                <a:latin typeface="Times New Roman" pitchFamily="-108" charset="0"/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Smart Objects Lists</a:t>
            </a:r>
          </a:p>
        </p:txBody>
      </p:sp>
      <p:grpSp>
        <p:nvGrpSpPr>
          <p:cNvPr id="9" name="Gruppo 8"/>
          <p:cNvGrpSpPr>
            <a:grpSpLocks/>
          </p:cNvGrpSpPr>
          <p:nvPr/>
        </p:nvGrpSpPr>
        <p:grpSpPr bwMode="auto">
          <a:xfrm rot="10800000">
            <a:off x="3190875" y="1768475"/>
            <a:ext cx="2268538" cy="1579563"/>
            <a:chOff x="3857620" y="3857628"/>
            <a:chExt cx="1428760" cy="1071570"/>
          </a:xfrm>
        </p:grpSpPr>
        <p:sp>
          <p:nvSpPr>
            <p:cNvPr id="61" name="Ovale 60"/>
            <p:cNvSpPr/>
            <p:nvPr/>
          </p:nvSpPr>
          <p:spPr>
            <a:xfrm>
              <a:off x="4002596" y="4145175"/>
              <a:ext cx="571904" cy="49863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73" name="Ovale 72"/>
            <p:cNvSpPr/>
            <p:nvPr/>
          </p:nvSpPr>
          <p:spPr>
            <a:xfrm>
              <a:off x="3922609" y="4001940"/>
              <a:ext cx="937842" cy="794792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74" name="Ovale 73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sp>
        <p:nvSpPr>
          <p:cNvPr id="75" name="Rettangolo arrotondato 74"/>
          <p:cNvSpPr/>
          <p:nvPr/>
        </p:nvSpPr>
        <p:spPr>
          <a:xfrm>
            <a:off x="4572000" y="2540000"/>
            <a:ext cx="1538288" cy="8890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Hello, I’m ID=2, cellphone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 know: 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ID=3, ashtray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ID=5, Tablet PC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ID=4, Keys </a:t>
            </a:r>
          </a:p>
          <a:p>
            <a:pPr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ID=5, Laptop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0093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59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92" grpId="0" animBg="1"/>
      <p:bldP spid="116" grpId="0" animBg="1"/>
      <p:bldP spid="117" grpId="0" animBg="1"/>
      <p:bldP spid="118" grpId="0" animBg="1"/>
      <p:bldP spid="119" grpId="0" animBg="1"/>
      <p:bldP spid="65" grpId="0" animBg="1"/>
      <p:bldP spid="67" grpId="0"/>
      <p:bldP spid="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egnaposto testo 3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4579" name="Titolo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Step 2. Smart Objects Mapping</a:t>
            </a:r>
          </a:p>
        </p:txBody>
      </p:sp>
      <p:sp>
        <p:nvSpPr>
          <p:cNvPr id="32" name="Segnaposto immagine 31"/>
          <p:cNvSpPr>
            <a:spLocks noGrp="1"/>
          </p:cNvSpPr>
          <p:nvPr>
            <p:ph type="pic" idx="1"/>
          </p:nvPr>
        </p:nvSpPr>
        <p:spPr>
          <a:xfrm>
            <a:off x="1560513" y="0"/>
            <a:ext cx="7583487" cy="4568825"/>
          </a:xfrm>
        </p:spPr>
      </p:sp>
      <p:pic>
        <p:nvPicPr>
          <p:cNvPr id="24582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98463"/>
            <a:ext cx="5473700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65023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7688263" cy="990600"/>
          </a:xfrm>
        </p:spPr>
        <p:txBody>
          <a:bodyPr/>
          <a:lstStyle/>
          <a:p>
            <a:pPr eaLnBrk="1" hangingPunct="1"/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Mapping: still a challenge</a:t>
            </a:r>
          </a:p>
        </p:txBody>
      </p:sp>
      <p:sp>
        <p:nvSpPr>
          <p:cNvPr id="7" name="Segnaposto contenuto 6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2700">
                <a:latin typeface="Tw Cen MT" charset="0"/>
                <a:ea typeface="ＭＳ Ｐゴシック" charset="0"/>
                <a:cs typeface="ＭＳ Ｐゴシック" charset="0"/>
              </a:rPr>
              <a:t>GPS works pretty well… outdoor…</a:t>
            </a:r>
          </a:p>
          <a:p>
            <a:pPr lvl="1" eaLnBrk="1" hangingPunct="1"/>
            <a:r>
              <a:rPr lang="en-GB" sz="2400">
                <a:latin typeface="Tw Cen MT" charset="0"/>
                <a:ea typeface="ＭＳ Ｐゴシック" charset="0"/>
              </a:rPr>
              <a:t>Not that well indoor though!</a:t>
            </a:r>
          </a:p>
          <a:p>
            <a:pPr lvl="1" eaLnBrk="1" hangingPunct="1"/>
            <a:r>
              <a:rPr lang="en-GB" sz="2400">
                <a:latin typeface="Tw Cen MT" charset="0"/>
                <a:ea typeface="ＭＳ Ｐゴシック" charset="0"/>
              </a:rPr>
              <a:t>Hungry for energy (&amp; money): not suitable for SOs</a:t>
            </a:r>
          </a:p>
          <a:p>
            <a:pPr eaLnBrk="1" hangingPunct="1"/>
            <a:r>
              <a:rPr lang="en-GB" sz="2700">
                <a:latin typeface="Tw Cen MT" charset="0"/>
                <a:ea typeface="ＭＳ Ｐゴシック" charset="0"/>
                <a:cs typeface="ＭＳ Ｐゴシック" charset="0"/>
              </a:rPr>
              <a:t>Cricket-like systems work fine, but require dedicated hw</a:t>
            </a:r>
          </a:p>
          <a:p>
            <a:pPr lvl="1" eaLnBrk="1" hangingPunct="1"/>
            <a:r>
              <a:rPr lang="en-GB" sz="2400">
                <a:latin typeface="Tw Cen MT" charset="0"/>
                <a:ea typeface="ＭＳ Ｐゴシック" charset="0"/>
              </a:rPr>
              <a:t>Impact on device size, cost, location, energy efficiency…</a:t>
            </a:r>
          </a:p>
          <a:p>
            <a:pPr eaLnBrk="1" hangingPunct="1"/>
            <a:r>
              <a:rPr lang="en-GB" sz="2700">
                <a:latin typeface="Tw Cen MT" charset="0"/>
                <a:ea typeface="ＭＳ Ｐゴシック" charset="0"/>
                <a:cs typeface="ＭＳ Ｐゴシック" charset="0"/>
              </a:rPr>
              <a:t>RF-based localization techniques are very attractive… </a:t>
            </a:r>
          </a:p>
          <a:p>
            <a:pPr lvl="1" eaLnBrk="1" hangingPunct="1"/>
            <a:r>
              <a:rPr lang="en-GB" sz="2400">
                <a:latin typeface="Tw Cen MT" charset="0"/>
                <a:ea typeface="ＭＳ Ｐゴシック" charset="0"/>
              </a:rPr>
              <a:t>if you’re not too picky about performance!</a:t>
            </a:r>
          </a:p>
          <a:p>
            <a:pPr lvl="2" eaLnBrk="1" hangingPunct="1"/>
            <a:r>
              <a:rPr lang="en-GB" sz="2100">
                <a:latin typeface="Tw Cen MT" charset="0"/>
                <a:ea typeface="ＭＳ Ｐゴシック" charset="0"/>
              </a:rPr>
              <a:t>Radio Signal Strength Indication (RSSI) is natively provided by all WSN platforms</a:t>
            </a:r>
          </a:p>
          <a:p>
            <a:pPr lvl="2" eaLnBrk="1" hangingPunct="1"/>
            <a:r>
              <a:rPr lang="en-GB" sz="2100">
                <a:latin typeface="Tw Cen MT" charset="0"/>
                <a:ea typeface="ＭＳ Ｐゴシック" charset="0"/>
              </a:rPr>
              <a:t>However, RSSI-based ranging is usually VERY noisy!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51107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73050"/>
            <a:ext cx="7715250" cy="86995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Mapping: our solution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Improve RSSI-based ranging by using the communication capabilities of WSNs</a:t>
            </a:r>
          </a:p>
          <a:p>
            <a:pPr lvl="1" eaLnBrk="1" hangingPunct="1"/>
            <a:r>
              <a:rPr lang="en-GB">
                <a:latin typeface="Tw Cen MT" charset="0"/>
                <a:ea typeface="ＭＳ Ｐゴシック" charset="0"/>
              </a:rPr>
              <a:t>Multi-channel RSSI averaging</a:t>
            </a:r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GB" sz="2700">
                <a:latin typeface="Tw Cen MT" charset="0"/>
                <a:ea typeface="ＭＳ Ｐゴシック" charset="0"/>
                <a:cs typeface="ＭＳ Ｐゴシック" charset="0"/>
              </a:rPr>
              <a:t>Use on-board odometers of the AMR and its computational capabilities to perform sophisticated localization algorithm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2400">
                <a:latin typeface="Tw Cen MT" charset="0"/>
                <a:ea typeface="ＭＳ Ｐゴシック" charset="0"/>
              </a:rPr>
              <a:t>SLAM: Simultaneous Localization (of the AMR) And Mapping (of the SOs) </a:t>
            </a:r>
          </a:p>
          <a:p>
            <a:pPr eaLnBrk="1" hangingPunct="1">
              <a:lnSpc>
                <a:spcPct val="80000"/>
              </a:lnSpc>
            </a:pPr>
            <a:endParaRPr lang="en-US" sz="270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629" name="Segnaposto testo 21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39763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WSN-wise</a:t>
            </a:r>
          </a:p>
        </p:txBody>
      </p:sp>
      <p:sp>
        <p:nvSpPr>
          <p:cNvPr id="23" name="Segnaposto testo 22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39763"/>
          </a:xfrm>
        </p:spPr>
        <p:txBody>
          <a:bodyPr>
            <a:normAutofit/>
          </a:bodyPr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AMR-wise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59340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92"/>
          <p:cNvGrpSpPr>
            <a:grpSpLocks/>
          </p:cNvGrpSpPr>
          <p:nvPr/>
        </p:nvGrpSpPr>
        <p:grpSpPr bwMode="auto">
          <a:xfrm>
            <a:off x="495300" y="2476500"/>
            <a:ext cx="7680325" cy="2703513"/>
            <a:chOff x="495300" y="2476500"/>
            <a:chExt cx="7680826" cy="2703955"/>
          </a:xfrm>
        </p:grpSpPr>
        <p:pic>
          <p:nvPicPr>
            <p:cNvPr id="27672" name="Picture 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378" y="3030409"/>
              <a:ext cx="7313748" cy="895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3" name="Line 9"/>
            <p:cNvSpPr>
              <a:spLocks noChangeShapeType="1"/>
            </p:cNvSpPr>
            <p:nvPr/>
          </p:nvSpPr>
          <p:spPr bwMode="auto">
            <a:xfrm flipV="1">
              <a:off x="986128" y="3678687"/>
              <a:ext cx="315631" cy="372008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7674" name="Text Box 10"/>
            <p:cNvSpPr txBox="1">
              <a:spLocks noChangeArrowheads="1"/>
            </p:cNvSpPr>
            <p:nvPr/>
          </p:nvSpPr>
          <p:spPr bwMode="auto">
            <a:xfrm>
              <a:off x="495300" y="3961796"/>
              <a:ext cx="14015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GB" sz="1400">
                  <a:latin typeface="Bank Gothic" charset="0"/>
                  <a:cs typeface="Bank Gothic" charset="0"/>
                </a:rPr>
                <a:t>Received power</a:t>
              </a:r>
            </a:p>
          </p:txBody>
        </p:sp>
        <p:sp>
          <p:nvSpPr>
            <p:cNvPr id="27675" name="Line 11"/>
            <p:cNvSpPr>
              <a:spLocks noChangeShapeType="1"/>
            </p:cNvSpPr>
            <p:nvPr/>
          </p:nvSpPr>
          <p:spPr bwMode="auto">
            <a:xfrm flipV="1">
              <a:off x="2560113" y="3734762"/>
              <a:ext cx="315631" cy="372008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7676" name="Text Box 12"/>
            <p:cNvSpPr txBox="1">
              <a:spLocks noChangeArrowheads="1"/>
            </p:cNvSpPr>
            <p:nvPr/>
          </p:nvSpPr>
          <p:spPr bwMode="auto">
            <a:xfrm>
              <a:off x="2069286" y="4017872"/>
              <a:ext cx="16184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GB" sz="1400">
                  <a:latin typeface="Bank Gothic" charset="0"/>
                  <a:cs typeface="Bank Gothic" charset="0"/>
                </a:rPr>
                <a:t>Transmit power</a:t>
              </a:r>
            </a:p>
          </p:txBody>
        </p:sp>
        <p:sp>
          <p:nvSpPr>
            <p:cNvPr id="27677" name="Line 13"/>
            <p:cNvSpPr>
              <a:spLocks noChangeShapeType="1"/>
            </p:cNvSpPr>
            <p:nvPr/>
          </p:nvSpPr>
          <p:spPr bwMode="auto">
            <a:xfrm flipV="1">
              <a:off x="4533157" y="3673216"/>
              <a:ext cx="0" cy="39389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7678" name="Text Box 14"/>
            <p:cNvSpPr txBox="1">
              <a:spLocks noChangeArrowheads="1"/>
            </p:cNvSpPr>
            <p:nvPr/>
          </p:nvSpPr>
          <p:spPr bwMode="auto">
            <a:xfrm>
              <a:off x="3899114" y="4017872"/>
              <a:ext cx="14238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GB" sz="1400">
                  <a:latin typeface="Bank Gothic" charset="0"/>
                  <a:cs typeface="Bank Gothic" charset="0"/>
                </a:rPr>
                <a:t>Path loss coefficient</a:t>
              </a:r>
            </a:p>
          </p:txBody>
        </p:sp>
        <p:sp>
          <p:nvSpPr>
            <p:cNvPr id="27679" name="Line 15"/>
            <p:cNvSpPr>
              <a:spLocks noChangeShapeType="1"/>
            </p:cNvSpPr>
            <p:nvPr/>
          </p:nvSpPr>
          <p:spPr bwMode="auto">
            <a:xfrm flipH="1" flipV="1">
              <a:off x="5626047" y="3756645"/>
              <a:ext cx="254452" cy="315933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7680" name="Text Box 16"/>
            <p:cNvSpPr txBox="1">
              <a:spLocks noChangeArrowheads="1"/>
            </p:cNvSpPr>
            <p:nvPr/>
          </p:nvSpPr>
          <p:spPr bwMode="auto">
            <a:xfrm>
              <a:off x="5278436" y="4039755"/>
              <a:ext cx="143355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GB" sz="1400">
                  <a:latin typeface="Bank Gothic" charset="0"/>
                  <a:cs typeface="Bank Gothic" charset="0"/>
                </a:rPr>
                <a:t>reference distance</a:t>
              </a:r>
            </a:p>
          </p:txBody>
        </p:sp>
        <p:sp>
          <p:nvSpPr>
            <p:cNvPr id="27681" name="Text Box 18"/>
            <p:cNvSpPr txBox="1">
              <a:spLocks noChangeArrowheads="1"/>
            </p:cNvSpPr>
            <p:nvPr/>
          </p:nvSpPr>
          <p:spPr bwMode="auto">
            <a:xfrm>
              <a:off x="2352937" y="2476500"/>
              <a:ext cx="192020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GB" sz="1400">
                  <a:latin typeface="Bank Gothic" charset="0"/>
                  <a:cs typeface="Bank Gothic" charset="0"/>
                </a:rPr>
                <a:t>environmental constant</a:t>
              </a:r>
            </a:p>
          </p:txBody>
        </p:sp>
        <p:sp>
          <p:nvSpPr>
            <p:cNvPr id="27682" name="Line 19"/>
            <p:cNvSpPr>
              <a:spLocks noChangeShapeType="1"/>
            </p:cNvSpPr>
            <p:nvPr/>
          </p:nvSpPr>
          <p:spPr bwMode="auto">
            <a:xfrm>
              <a:off x="3383258" y="2907318"/>
              <a:ext cx="315631" cy="372008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7683" name="Text Box 20"/>
            <p:cNvSpPr txBox="1">
              <a:spLocks noChangeArrowheads="1"/>
            </p:cNvSpPr>
            <p:nvPr/>
          </p:nvSpPr>
          <p:spPr bwMode="auto">
            <a:xfrm>
              <a:off x="4210573" y="2481971"/>
              <a:ext cx="24805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GB" sz="1400">
                  <a:latin typeface="Bank Gothic" charset="0"/>
                  <a:cs typeface="Bank Gothic" charset="0"/>
                </a:rPr>
                <a:t>transmitter-receiver distance</a:t>
              </a:r>
            </a:p>
          </p:txBody>
        </p:sp>
        <p:sp>
          <p:nvSpPr>
            <p:cNvPr id="27684" name="Line 21"/>
            <p:cNvSpPr>
              <a:spLocks noChangeShapeType="1"/>
            </p:cNvSpPr>
            <p:nvPr/>
          </p:nvSpPr>
          <p:spPr bwMode="auto">
            <a:xfrm>
              <a:off x="5196400" y="2786962"/>
              <a:ext cx="315631" cy="372008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6" name="Ovale 65"/>
            <p:cNvSpPr/>
            <p:nvPr/>
          </p:nvSpPr>
          <p:spPr>
            <a:xfrm>
              <a:off x="5200957" y="3071910"/>
              <a:ext cx="700134" cy="393764"/>
            </a:xfrm>
            <a:prstGeom prst="ellipse">
              <a:avLst/>
            </a:prstGeom>
            <a:noFill/>
            <a:ln w="10000" cap="flat" cmpd="sng" algn="ctr">
              <a:solidFill>
                <a:srgbClr val="008000"/>
              </a:solidFill>
              <a:prstDash val="dot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ym typeface="Times New Roman" pitchFamily="-108" charset="0"/>
              </a:endParaRPr>
            </a:p>
          </p:txBody>
        </p:sp>
        <p:sp>
          <p:nvSpPr>
            <p:cNvPr id="68" name="Parentesi graffa chiusa 67"/>
            <p:cNvSpPr/>
            <p:nvPr/>
          </p:nvSpPr>
          <p:spPr>
            <a:xfrm rot="5400000">
              <a:off x="4024527" y="2513221"/>
              <a:ext cx="338192" cy="4103955"/>
            </a:xfrm>
            <a:prstGeom prst="rightBrace">
              <a:avLst>
                <a:gd name="adj1" fmla="val 56410"/>
                <a:gd name="adj2" fmla="val 50000"/>
              </a:avLst>
            </a:prstGeom>
            <a:ln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ym typeface="Times New Roman" pitchFamily="-108" charset="0"/>
              </a:endParaRPr>
            </a:p>
          </p:txBody>
        </p:sp>
        <p:sp>
          <p:nvSpPr>
            <p:cNvPr id="27687" name="CasellaDiTesto 81"/>
            <p:cNvSpPr txBox="1">
              <a:spLocks noChangeArrowheads="1"/>
            </p:cNvSpPr>
            <p:nvPr/>
          </p:nvSpPr>
          <p:spPr bwMode="auto">
            <a:xfrm>
              <a:off x="2975856" y="4811123"/>
              <a:ext cx="299314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1800" b="0">
                  <a:solidFill>
                    <a:srgbClr val="008000"/>
                  </a:solidFill>
                  <a:latin typeface="Arial" charset="0"/>
                  <a:cs typeface="Arial" charset="0"/>
                </a:rPr>
                <a:t>Deterministic component</a:t>
              </a:r>
            </a:p>
          </p:txBody>
        </p:sp>
      </p:grpSp>
      <p:sp>
        <p:nvSpPr>
          <p:cNvPr id="27652" name="Titolo 80"/>
          <p:cNvSpPr>
            <a:spLocks noGrp="1"/>
          </p:cNvSpPr>
          <p:nvPr>
            <p:ph type="title"/>
          </p:nvPr>
        </p:nvSpPr>
        <p:spPr>
          <a:xfrm>
            <a:off x="612775" y="228600"/>
            <a:ext cx="7688263" cy="99060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RSSI-based ranging: basics</a:t>
            </a:r>
          </a:p>
        </p:txBody>
      </p:sp>
      <p:sp>
        <p:nvSpPr>
          <p:cNvPr id="27653" name="Segnaposto contenuto 70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1143000"/>
          </a:xfrm>
        </p:spPr>
        <p:txBody>
          <a:bodyPr/>
          <a:lstStyle/>
          <a:p>
            <a:pPr eaLnBrk="1" hangingPunct="1"/>
            <a:r>
              <a:rPr lang="en-GB" sz="2400">
                <a:latin typeface="Tw Cen MT" charset="0"/>
                <a:ea typeface="ＭＳ Ｐゴシック" charset="0"/>
                <a:cs typeface="ＭＳ Ｐゴシック" charset="0"/>
              </a:rPr>
              <a:t>Path loss channel model</a:t>
            </a:r>
          </a:p>
          <a:p>
            <a:pPr lvl="1" eaLnBrk="1" hangingPunct="1"/>
            <a:r>
              <a:rPr lang="en-GB" sz="2000">
                <a:latin typeface="Tw Cen MT" charset="0"/>
                <a:ea typeface="ＭＳ Ｐゴシック" charset="0"/>
              </a:rPr>
              <a:t>received power Pi @ distance d</a:t>
            </a:r>
            <a:r>
              <a:rPr lang="en-GB" sz="2000" baseline="-25000">
                <a:latin typeface="Tw Cen MT" charset="0"/>
                <a:ea typeface="ＭＳ Ｐゴシック" charset="0"/>
              </a:rPr>
              <a:t>i</a:t>
            </a:r>
            <a:r>
              <a:rPr lang="en-GB" sz="2000">
                <a:latin typeface="Tw Cen MT" charset="0"/>
                <a:ea typeface="ＭＳ Ｐゴシック" charset="0"/>
              </a:rPr>
              <a:t> </a:t>
            </a:r>
          </a:p>
          <a:p>
            <a:pPr eaLnBrk="1" hangingPunct="1"/>
            <a:endParaRPr lang="en-US" sz="240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3" name="Gruppo 93"/>
          <p:cNvGrpSpPr>
            <a:grpSpLocks/>
          </p:cNvGrpSpPr>
          <p:nvPr/>
        </p:nvGrpSpPr>
        <p:grpSpPr bwMode="auto">
          <a:xfrm>
            <a:off x="6157913" y="2524125"/>
            <a:ext cx="1568450" cy="1138238"/>
            <a:chOff x="6157198" y="2524368"/>
            <a:chExt cx="1568423" cy="1137907"/>
          </a:xfrm>
        </p:grpSpPr>
        <p:sp>
          <p:nvSpPr>
            <p:cNvPr id="62" name="Text Box 22"/>
            <p:cNvSpPr txBox="1">
              <a:spLocks noChangeArrowheads="1"/>
            </p:cNvSpPr>
            <p:nvPr/>
          </p:nvSpPr>
          <p:spPr bwMode="auto">
            <a:xfrm>
              <a:off x="6406431" y="2524368"/>
              <a:ext cx="1319190" cy="30788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GB" sz="1400" i="1">
                  <a:solidFill>
                    <a:srgbClr val="CA0236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Bank Gothic" charset="0"/>
                  <a:cs typeface="Bank Gothic" charset="0"/>
                </a:rPr>
                <a:t>Shadowing </a:t>
              </a:r>
            </a:p>
          </p:txBody>
        </p:sp>
        <p:sp>
          <p:nvSpPr>
            <p:cNvPr id="27670" name="Line 23"/>
            <p:cNvSpPr>
              <a:spLocks noChangeShapeType="1"/>
            </p:cNvSpPr>
            <p:nvPr/>
          </p:nvSpPr>
          <p:spPr bwMode="auto">
            <a:xfrm flipH="1">
              <a:off x="6401917" y="2844405"/>
              <a:ext cx="261404" cy="434921"/>
            </a:xfrm>
            <a:prstGeom prst="line">
              <a:avLst/>
            </a:prstGeom>
            <a:noFill/>
            <a:ln w="19050">
              <a:solidFill>
                <a:srgbClr val="CC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67" name="Ovale 66"/>
            <p:cNvSpPr/>
            <p:nvPr/>
          </p:nvSpPr>
          <p:spPr>
            <a:xfrm>
              <a:off x="6157198" y="3268689"/>
              <a:ext cx="311145" cy="393586"/>
            </a:xfrm>
            <a:prstGeom prst="ellipse">
              <a:avLst/>
            </a:prstGeom>
            <a:noFill/>
            <a:ln w="2857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ym typeface="Times New Roman" pitchFamily="-108" charset="0"/>
              </a:endParaRPr>
            </a:p>
          </p:txBody>
        </p:sp>
      </p:grpSp>
      <p:grpSp>
        <p:nvGrpSpPr>
          <p:cNvPr id="4" name="Gruppo 95"/>
          <p:cNvGrpSpPr>
            <a:grpSpLocks/>
          </p:cNvGrpSpPr>
          <p:nvPr/>
        </p:nvGrpSpPr>
        <p:grpSpPr bwMode="auto">
          <a:xfrm>
            <a:off x="6269038" y="4395788"/>
            <a:ext cx="1922462" cy="773112"/>
            <a:chOff x="6268433" y="4395350"/>
            <a:chExt cx="1923067" cy="774163"/>
          </a:xfrm>
        </p:grpSpPr>
        <p:sp>
          <p:nvSpPr>
            <p:cNvPr id="69" name="Parentesi graffa chiusa 68"/>
            <p:cNvSpPr/>
            <p:nvPr/>
          </p:nvSpPr>
          <p:spPr>
            <a:xfrm rot="5400000">
              <a:off x="6861374" y="3802409"/>
              <a:ext cx="338597" cy="1524480"/>
            </a:xfrm>
            <a:prstGeom prst="rightBrace">
              <a:avLst>
                <a:gd name="adj1" fmla="val 56410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ym typeface="Times New Roman" pitchFamily="-108" charset="0"/>
              </a:endParaRPr>
            </a:p>
          </p:txBody>
        </p:sp>
        <p:sp>
          <p:nvSpPr>
            <p:cNvPr id="27668" name="CasellaDiTesto 82"/>
            <p:cNvSpPr txBox="1">
              <a:spLocks noChangeArrowheads="1"/>
            </p:cNvSpPr>
            <p:nvPr/>
          </p:nvSpPr>
          <p:spPr bwMode="auto">
            <a:xfrm>
              <a:off x="6346299" y="4800181"/>
              <a:ext cx="18452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1800" b="0">
                  <a:solidFill>
                    <a:srgbClr val="FF0000"/>
                  </a:solidFill>
                  <a:latin typeface="Arial" charset="0"/>
                  <a:cs typeface="Arial" charset="0"/>
                </a:rPr>
                <a:t>Random term</a:t>
              </a:r>
            </a:p>
          </p:txBody>
        </p:sp>
      </p:grpSp>
      <p:grpSp>
        <p:nvGrpSpPr>
          <p:cNvPr id="5" name="Gruppo 94"/>
          <p:cNvGrpSpPr>
            <a:grpSpLocks/>
          </p:cNvGrpSpPr>
          <p:nvPr/>
        </p:nvGrpSpPr>
        <p:grpSpPr bwMode="auto">
          <a:xfrm>
            <a:off x="6691313" y="3246438"/>
            <a:ext cx="1550987" cy="1039812"/>
            <a:chOff x="6690838" y="3246501"/>
            <a:chExt cx="1551462" cy="1039890"/>
          </a:xfrm>
        </p:grpSpPr>
        <p:sp>
          <p:nvSpPr>
            <p:cNvPr id="84" name="Text Box 22"/>
            <p:cNvSpPr txBox="1">
              <a:spLocks noChangeArrowheads="1"/>
            </p:cNvSpPr>
            <p:nvPr/>
          </p:nvSpPr>
          <p:spPr bwMode="auto">
            <a:xfrm>
              <a:off x="6690838" y="3978393"/>
              <a:ext cx="1551462" cy="30799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GB" sz="1400" i="1">
                  <a:solidFill>
                    <a:srgbClr val="FF66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Bank Gothic" charset="0"/>
                  <a:cs typeface="Bank Gothic" charset="0"/>
                </a:rPr>
                <a:t>Fast Fading</a:t>
              </a:r>
            </a:p>
          </p:txBody>
        </p:sp>
        <p:sp>
          <p:nvSpPr>
            <p:cNvPr id="27665" name="Line 23"/>
            <p:cNvSpPr>
              <a:spLocks noChangeShapeType="1"/>
            </p:cNvSpPr>
            <p:nvPr/>
          </p:nvSpPr>
          <p:spPr bwMode="auto">
            <a:xfrm flipH="1" flipV="1">
              <a:off x="7175498" y="3695700"/>
              <a:ext cx="139701" cy="266700"/>
            </a:xfrm>
            <a:prstGeom prst="line">
              <a:avLst/>
            </a:prstGeom>
            <a:noFill/>
            <a:ln w="19050">
              <a:solidFill>
                <a:srgbClr val="CC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86" name="Ovale 85"/>
            <p:cNvSpPr/>
            <p:nvPr/>
          </p:nvSpPr>
          <p:spPr>
            <a:xfrm>
              <a:off x="6757533" y="3246501"/>
              <a:ext cx="679658" cy="393730"/>
            </a:xfrm>
            <a:prstGeom prst="ellipse">
              <a:avLst/>
            </a:prstGeom>
            <a:noFill/>
            <a:ln w="28575" cap="flat" cmpd="sng" algn="ctr">
              <a:solidFill>
                <a:srgbClr val="FF66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ym typeface="Times New Roman" pitchFamily="-108" charset="0"/>
              </a:endParaRPr>
            </a:p>
          </p:txBody>
        </p:sp>
      </p:grpSp>
      <p:graphicFrame>
        <p:nvGraphicFramePr>
          <p:cNvPr id="88" name="Object 2"/>
          <p:cNvGraphicFramePr>
            <a:graphicFrameLocks noChangeAspect="1"/>
          </p:cNvGraphicFramePr>
          <p:nvPr/>
        </p:nvGraphicFramePr>
        <p:xfrm>
          <a:off x="2025650" y="5619750"/>
          <a:ext cx="4249738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name="Equation" r:id="rId4" imgW="1739900" imgH="330200" progId="Equation.3">
                  <p:embed/>
                </p:oleObj>
              </mc:Choice>
              <mc:Fallback>
                <p:oleObj name="Equation" r:id="rId4" imgW="1739900" imgH="330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650" y="5619750"/>
                        <a:ext cx="4249738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" name="Freccia circolare a destra 88"/>
          <p:cNvSpPr/>
          <p:nvPr/>
        </p:nvSpPr>
        <p:spPr>
          <a:xfrm>
            <a:off x="1231900" y="4191000"/>
            <a:ext cx="736600" cy="1955800"/>
          </a:xfrm>
          <a:prstGeom prst="curvedRightArrow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sym typeface="Times New Roman" pitchFamily="-108" charset="0"/>
            </a:endParaRPr>
          </a:p>
        </p:txBody>
      </p:sp>
      <p:sp>
        <p:nvSpPr>
          <p:cNvPr id="90" name="Ovale 89"/>
          <p:cNvSpPr/>
          <p:nvPr/>
        </p:nvSpPr>
        <p:spPr>
          <a:xfrm>
            <a:off x="5346700" y="5570538"/>
            <a:ext cx="977900" cy="995362"/>
          </a:xfrm>
          <a:prstGeom prst="ellipse">
            <a:avLst/>
          </a:prstGeom>
          <a:noFill/>
          <a:ln w="28575" cap="flat" cmpd="sng" algn="ctr">
            <a:solidFill>
              <a:srgbClr val="8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ym typeface="Times New Roman" pitchFamily="-108" charset="0"/>
            </a:endParaRPr>
          </a:p>
        </p:txBody>
      </p:sp>
      <p:sp>
        <p:nvSpPr>
          <p:cNvPr id="91" name="CasellaDiTesto 90"/>
          <p:cNvSpPr txBox="1">
            <a:spLocks noChangeArrowheads="1"/>
          </p:cNvSpPr>
          <p:nvPr/>
        </p:nvSpPr>
        <p:spPr bwMode="auto">
          <a:xfrm>
            <a:off x="6286500" y="6210300"/>
            <a:ext cx="1595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1pPr>
            <a:lvl2pPr marL="37931725" indent="-37474525"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2pPr>
            <a:lvl3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3pPr>
            <a:lvl4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4pPr>
            <a:lvl5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9pPr>
          </a:lstStyle>
          <a:p>
            <a:pPr eaLnBrk="1" hangingPunct="1"/>
            <a:r>
              <a:rPr lang="en-US" sz="1800" b="0">
                <a:solidFill>
                  <a:srgbClr val="800000"/>
                </a:solidFill>
                <a:latin typeface="Arial" charset="0"/>
                <a:cs typeface="Arial" charset="0"/>
              </a:rPr>
              <a:t>Ranging error</a:t>
            </a:r>
          </a:p>
        </p:txBody>
      </p:sp>
      <p:sp>
        <p:nvSpPr>
          <p:cNvPr id="92" name="CasellaDiTesto 91"/>
          <p:cNvSpPr txBox="1">
            <a:spLocks noChangeArrowheads="1"/>
          </p:cNvSpPr>
          <p:nvPr/>
        </p:nvSpPr>
        <p:spPr bwMode="auto">
          <a:xfrm>
            <a:off x="292100" y="4978400"/>
            <a:ext cx="2041525" cy="276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1pPr>
            <a:lvl2pPr marL="37931725" indent="-37474525"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2pPr>
            <a:lvl3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3pPr>
            <a:lvl4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4pPr>
            <a:lvl5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9pPr>
          </a:lstStyle>
          <a:p>
            <a:pPr eaLnBrk="1" hangingPunct="1"/>
            <a:r>
              <a:rPr lang="en-US" sz="1200" b="0">
                <a:latin typeface="Arial" charset="0"/>
                <a:cs typeface="Arial" charset="0"/>
              </a:rPr>
              <a:t>Propagation-based ranging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2644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/>
      <p:bldP spid="9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646238"/>
            <a:ext cx="8512175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itolo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RSSI-ranging: an example…</a:t>
            </a:r>
            <a:endParaRPr lang="en-GB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679" name="CasellaDiTesto 17"/>
          <p:cNvSpPr txBox="1">
            <a:spLocks noChangeArrowheads="1"/>
          </p:cNvSpPr>
          <p:nvPr/>
        </p:nvSpPr>
        <p:spPr bwMode="auto">
          <a:xfrm>
            <a:off x="3378200" y="2828925"/>
            <a:ext cx="4356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1pPr>
            <a:lvl2pPr marL="37931725" indent="-37474525"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2pPr>
            <a:lvl3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3pPr>
            <a:lvl4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4pPr>
            <a:lvl5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9pPr>
          </a:lstStyle>
          <a:p>
            <a:pPr eaLnBrk="1" hangingPunct="1"/>
            <a:r>
              <a:rPr lang="en-US" sz="1800" b="0">
                <a:solidFill>
                  <a:srgbClr val="800000"/>
                </a:solidFill>
                <a:latin typeface="Arial" charset="0"/>
                <a:cs typeface="Arial" charset="0"/>
              </a:rPr>
              <a:t>Random variations due to shadowing and fading obscure the log-decreasing law for the received power vs distance</a:t>
            </a:r>
          </a:p>
          <a:p>
            <a:pPr eaLnBrk="1" hangingPunct="1"/>
            <a:endParaRPr lang="en-US" sz="1800" b="0">
              <a:solidFill>
                <a:srgbClr val="800000"/>
              </a:solidFill>
              <a:latin typeface="Arial" charset="0"/>
              <a:cs typeface="Arial" charset="0"/>
            </a:endParaRPr>
          </a:p>
        </p:txBody>
      </p:sp>
      <p:sp>
        <p:nvSpPr>
          <p:cNvPr id="28680" name="CasellaDiTesto 18"/>
          <p:cNvSpPr txBox="1">
            <a:spLocks noChangeArrowheads="1"/>
          </p:cNvSpPr>
          <p:nvPr/>
        </p:nvSpPr>
        <p:spPr bwMode="auto">
          <a:xfrm>
            <a:off x="4140200" y="6565900"/>
            <a:ext cx="1295400" cy="307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1pPr>
            <a:lvl2pPr marL="37931725" indent="-37474525"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2pPr>
            <a:lvl3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3pPr>
            <a:lvl4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4pPr>
            <a:lvl5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9pPr>
          </a:lstStyle>
          <a:p>
            <a:pPr eaLnBrk="1" hangingPunct="1"/>
            <a:r>
              <a:rPr lang="en-US" sz="1400" b="0">
                <a:latin typeface="Arial" charset="0"/>
                <a:cs typeface="Arial" charset="0"/>
              </a:rPr>
              <a:t>Distance [mt]</a:t>
            </a:r>
          </a:p>
        </p:txBody>
      </p:sp>
      <p:sp>
        <p:nvSpPr>
          <p:cNvPr id="28681" name="CasellaDiTesto 19"/>
          <p:cNvSpPr txBox="1">
            <a:spLocks noChangeArrowheads="1"/>
          </p:cNvSpPr>
          <p:nvPr/>
        </p:nvSpPr>
        <p:spPr bwMode="auto">
          <a:xfrm rot="-5400000">
            <a:off x="-663574" y="3859212"/>
            <a:ext cx="2260600" cy="307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1pPr>
            <a:lvl2pPr marL="37931725" indent="-37474525"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2pPr>
            <a:lvl3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3pPr>
            <a:lvl4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4pPr>
            <a:lvl5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9pPr>
          </a:lstStyle>
          <a:p>
            <a:pPr eaLnBrk="1" hangingPunct="1"/>
            <a:r>
              <a:rPr lang="en-US" sz="1400" b="0">
                <a:latin typeface="Arial" charset="0"/>
                <a:cs typeface="Arial" charset="0"/>
              </a:rPr>
              <a:t>Received power P</a:t>
            </a:r>
            <a:r>
              <a:rPr lang="en-US" sz="1400" b="0" baseline="-25000">
                <a:latin typeface="Arial" charset="0"/>
                <a:cs typeface="Arial" charset="0"/>
              </a:rPr>
              <a:t>i</a:t>
            </a:r>
            <a:r>
              <a:rPr lang="en-US" sz="1400" b="0">
                <a:latin typeface="Arial" charset="0"/>
                <a:cs typeface="Arial" charset="0"/>
              </a:rPr>
              <a:t> [dBm]</a:t>
            </a:r>
          </a:p>
        </p:txBody>
      </p:sp>
      <p:sp>
        <p:nvSpPr>
          <p:cNvPr id="23" name="Figura a mano libera 22"/>
          <p:cNvSpPr/>
          <p:nvPr/>
        </p:nvSpPr>
        <p:spPr>
          <a:xfrm>
            <a:off x="844550" y="2336800"/>
            <a:ext cx="7689850" cy="2921000"/>
          </a:xfrm>
          <a:custGeom>
            <a:avLst/>
            <a:gdLst>
              <a:gd name="connsiteX0" fmla="*/ 139700 w 7683500"/>
              <a:gd name="connsiteY0" fmla="*/ 46567 h 2840567"/>
              <a:gd name="connsiteX1" fmla="*/ 139700 w 7683500"/>
              <a:gd name="connsiteY1" fmla="*/ 275167 h 2840567"/>
              <a:gd name="connsiteX2" fmla="*/ 977900 w 7683500"/>
              <a:gd name="connsiteY2" fmla="*/ 1697567 h 2840567"/>
              <a:gd name="connsiteX3" fmla="*/ 3594100 w 7683500"/>
              <a:gd name="connsiteY3" fmla="*/ 2421467 h 2840567"/>
              <a:gd name="connsiteX4" fmla="*/ 7683500 w 7683500"/>
              <a:gd name="connsiteY4" fmla="*/ 2840567 h 2840567"/>
              <a:gd name="connsiteX0" fmla="*/ 69850 w 7613650"/>
              <a:gd name="connsiteY0" fmla="*/ 23284 h 2817284"/>
              <a:gd name="connsiteX1" fmla="*/ 273050 w 7613650"/>
              <a:gd name="connsiteY1" fmla="*/ 950384 h 2817284"/>
              <a:gd name="connsiteX2" fmla="*/ 908050 w 7613650"/>
              <a:gd name="connsiteY2" fmla="*/ 1674284 h 2817284"/>
              <a:gd name="connsiteX3" fmla="*/ 3524250 w 7613650"/>
              <a:gd name="connsiteY3" fmla="*/ 2398184 h 2817284"/>
              <a:gd name="connsiteX4" fmla="*/ 7613650 w 7613650"/>
              <a:gd name="connsiteY4" fmla="*/ 2817284 h 2817284"/>
              <a:gd name="connsiteX0" fmla="*/ 69850 w 7613650"/>
              <a:gd name="connsiteY0" fmla="*/ 23284 h 2817284"/>
              <a:gd name="connsiteX1" fmla="*/ 273050 w 7613650"/>
              <a:gd name="connsiteY1" fmla="*/ 950384 h 2817284"/>
              <a:gd name="connsiteX2" fmla="*/ 908050 w 7613650"/>
              <a:gd name="connsiteY2" fmla="*/ 1674284 h 2817284"/>
              <a:gd name="connsiteX3" fmla="*/ 3524250 w 7613650"/>
              <a:gd name="connsiteY3" fmla="*/ 2398184 h 2817284"/>
              <a:gd name="connsiteX4" fmla="*/ 7613650 w 7613650"/>
              <a:gd name="connsiteY4" fmla="*/ 2817284 h 2817284"/>
              <a:gd name="connsiteX0" fmla="*/ 69850 w 7613650"/>
              <a:gd name="connsiteY0" fmla="*/ 23284 h 2817284"/>
              <a:gd name="connsiteX1" fmla="*/ 273050 w 7613650"/>
              <a:gd name="connsiteY1" fmla="*/ 950384 h 2817284"/>
              <a:gd name="connsiteX2" fmla="*/ 908050 w 7613650"/>
              <a:gd name="connsiteY2" fmla="*/ 1674284 h 2817284"/>
              <a:gd name="connsiteX3" fmla="*/ 3524250 w 7613650"/>
              <a:gd name="connsiteY3" fmla="*/ 2398184 h 2817284"/>
              <a:gd name="connsiteX4" fmla="*/ 7613650 w 7613650"/>
              <a:gd name="connsiteY4" fmla="*/ 2817284 h 2817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3650" h="2817284">
                <a:moveTo>
                  <a:pt x="69850" y="23284"/>
                </a:moveTo>
                <a:cubicBezTo>
                  <a:pt x="0" y="0"/>
                  <a:pt x="133350" y="675217"/>
                  <a:pt x="273050" y="950384"/>
                </a:cubicBezTo>
                <a:cubicBezTo>
                  <a:pt x="412750" y="1225551"/>
                  <a:pt x="429683" y="1356784"/>
                  <a:pt x="908050" y="1674284"/>
                </a:cubicBezTo>
                <a:cubicBezTo>
                  <a:pt x="1449917" y="1979084"/>
                  <a:pt x="2406650" y="2207684"/>
                  <a:pt x="3524250" y="2398184"/>
                </a:cubicBezTo>
                <a:cubicBezTo>
                  <a:pt x="4641850" y="2588684"/>
                  <a:pt x="7613650" y="2817284"/>
                  <a:pt x="7613650" y="2817284"/>
                </a:cubicBezTo>
              </a:path>
            </a:pathLst>
          </a:custGeom>
          <a:ln w="5715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sym typeface="Times New Roman" pitchFamily="-108" charset="0"/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791200" y="1943100"/>
            <a:ext cx="2857500" cy="660400"/>
          </a:xfrm>
          <a:prstGeom prst="rect">
            <a:avLst/>
          </a:prstGeom>
          <a:solidFill>
            <a:srgbClr val="FFFFFF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ym typeface="Times New Roman" pitchFamily="-108" charset="0"/>
            </a:endParaRPr>
          </a:p>
        </p:txBody>
      </p:sp>
      <p:grpSp>
        <p:nvGrpSpPr>
          <p:cNvPr id="28684" name="Gruppo 27"/>
          <p:cNvGrpSpPr>
            <a:grpSpLocks/>
          </p:cNvGrpSpPr>
          <p:nvPr/>
        </p:nvGrpSpPr>
        <p:grpSpPr bwMode="auto">
          <a:xfrm>
            <a:off x="5867400" y="2006600"/>
            <a:ext cx="2692400" cy="523875"/>
            <a:chOff x="5956300" y="1930400"/>
            <a:chExt cx="2692400" cy="523220"/>
          </a:xfrm>
        </p:grpSpPr>
        <p:sp>
          <p:nvSpPr>
            <p:cNvPr id="28685" name="CasellaDiTesto 20"/>
            <p:cNvSpPr txBox="1">
              <a:spLocks noChangeArrowheads="1"/>
            </p:cNvSpPr>
            <p:nvPr/>
          </p:nvSpPr>
          <p:spPr bwMode="auto">
            <a:xfrm>
              <a:off x="6375400" y="1930400"/>
              <a:ext cx="2273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1pPr>
              <a:lvl2pPr marL="37931725" indent="-37474525"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2pPr>
              <a:lvl3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3pPr>
              <a:lvl4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4pPr>
              <a:lvl5pPr eaLnBrk="0" hangingPunct="0"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00000"/>
                  </a:solidFill>
                  <a:latin typeface="Times New Roman" charset="0"/>
                  <a:ea typeface="ヒラギノ明朝 ProN W6" charset="0"/>
                  <a:cs typeface="ヒラギノ明朝 ProN W6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1400" b="0">
                  <a:latin typeface="Arial" charset="0"/>
                  <a:cs typeface="Arial" charset="0"/>
                </a:rPr>
                <a:t>Measured samples</a:t>
              </a:r>
            </a:p>
            <a:p>
              <a:pPr eaLnBrk="1" hangingPunct="1"/>
              <a:r>
                <a:rPr lang="en-US" sz="1400" b="0">
                  <a:latin typeface="Arial" charset="0"/>
                  <a:cs typeface="Arial" charset="0"/>
                </a:rPr>
                <a:t>Deterministic component</a:t>
              </a:r>
            </a:p>
          </p:txBody>
        </p:sp>
        <p:sp>
          <p:nvSpPr>
            <p:cNvPr id="22" name="Ovale 21"/>
            <p:cNvSpPr/>
            <p:nvPr/>
          </p:nvSpPr>
          <p:spPr>
            <a:xfrm>
              <a:off x="6070600" y="2057241"/>
              <a:ext cx="88900" cy="114157"/>
            </a:xfrm>
            <a:prstGeom prst="ellipse">
              <a:avLst/>
            </a:prstGeom>
            <a:solidFill>
              <a:srgbClr val="0000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ym typeface="Times New Roman" pitchFamily="-108" charset="0"/>
              </a:endParaRPr>
            </a:p>
          </p:txBody>
        </p:sp>
        <p:cxnSp>
          <p:nvCxnSpPr>
            <p:cNvPr id="27" name="Connettore 1 26"/>
            <p:cNvCxnSpPr/>
            <p:nvPr/>
          </p:nvCxnSpPr>
          <p:spPr>
            <a:xfrm>
              <a:off x="5956300" y="2298240"/>
              <a:ext cx="431800" cy="1586"/>
            </a:xfrm>
            <a:prstGeom prst="line">
              <a:avLst/>
            </a:prstGeom>
            <a:ln w="5715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064901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Mitigating RSSI randomness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1"/>
          </p:nvPr>
        </p:nvSpPr>
        <p:spPr>
          <a:xfrm>
            <a:off x="609600" y="1589088"/>
            <a:ext cx="3886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Shadowing term is actually due to strong and slowly time varying multipath interference 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A shift in the carrier frequency will change the way reflected copies combine at the receiver</a:t>
            </a:r>
          </a:p>
        </p:txBody>
      </p:sp>
      <p:sp>
        <p:nvSpPr>
          <p:cNvPr id="15" name="Segnaposto contenuto 14"/>
          <p:cNvSpPr>
            <a:spLocks noGrp="1"/>
          </p:cNvSpPr>
          <p:nvPr>
            <p:ph sz="quarter" idx="2"/>
          </p:nvPr>
        </p:nvSpPr>
        <p:spPr>
          <a:xfrm>
            <a:off x="4845050" y="1589088"/>
            <a:ext cx="3886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9703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1566863"/>
            <a:ext cx="3917950" cy="330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Immagin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3" y="1587500"/>
            <a:ext cx="446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ttore 2 9"/>
          <p:cNvCxnSpPr>
            <a:stCxn id="11" idx="0"/>
          </p:cNvCxnSpPr>
          <p:nvPr/>
        </p:nvCxnSpPr>
        <p:spPr>
          <a:xfrm flipH="1">
            <a:off x="7088188" y="1871663"/>
            <a:ext cx="620712" cy="2492375"/>
          </a:xfrm>
          <a:prstGeom prst="straightConnector1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igura a mano libera 10"/>
          <p:cNvSpPr/>
          <p:nvPr/>
        </p:nvSpPr>
        <p:spPr>
          <a:xfrm>
            <a:off x="7088188" y="1871663"/>
            <a:ext cx="1157287" cy="2492375"/>
          </a:xfrm>
          <a:custGeom>
            <a:avLst/>
            <a:gdLst>
              <a:gd name="connsiteX0" fmla="*/ 412750 w 996950"/>
              <a:gd name="connsiteY0" fmla="*/ 0 h 1733550"/>
              <a:gd name="connsiteX1" fmla="*/ 996950 w 996950"/>
              <a:gd name="connsiteY1" fmla="*/ 158750 h 1733550"/>
              <a:gd name="connsiteX2" fmla="*/ 996950 w 996950"/>
              <a:gd name="connsiteY2" fmla="*/ 158750 h 1733550"/>
              <a:gd name="connsiteX3" fmla="*/ 0 w 996950"/>
              <a:gd name="connsiteY3" fmla="*/ 1733550 h 1733550"/>
              <a:gd name="connsiteX0" fmla="*/ 412750 w 996950"/>
              <a:gd name="connsiteY0" fmla="*/ 0 h 1733550"/>
              <a:gd name="connsiteX1" fmla="*/ 996950 w 996950"/>
              <a:gd name="connsiteY1" fmla="*/ 158750 h 1733550"/>
              <a:gd name="connsiteX2" fmla="*/ 996950 w 996950"/>
              <a:gd name="connsiteY2" fmla="*/ 387350 h 1733550"/>
              <a:gd name="connsiteX3" fmla="*/ 0 w 996950"/>
              <a:gd name="connsiteY3" fmla="*/ 1733550 h 1733550"/>
              <a:gd name="connsiteX0" fmla="*/ 412750 w 996950"/>
              <a:gd name="connsiteY0" fmla="*/ 0 h 1733550"/>
              <a:gd name="connsiteX1" fmla="*/ 996950 w 996950"/>
              <a:gd name="connsiteY1" fmla="*/ 387350 h 1733550"/>
              <a:gd name="connsiteX2" fmla="*/ 0 w 996950"/>
              <a:gd name="connsiteY2" fmla="*/ 1733550 h 1733550"/>
              <a:gd name="connsiteX0" fmla="*/ 412750 w 996950"/>
              <a:gd name="connsiteY0" fmla="*/ 0 h 1733550"/>
              <a:gd name="connsiteX1" fmla="*/ 996950 w 996950"/>
              <a:gd name="connsiteY1" fmla="*/ 387350 h 1733550"/>
              <a:gd name="connsiteX2" fmla="*/ 770013 w 996950"/>
              <a:gd name="connsiteY2" fmla="*/ 1482895 h 1733550"/>
              <a:gd name="connsiteX3" fmla="*/ 0 w 996950"/>
              <a:gd name="connsiteY3" fmla="*/ 1733550 h 1733550"/>
              <a:gd name="connsiteX0" fmla="*/ 412750 w 770013"/>
              <a:gd name="connsiteY0" fmla="*/ 0 h 1733550"/>
              <a:gd name="connsiteX1" fmla="*/ 770013 w 770013"/>
              <a:gd name="connsiteY1" fmla="*/ 1482895 h 1733550"/>
              <a:gd name="connsiteX2" fmla="*/ 0 w 770013"/>
              <a:gd name="connsiteY2" fmla="*/ 173355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0013" h="1733550">
                <a:moveTo>
                  <a:pt x="412750" y="0"/>
                </a:moveTo>
                <a:lnTo>
                  <a:pt x="770013" y="1482895"/>
                </a:lnTo>
                <a:lnTo>
                  <a:pt x="0" y="17335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>
              <a:sym typeface="Times New Roman" pitchFamily="-108" charset="0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4994275"/>
            <a:ext cx="429895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4978400"/>
            <a:ext cx="429895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75" y="5380038"/>
            <a:ext cx="425132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ttangolo 18"/>
          <p:cNvSpPr/>
          <p:nvPr/>
        </p:nvSpPr>
        <p:spPr>
          <a:xfrm>
            <a:off x="4572000" y="5181600"/>
            <a:ext cx="4572000" cy="16764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ym typeface="Times New Roman" pitchFamily="-108" charset="0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4968875"/>
            <a:ext cx="3208338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4953000"/>
            <a:ext cx="320833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4864100"/>
            <a:ext cx="3171825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14777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olo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3600">
                <a:latin typeface="Tw Cen MT" charset="0"/>
                <a:ea typeface="ＭＳ Ｐゴシック" charset="0"/>
                <a:cs typeface="ＭＳ Ｐゴシック" charset="0"/>
              </a:rPr>
              <a:t>Multi-channel RSSI: experimental results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25" name="Segnaposto testo 1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Time Average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Frequency average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17</a:t>
            </a:fld>
            <a:endParaRPr lang="it-IT" dirty="0"/>
          </a:p>
        </p:txBody>
      </p:sp>
      <p:pic>
        <p:nvPicPr>
          <p:cNvPr id="30730" name="Immagine 10" descr="time_average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1" t="25185" r="10130" b="22221"/>
          <a:stretch>
            <a:fillRect/>
          </a:stretch>
        </p:blipFill>
        <p:spPr bwMode="auto">
          <a:xfrm>
            <a:off x="173038" y="2578100"/>
            <a:ext cx="4170362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Immagine 11" descr="freq_averaged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" t="24631" r="11459" b="23334"/>
          <a:stretch>
            <a:fillRect/>
          </a:stretch>
        </p:blipFill>
        <p:spPr bwMode="auto">
          <a:xfrm>
            <a:off x="4572000" y="2400300"/>
            <a:ext cx="4392613" cy="356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470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olo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RF-jumping protocol in a nutshell!</a:t>
            </a:r>
          </a:p>
        </p:txBody>
      </p:sp>
      <p:grpSp>
        <p:nvGrpSpPr>
          <p:cNvPr id="31750" name="Gruppo 60"/>
          <p:cNvGrpSpPr>
            <a:grpSpLocks/>
          </p:cNvGrpSpPr>
          <p:nvPr/>
        </p:nvGrpSpPr>
        <p:grpSpPr bwMode="auto">
          <a:xfrm>
            <a:off x="1054100" y="2870200"/>
            <a:ext cx="2360613" cy="3136900"/>
            <a:chOff x="1295400" y="1828800"/>
            <a:chExt cx="2208318" cy="2895600"/>
          </a:xfrm>
        </p:grpSpPr>
        <p:pic>
          <p:nvPicPr>
            <p:cNvPr id="31776" name="Immagine 5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1828800"/>
              <a:ext cx="2208318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ttangolo 12"/>
            <p:cNvSpPr/>
            <p:nvPr/>
          </p:nvSpPr>
          <p:spPr>
            <a:xfrm>
              <a:off x="2743356" y="4419600"/>
              <a:ext cx="457405" cy="227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>
                <a:sym typeface="Times New Roman" pitchFamily="-108" charset="0"/>
              </a:endParaRPr>
            </a:p>
          </p:txBody>
        </p:sp>
      </p:grpSp>
      <p:grpSp>
        <p:nvGrpSpPr>
          <p:cNvPr id="3" name="Gruppo 13"/>
          <p:cNvGrpSpPr>
            <a:grpSpLocks/>
          </p:cNvGrpSpPr>
          <p:nvPr/>
        </p:nvGrpSpPr>
        <p:grpSpPr bwMode="auto">
          <a:xfrm rot="-531509">
            <a:off x="469900" y="2114550"/>
            <a:ext cx="5722938" cy="2849563"/>
            <a:chOff x="-376238" y="1947863"/>
            <a:chExt cx="9004302" cy="2438401"/>
          </a:xfrm>
        </p:grpSpPr>
        <p:sp>
          <p:nvSpPr>
            <p:cNvPr id="15" name="Ovale 14"/>
            <p:cNvSpPr/>
            <p:nvPr/>
          </p:nvSpPr>
          <p:spPr bwMode="auto">
            <a:xfrm rot="759520">
              <a:off x="567169" y="2200704"/>
              <a:ext cx="3601720" cy="113701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6" name="Ovale 15"/>
            <p:cNvSpPr/>
            <p:nvPr/>
          </p:nvSpPr>
          <p:spPr bwMode="auto">
            <a:xfrm rot="759520">
              <a:off x="36483" y="2018371"/>
              <a:ext cx="5909619" cy="1809443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7" name="Ovale 16"/>
            <p:cNvSpPr/>
            <p:nvPr/>
          </p:nvSpPr>
          <p:spPr bwMode="auto">
            <a:xfrm rot="759520">
              <a:off x="-376238" y="1947863"/>
              <a:ext cx="9004302" cy="2438401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8" name="Ovale 17"/>
            <p:cNvSpPr/>
            <p:nvPr/>
          </p:nvSpPr>
          <p:spPr bwMode="auto">
            <a:xfrm rot="759520">
              <a:off x="1202645" y="2411642"/>
              <a:ext cx="2397817" cy="76344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9" name="Ovale 18"/>
            <p:cNvSpPr/>
            <p:nvPr/>
          </p:nvSpPr>
          <p:spPr bwMode="auto">
            <a:xfrm rot="759520">
              <a:off x="1732779" y="2566253"/>
              <a:ext cx="1106493" cy="44013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sp>
        <p:nvSpPr>
          <p:cNvPr id="20" name="Rettangolo arrotondato 19"/>
          <p:cNvSpPr/>
          <p:nvPr/>
        </p:nvSpPr>
        <p:spPr>
          <a:xfrm>
            <a:off x="2335213" y="3124200"/>
            <a:ext cx="1779587" cy="5207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Anybody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in CH1? (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Next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CH2)</a:t>
            </a:r>
          </a:p>
        </p:txBody>
      </p:sp>
      <p:pic>
        <p:nvPicPr>
          <p:cNvPr id="31753" name="Immagin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463" y="2755900"/>
            <a:ext cx="105251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Immagin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163" y="3721100"/>
            <a:ext cx="105251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Immagin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38600"/>
            <a:ext cx="1052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ttangolo arrotondato 25"/>
          <p:cNvSpPr/>
          <p:nvPr/>
        </p:nvSpPr>
        <p:spPr>
          <a:xfrm>
            <a:off x="4354513" y="2463800"/>
            <a:ext cx="1779587" cy="5207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I’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m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in CH1! </a:t>
            </a:r>
          </a:p>
          <a:p>
            <a:pPr algn="ctr">
              <a:defRPr/>
            </a:pP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(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Next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CH2)</a:t>
            </a:r>
          </a:p>
        </p:txBody>
      </p:sp>
      <p:grpSp>
        <p:nvGrpSpPr>
          <p:cNvPr id="4" name="Gruppo 29"/>
          <p:cNvGrpSpPr>
            <a:grpSpLocks/>
          </p:cNvGrpSpPr>
          <p:nvPr/>
        </p:nvGrpSpPr>
        <p:grpSpPr bwMode="auto">
          <a:xfrm rot="9507257">
            <a:off x="4229100" y="2957513"/>
            <a:ext cx="4025900" cy="2009775"/>
            <a:chOff x="-376238" y="1947863"/>
            <a:chExt cx="9004302" cy="2438401"/>
          </a:xfrm>
        </p:grpSpPr>
        <p:sp>
          <p:nvSpPr>
            <p:cNvPr id="31" name="Ovale 30"/>
            <p:cNvSpPr/>
            <p:nvPr/>
          </p:nvSpPr>
          <p:spPr bwMode="auto">
            <a:xfrm rot="759520">
              <a:off x="568056" y="2207909"/>
              <a:ext cx="3600301" cy="113638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32" name="Ovale 31"/>
            <p:cNvSpPr/>
            <p:nvPr/>
          </p:nvSpPr>
          <p:spPr bwMode="auto">
            <a:xfrm rot="759520">
              <a:off x="47544" y="2023463"/>
              <a:ext cx="5911735" cy="1810503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33" name="Ovale 32"/>
            <p:cNvSpPr/>
            <p:nvPr/>
          </p:nvSpPr>
          <p:spPr bwMode="auto">
            <a:xfrm rot="759520">
              <a:off x="-376238" y="1947863"/>
              <a:ext cx="9004302" cy="2438401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34" name="Ovale 33"/>
            <p:cNvSpPr/>
            <p:nvPr/>
          </p:nvSpPr>
          <p:spPr bwMode="auto">
            <a:xfrm rot="759520">
              <a:off x="1214549" y="2414659"/>
              <a:ext cx="2396651" cy="762723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35" name="Ovale 34"/>
            <p:cNvSpPr/>
            <p:nvPr/>
          </p:nvSpPr>
          <p:spPr bwMode="auto">
            <a:xfrm rot="759520">
              <a:off x="1735352" y="2576816"/>
              <a:ext cx="1107785" cy="437218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grpSp>
        <p:nvGrpSpPr>
          <p:cNvPr id="5" name="Gruppo 35"/>
          <p:cNvGrpSpPr>
            <a:grpSpLocks/>
          </p:cNvGrpSpPr>
          <p:nvPr/>
        </p:nvGrpSpPr>
        <p:grpSpPr bwMode="auto">
          <a:xfrm rot="9507257">
            <a:off x="3325813" y="2032000"/>
            <a:ext cx="4025900" cy="2011363"/>
            <a:chOff x="-376238" y="1947863"/>
            <a:chExt cx="9004302" cy="2438401"/>
          </a:xfrm>
        </p:grpSpPr>
        <p:sp>
          <p:nvSpPr>
            <p:cNvPr id="37" name="Ovale 36"/>
            <p:cNvSpPr/>
            <p:nvPr/>
          </p:nvSpPr>
          <p:spPr bwMode="auto">
            <a:xfrm rot="759520">
              <a:off x="568014" y="2203485"/>
              <a:ext cx="3600301" cy="1135482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38" name="Ovale 37"/>
            <p:cNvSpPr/>
            <p:nvPr/>
          </p:nvSpPr>
          <p:spPr bwMode="auto">
            <a:xfrm rot="759520">
              <a:off x="47503" y="2019184"/>
              <a:ext cx="5911735" cy="180907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39" name="Ovale 38"/>
            <p:cNvSpPr/>
            <p:nvPr/>
          </p:nvSpPr>
          <p:spPr bwMode="auto">
            <a:xfrm rot="759520">
              <a:off x="-376238" y="1947863"/>
              <a:ext cx="9004302" cy="2438401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40" name="Ovale 39"/>
            <p:cNvSpPr/>
            <p:nvPr/>
          </p:nvSpPr>
          <p:spPr bwMode="auto">
            <a:xfrm rot="759520">
              <a:off x="1214551" y="2414291"/>
              <a:ext cx="2396649" cy="76404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41" name="Ovale 40"/>
            <p:cNvSpPr/>
            <p:nvPr/>
          </p:nvSpPr>
          <p:spPr bwMode="auto">
            <a:xfrm rot="759520">
              <a:off x="1738571" y="2566663"/>
              <a:ext cx="1107785" cy="438797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sp>
        <p:nvSpPr>
          <p:cNvPr id="42" name="Rettangolo arrotondato 41"/>
          <p:cNvSpPr/>
          <p:nvPr/>
        </p:nvSpPr>
        <p:spPr>
          <a:xfrm>
            <a:off x="5942013" y="3168650"/>
            <a:ext cx="1779587" cy="5207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I’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m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in CH1! </a:t>
            </a:r>
          </a:p>
          <a:p>
            <a:pPr algn="ctr">
              <a:defRPr/>
            </a:pP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(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Next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CH2)</a:t>
            </a:r>
          </a:p>
        </p:txBody>
      </p:sp>
      <p:sp>
        <p:nvSpPr>
          <p:cNvPr id="43" name="Rettangolo arrotondato 42"/>
          <p:cNvSpPr/>
          <p:nvPr/>
        </p:nvSpPr>
        <p:spPr>
          <a:xfrm>
            <a:off x="4379913" y="4679950"/>
            <a:ext cx="2122487" cy="5207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Everybody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’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s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switching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on CH2. 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Let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’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s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follow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sym typeface="Times New Roman" pitchFamily="-108" charset="0"/>
              </a:rPr>
              <a:t>them</a:t>
            </a:r>
            <a:r>
              <a:rPr lang="it-IT" sz="1400" dirty="0">
                <a:solidFill>
                  <a:schemeClr val="tx1"/>
                </a:solidFill>
                <a:sym typeface="Times New Roman" pitchFamily="-108" charset="0"/>
              </a:rPr>
              <a:t>!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26580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42" grpId="0" animBg="1"/>
      <p:bldP spid="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olo 7"/>
          <p:cNvSpPr>
            <a:spLocks noGrp="1"/>
          </p:cNvSpPr>
          <p:nvPr>
            <p:ph type="title"/>
          </p:nvPr>
        </p:nvSpPr>
        <p:spPr>
          <a:xfrm>
            <a:off x="533400" y="273050"/>
            <a:ext cx="7715250" cy="86995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RF-jumping protocol</a:t>
            </a:r>
          </a:p>
        </p:txBody>
      </p:sp>
      <p:sp>
        <p:nvSpPr>
          <p:cNvPr id="10" name="Segnaposto contenuto 9"/>
          <p:cNvSpPr>
            <a:spLocks noGrp="1"/>
          </p:cNvSpPr>
          <p:nvPr>
            <p:ph sz="quarter" idx="2"/>
          </p:nvPr>
        </p:nvSpPr>
        <p:spPr>
          <a:xfrm>
            <a:off x="381000" y="2438400"/>
            <a:ext cx="4114800" cy="4013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 dirty="0">
                <a:latin typeface="Tw Cen MT" charset="0"/>
                <a:ea typeface="ＭＳ Ｐゴシック" charset="0"/>
                <a:cs typeface="ＭＳ Ｐゴシック" charset="0"/>
              </a:rPr>
              <a:t>Set TX Channel to default RF Channel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>
                <a:latin typeface="Tw Cen MT" charset="0"/>
                <a:ea typeface="ＭＳ Ｐゴシック" charset="0"/>
                <a:cs typeface="ＭＳ Ｐゴシック" charset="0"/>
              </a:rPr>
              <a:t>FOR </a:t>
            </a:r>
            <a:r>
              <a:rPr lang="en-US" sz="2000" dirty="0" err="1">
                <a:latin typeface="Tw Cen MT" charset="0"/>
                <a:ea typeface="ＭＳ Ｐゴシック" charset="0"/>
                <a:cs typeface="ＭＳ Ｐゴシック" charset="0"/>
              </a:rPr>
              <a:t>NextRFCh</a:t>
            </a:r>
            <a:r>
              <a:rPr lang="en-US" sz="2000" dirty="0">
                <a:latin typeface="Tw Cen MT" charset="0"/>
                <a:ea typeface="ＭＳ Ｐゴシック" charset="0"/>
                <a:cs typeface="ＭＳ Ｐゴシック" charset="0"/>
              </a:rPr>
              <a:t>=1 TO 16 DO</a:t>
            </a:r>
          </a:p>
          <a:p>
            <a:pPr lvl="1">
              <a:lnSpc>
                <a:spcPct val="80000"/>
              </a:lnSpc>
            </a:pPr>
            <a:r>
              <a:rPr lang="en-US" sz="1700" dirty="0">
                <a:latin typeface="Tw Cen MT" charset="0"/>
                <a:ea typeface="ＭＳ Ｐゴシック" charset="0"/>
                <a:cs typeface="ＭＳ Ｐゴシック" charset="0"/>
              </a:rPr>
              <a:t>Send REQUEST(</a:t>
            </a:r>
            <a:r>
              <a:rPr lang="en-US" sz="1700" dirty="0" err="1">
                <a:latin typeface="Tw Cen MT" charset="0"/>
                <a:ea typeface="ＭＳ Ｐゴシック" charset="0"/>
                <a:cs typeface="ＭＳ Ｐゴシック" charset="0"/>
              </a:rPr>
              <a:t>NextRFCh</a:t>
            </a:r>
            <a:r>
              <a:rPr lang="en-US" sz="1700" dirty="0">
                <a:latin typeface="Tw Cen MT" charset="0"/>
                <a:ea typeface="ＭＳ Ｐゴシック" charset="0"/>
                <a:cs typeface="ＭＳ Ｐゴシック" charset="0"/>
              </a:rPr>
              <a:t>)</a:t>
            </a:r>
          </a:p>
          <a:p>
            <a:pPr lvl="2">
              <a:lnSpc>
                <a:spcPct val="80000"/>
              </a:lnSpc>
            </a:pPr>
            <a:r>
              <a:rPr lang="en-US" sz="1500" dirty="0">
                <a:latin typeface="Tw Cen MT" charset="0"/>
                <a:ea typeface="ＭＳ Ｐゴシック" charset="0"/>
              </a:rPr>
              <a:t>Start REQ_TO</a:t>
            </a:r>
          </a:p>
          <a:p>
            <a:pPr lvl="1">
              <a:lnSpc>
                <a:spcPct val="80000"/>
              </a:lnSpc>
            </a:pPr>
            <a:r>
              <a:rPr lang="en-US" sz="1700" dirty="0">
                <a:latin typeface="Tw Cen MT" charset="0"/>
                <a:ea typeface="ＭＳ Ｐゴシック" charset="0"/>
                <a:cs typeface="ＭＳ Ｐゴシック" charset="0"/>
              </a:rPr>
              <a:t>WHILE NOT(REQ_TO expired) DO</a:t>
            </a:r>
          </a:p>
          <a:p>
            <a:pPr lvl="2">
              <a:lnSpc>
                <a:spcPct val="80000"/>
              </a:lnSpc>
            </a:pPr>
            <a:r>
              <a:rPr lang="en-US" sz="1500" dirty="0">
                <a:latin typeface="Tw Cen MT" charset="0"/>
                <a:ea typeface="ＭＳ Ｐゴシック" charset="0"/>
              </a:rPr>
              <a:t>IF (</a:t>
            </a:r>
            <a:r>
              <a:rPr lang="en-US" sz="1500" dirty="0" smtClean="0">
                <a:latin typeface="Tw Cen MT" charset="0"/>
                <a:ea typeface="ＭＳ Ｐゴシック" charset="0"/>
              </a:rPr>
              <a:t>REPLY </a:t>
            </a:r>
            <a:r>
              <a:rPr lang="en-US" sz="1500" dirty="0" err="1">
                <a:latin typeface="Tw Cen MT" charset="0"/>
                <a:ea typeface="ＭＳ Ｐゴシック" charset="0"/>
              </a:rPr>
              <a:t>pkt</a:t>
            </a:r>
            <a:r>
              <a:rPr lang="en-US" sz="1500" dirty="0">
                <a:latin typeface="Tw Cen MT" charset="0"/>
                <a:ea typeface="ＭＳ Ｐゴシック" charset="0"/>
              </a:rPr>
              <a:t> received) </a:t>
            </a:r>
          </a:p>
          <a:p>
            <a:pPr lvl="3">
              <a:lnSpc>
                <a:spcPct val="80000"/>
              </a:lnSpc>
            </a:pPr>
            <a:r>
              <a:rPr lang="en-US" sz="1300" dirty="0">
                <a:latin typeface="Tw Cen MT" charset="0"/>
                <a:ea typeface="ＭＳ Ｐゴシック" charset="0"/>
              </a:rPr>
              <a:t>Store RSSI sample</a:t>
            </a:r>
          </a:p>
          <a:p>
            <a:pPr lvl="3">
              <a:lnSpc>
                <a:spcPct val="80000"/>
              </a:lnSpc>
            </a:pPr>
            <a:r>
              <a:rPr lang="en-US" sz="1300" dirty="0">
                <a:latin typeface="Tw Cen MT" charset="0"/>
                <a:ea typeface="ＭＳ Ｐゴシック" charset="0"/>
              </a:rPr>
              <a:t>Restart REQ </a:t>
            </a:r>
            <a:r>
              <a:rPr lang="en-US" sz="1300" dirty="0" err="1">
                <a:latin typeface="Tw Cen MT" charset="0"/>
                <a:ea typeface="ＭＳ Ｐゴシック" charset="0"/>
              </a:rPr>
              <a:t>TimeOut</a:t>
            </a:r>
            <a:endParaRPr lang="en-US" sz="1300" dirty="0">
              <a:latin typeface="Tw Cen MT" charset="0"/>
              <a:ea typeface="ＭＳ Ｐゴシック" charset="0"/>
            </a:endParaRPr>
          </a:p>
          <a:p>
            <a:pPr lvl="1">
              <a:lnSpc>
                <a:spcPct val="80000"/>
              </a:lnSpc>
            </a:pPr>
            <a:r>
              <a:rPr lang="en-US" sz="1700" dirty="0">
                <a:latin typeface="Tw Cen MT" charset="0"/>
                <a:ea typeface="ＭＳ Ｐゴシック" charset="0"/>
                <a:cs typeface="ＭＳ Ｐゴシック" charset="0"/>
              </a:rPr>
              <a:t>ENDWHILE</a:t>
            </a:r>
          </a:p>
          <a:p>
            <a:pPr lvl="1">
              <a:lnSpc>
                <a:spcPct val="80000"/>
              </a:lnSpc>
            </a:pPr>
            <a:r>
              <a:rPr lang="en-US" sz="1700" dirty="0">
                <a:latin typeface="Tw Cen MT" charset="0"/>
                <a:ea typeface="ＭＳ Ｐゴシック" charset="0"/>
                <a:cs typeface="ＭＳ Ｐゴシック" charset="0"/>
              </a:rPr>
              <a:t>Set TX Channel to </a:t>
            </a:r>
            <a:r>
              <a:rPr lang="en-US" sz="1700" dirty="0" err="1">
                <a:latin typeface="Tw Cen MT" charset="0"/>
                <a:ea typeface="ＭＳ Ｐゴシック" charset="0"/>
                <a:cs typeface="ＭＳ Ｐゴシック" charset="0"/>
              </a:rPr>
              <a:t>NextRFCh</a:t>
            </a:r>
            <a:endParaRPr lang="en-US" sz="1700" dirty="0">
              <a:latin typeface="Tw Cen MT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>
                <a:latin typeface="Tw Cen MT" charset="0"/>
                <a:ea typeface="ＭＳ Ｐゴシック" charset="0"/>
                <a:cs typeface="ＭＳ Ｐゴシック" charset="0"/>
              </a:rPr>
              <a:t>ENDFOR</a:t>
            </a:r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4572000" y="2438400"/>
            <a:ext cx="4343400" cy="4013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Set </a:t>
            </a:r>
            <a:r>
              <a:rPr lang="it-IT" sz="1800" dirty="0" err="1">
                <a:latin typeface="Tw Cen MT" charset="0"/>
                <a:ea typeface="ＭＳ Ｐゴシック" charset="0"/>
                <a:cs typeface="ＭＳ Ｐゴシック" charset="0"/>
              </a:rPr>
              <a:t>flag</a:t>
            </a: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=false</a:t>
            </a:r>
          </a:p>
          <a:p>
            <a:pPr eaLnBrk="1" hangingPunct="1">
              <a:lnSpc>
                <a:spcPct val="80000"/>
              </a:lnSpc>
            </a:pP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IF (REQUEST </a:t>
            </a:r>
            <a:r>
              <a:rPr lang="it-IT" sz="1800" dirty="0" err="1">
                <a:latin typeface="Tw Cen MT" charset="0"/>
                <a:ea typeface="ＭＳ Ｐゴシック" charset="0"/>
                <a:cs typeface="ＭＳ Ｐゴシック" charset="0"/>
              </a:rPr>
              <a:t>pkt</a:t>
            </a: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 </a:t>
            </a:r>
            <a:r>
              <a:rPr lang="it-IT" sz="1800" dirty="0" err="1">
                <a:latin typeface="Tw Cen MT" charset="0"/>
                <a:ea typeface="ＭＳ Ｐゴシック" charset="0"/>
                <a:cs typeface="ＭＳ Ｐゴシック" charset="0"/>
              </a:rPr>
              <a:t>received</a:t>
            </a: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) </a:t>
            </a:r>
          </a:p>
          <a:p>
            <a:pPr lvl="1" eaLnBrk="1" hangingPunct="1">
              <a:lnSpc>
                <a:spcPct val="80000"/>
              </a:lnSpc>
            </a:pPr>
            <a:r>
              <a:rPr lang="it-IT" sz="1600" dirty="0" err="1">
                <a:latin typeface="Tw Cen MT" charset="0"/>
                <a:ea typeface="ＭＳ Ｐゴシック" charset="0"/>
              </a:rPr>
              <a:t>Get</a:t>
            </a:r>
            <a:r>
              <a:rPr lang="it-IT" sz="1600" dirty="0">
                <a:latin typeface="Tw Cen MT" charset="0"/>
                <a:ea typeface="ＭＳ Ｐゴシック" charset="0"/>
              </a:rPr>
              <a:t> </a:t>
            </a:r>
            <a:r>
              <a:rPr lang="it-IT" sz="1600" dirty="0" err="1">
                <a:latin typeface="Tw Cen MT" charset="0"/>
                <a:ea typeface="ＭＳ Ｐゴシック" charset="0"/>
              </a:rPr>
              <a:t>NextRFCh</a:t>
            </a:r>
            <a:endParaRPr lang="it-IT" sz="1600" dirty="0">
              <a:latin typeface="Tw Cen MT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it-IT" sz="1600" dirty="0">
                <a:latin typeface="Tw Cen MT" charset="0"/>
                <a:ea typeface="ＭＳ Ｐゴシック" charset="0"/>
              </a:rPr>
              <a:t>Set </a:t>
            </a:r>
            <a:r>
              <a:rPr lang="it-IT" sz="1600" dirty="0" err="1">
                <a:latin typeface="Tw Cen MT" charset="0"/>
                <a:ea typeface="ＭＳ Ｐゴシック" charset="0"/>
              </a:rPr>
              <a:t>flag</a:t>
            </a:r>
            <a:r>
              <a:rPr lang="it-IT" sz="1600" dirty="0">
                <a:latin typeface="Tw Cen MT" charset="0"/>
                <a:ea typeface="ＭＳ Ｐゴシック" charset="0"/>
              </a:rPr>
              <a:t>=</a:t>
            </a:r>
            <a:r>
              <a:rPr lang="it-IT" sz="1600" dirty="0" err="1">
                <a:latin typeface="Tw Cen MT" charset="0"/>
                <a:ea typeface="ＭＳ Ｐゴシック" charset="0"/>
              </a:rPr>
              <a:t>true</a:t>
            </a:r>
            <a:endParaRPr lang="it-IT" sz="1600" dirty="0">
              <a:latin typeface="Tw Cen MT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it-IT" sz="1600" dirty="0">
                <a:latin typeface="Tw Cen MT" charset="0"/>
                <a:ea typeface="ＭＳ Ｐゴシック" charset="0"/>
              </a:rPr>
              <a:t>Set random REP_TO in [0,REQ_TO] </a:t>
            </a:r>
          </a:p>
          <a:p>
            <a:pPr lvl="1" eaLnBrk="1" hangingPunct="1">
              <a:lnSpc>
                <a:spcPct val="80000"/>
              </a:lnSpc>
            </a:pPr>
            <a:r>
              <a:rPr lang="it-IT" sz="1600" dirty="0">
                <a:latin typeface="Tw Cen MT" charset="0"/>
                <a:ea typeface="ＭＳ Ｐゴシック" charset="0"/>
              </a:rPr>
              <a:t>WHILE NOT(REP_TO </a:t>
            </a:r>
            <a:r>
              <a:rPr lang="it-IT" sz="1600" dirty="0" err="1">
                <a:latin typeface="Tw Cen MT" charset="0"/>
                <a:ea typeface="ＭＳ Ｐゴシック" charset="0"/>
              </a:rPr>
              <a:t>expired</a:t>
            </a:r>
            <a:r>
              <a:rPr lang="it-IT" sz="1600" dirty="0">
                <a:latin typeface="Tw Cen MT" charset="0"/>
                <a:ea typeface="ＭＳ Ｐゴシック" charset="0"/>
              </a:rPr>
              <a:t>) DO</a:t>
            </a:r>
          </a:p>
          <a:p>
            <a:pPr lvl="2" eaLnBrk="1" hangingPunct="1">
              <a:lnSpc>
                <a:spcPct val="80000"/>
              </a:lnSpc>
            </a:pPr>
            <a:r>
              <a:rPr lang="it-IT" sz="1400" dirty="0">
                <a:latin typeface="Tw Cen MT" charset="0"/>
                <a:ea typeface="ＭＳ Ｐゴシック" charset="0"/>
              </a:rPr>
              <a:t>IF (</a:t>
            </a:r>
            <a:r>
              <a:rPr lang="it-IT" sz="1400" dirty="0" smtClean="0">
                <a:latin typeface="Tw Cen MT" charset="0"/>
                <a:ea typeface="ＭＳ Ｐゴシック" charset="0"/>
              </a:rPr>
              <a:t>REPLY </a:t>
            </a:r>
            <a:r>
              <a:rPr lang="it-IT" sz="1400" dirty="0" err="1">
                <a:latin typeface="Tw Cen MT" charset="0"/>
                <a:ea typeface="ＭＳ Ｐゴシック" charset="0"/>
              </a:rPr>
              <a:t>pkt</a:t>
            </a:r>
            <a:r>
              <a:rPr lang="it-IT" sz="1400" dirty="0">
                <a:latin typeface="Tw Cen MT" charset="0"/>
                <a:ea typeface="ＭＳ Ｐゴシック" charset="0"/>
              </a:rPr>
              <a:t> </a:t>
            </a:r>
            <a:r>
              <a:rPr lang="it-IT" sz="1400" dirty="0" err="1">
                <a:latin typeface="Tw Cen MT" charset="0"/>
                <a:ea typeface="ＭＳ Ｐゴシック" charset="0"/>
              </a:rPr>
              <a:t>received</a:t>
            </a:r>
            <a:r>
              <a:rPr lang="it-IT" sz="1400" dirty="0">
                <a:latin typeface="Tw Cen MT" charset="0"/>
                <a:ea typeface="ＭＳ Ｐゴシック" charset="0"/>
              </a:rPr>
              <a:t>) &amp; </a:t>
            </a:r>
            <a:r>
              <a:rPr lang="it-IT" sz="1400" dirty="0" err="1">
                <a:latin typeface="Tw Cen MT" charset="0"/>
                <a:ea typeface="ＭＳ Ｐゴシック" charset="0"/>
              </a:rPr>
              <a:t>flag</a:t>
            </a:r>
            <a:r>
              <a:rPr lang="it-IT" sz="1400" dirty="0">
                <a:latin typeface="Tw Cen MT" charset="0"/>
                <a:ea typeface="ＭＳ Ｐゴシック" charset="0"/>
              </a:rPr>
              <a:t> THEN </a:t>
            </a:r>
            <a:r>
              <a:rPr lang="it-IT" sz="1400" dirty="0" err="1">
                <a:latin typeface="Tw Cen MT" charset="0"/>
                <a:ea typeface="ＭＳ Ｐゴシック" charset="0"/>
              </a:rPr>
              <a:t>Restart</a:t>
            </a:r>
            <a:r>
              <a:rPr lang="it-IT" sz="1400" dirty="0">
                <a:latin typeface="Tw Cen MT" charset="0"/>
                <a:ea typeface="ＭＳ Ｐゴシック" charset="0"/>
              </a:rPr>
              <a:t> REP_TO</a:t>
            </a:r>
          </a:p>
          <a:p>
            <a:pPr lvl="1" eaLnBrk="1" hangingPunct="1">
              <a:lnSpc>
                <a:spcPct val="80000"/>
              </a:lnSpc>
            </a:pPr>
            <a:r>
              <a:rPr lang="it-IT" sz="1600" dirty="0">
                <a:latin typeface="Tw Cen MT" charset="0"/>
                <a:ea typeface="ＭＳ Ｐゴシック" charset="0"/>
              </a:rPr>
              <a:t>ENDWHILE</a:t>
            </a:r>
          </a:p>
          <a:p>
            <a:pPr lvl="1" eaLnBrk="1" hangingPunct="1">
              <a:lnSpc>
                <a:spcPct val="80000"/>
              </a:lnSpc>
            </a:pPr>
            <a:r>
              <a:rPr lang="it-IT" sz="1600" dirty="0" err="1">
                <a:latin typeface="Tw Cen MT" charset="0"/>
                <a:ea typeface="ＭＳ Ｐゴシック" charset="0"/>
              </a:rPr>
              <a:t>Send</a:t>
            </a:r>
            <a:r>
              <a:rPr lang="it-IT" sz="1600" dirty="0">
                <a:latin typeface="Tw Cen MT" charset="0"/>
                <a:ea typeface="ＭＳ Ｐゴシック" charset="0"/>
              </a:rPr>
              <a:t> a </a:t>
            </a:r>
            <a:r>
              <a:rPr lang="it-IT" sz="1600" dirty="0" smtClean="0">
                <a:latin typeface="Tw Cen MT" charset="0"/>
                <a:ea typeface="ＭＳ Ｐゴシック" charset="0"/>
              </a:rPr>
              <a:t>REPLY </a:t>
            </a:r>
            <a:r>
              <a:rPr lang="it-IT" sz="1600" dirty="0" err="1">
                <a:latin typeface="Tw Cen MT" charset="0"/>
                <a:ea typeface="ＭＳ Ｐゴシック" charset="0"/>
              </a:rPr>
              <a:t>pkt</a:t>
            </a:r>
            <a:r>
              <a:rPr lang="it-IT" sz="1600" dirty="0">
                <a:latin typeface="Tw Cen MT" charset="0"/>
                <a:ea typeface="ＭＳ Ｐゴシック" charset="0"/>
              </a:rPr>
              <a:t> &amp; </a:t>
            </a:r>
            <a:r>
              <a:rPr lang="it-IT" sz="1600" dirty="0" err="1">
                <a:latin typeface="Tw Cen MT" charset="0"/>
                <a:ea typeface="ＭＳ Ｐゴシック" charset="0"/>
              </a:rPr>
              <a:t>switch</a:t>
            </a:r>
            <a:r>
              <a:rPr lang="it-IT" sz="1600" dirty="0">
                <a:latin typeface="Tw Cen MT" charset="0"/>
                <a:ea typeface="ＭＳ Ｐゴシック" charset="0"/>
              </a:rPr>
              <a:t> to </a:t>
            </a:r>
            <a:r>
              <a:rPr lang="en-US" sz="1600" dirty="0" err="1">
                <a:latin typeface="Tw Cen MT" charset="0"/>
                <a:ea typeface="ＭＳ Ｐゴシック" charset="0"/>
              </a:rPr>
              <a:t>NextRFCh</a:t>
            </a:r>
            <a:r>
              <a:rPr lang="en-US" sz="1600" dirty="0">
                <a:latin typeface="Tw Cen MT" charset="0"/>
                <a:ea typeface="ＭＳ Ｐゴシック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IF (</a:t>
            </a:r>
            <a:r>
              <a:rPr lang="it-IT" sz="1800" dirty="0" smtClean="0">
                <a:latin typeface="Tw Cen MT" charset="0"/>
                <a:ea typeface="ＭＳ Ｐゴシック" charset="0"/>
                <a:cs typeface="ＭＳ Ｐゴシック" charset="0"/>
              </a:rPr>
              <a:t>REPLY </a:t>
            </a:r>
            <a:r>
              <a:rPr lang="it-IT" sz="1800" dirty="0" err="1">
                <a:latin typeface="Tw Cen MT" charset="0"/>
                <a:ea typeface="ＭＳ Ｐゴシック" charset="0"/>
                <a:cs typeface="ＭＳ Ｐゴシック" charset="0"/>
              </a:rPr>
              <a:t>pkt</a:t>
            </a: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 </a:t>
            </a:r>
            <a:r>
              <a:rPr lang="it-IT" sz="1800" dirty="0" err="1">
                <a:latin typeface="Tw Cen MT" charset="0"/>
                <a:ea typeface="ＭＳ Ｐゴシック" charset="0"/>
                <a:cs typeface="ＭＳ Ｐゴシック" charset="0"/>
              </a:rPr>
              <a:t>received</a:t>
            </a: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) &amp; NOT </a:t>
            </a:r>
            <a:r>
              <a:rPr lang="it-IT" sz="1800" dirty="0" err="1">
                <a:latin typeface="Tw Cen MT" charset="0"/>
                <a:ea typeface="ＭＳ Ｐゴシック" charset="0"/>
                <a:cs typeface="ＭＳ Ｐゴシック" charset="0"/>
              </a:rPr>
              <a:t>flag</a:t>
            </a:r>
            <a:r>
              <a:rPr lang="it-IT" sz="1800" dirty="0">
                <a:latin typeface="Tw Cen MT" charset="0"/>
                <a:ea typeface="ＭＳ Ｐゴシック" charset="0"/>
                <a:cs typeface="ＭＳ Ｐゴシック" charset="0"/>
              </a:rPr>
              <a:t> THEN </a:t>
            </a:r>
          </a:p>
          <a:p>
            <a:pPr lvl="1" eaLnBrk="1" hangingPunct="1">
              <a:lnSpc>
                <a:spcPct val="80000"/>
              </a:lnSpc>
            </a:pPr>
            <a:r>
              <a:rPr lang="it-IT" sz="1600" dirty="0" err="1">
                <a:latin typeface="Tw Cen MT" charset="0"/>
                <a:ea typeface="ＭＳ Ｐゴシック" charset="0"/>
              </a:rPr>
              <a:t>Get</a:t>
            </a:r>
            <a:r>
              <a:rPr lang="it-IT" sz="1600" dirty="0">
                <a:latin typeface="Tw Cen MT" charset="0"/>
                <a:ea typeface="ＭＳ Ｐゴシック" charset="0"/>
              </a:rPr>
              <a:t> </a:t>
            </a:r>
            <a:r>
              <a:rPr lang="it-IT" sz="1600" dirty="0" err="1">
                <a:latin typeface="Tw Cen MT" charset="0"/>
                <a:ea typeface="ＭＳ Ｐゴシック" charset="0"/>
              </a:rPr>
              <a:t>NextRFCh</a:t>
            </a:r>
            <a:endParaRPr lang="it-IT" sz="1600" dirty="0">
              <a:latin typeface="Tw Cen MT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it-IT" sz="1600" dirty="0">
                <a:latin typeface="Tw Cen MT" charset="0"/>
                <a:ea typeface="ＭＳ Ｐゴシック" charset="0"/>
              </a:rPr>
              <a:t>Switch to  </a:t>
            </a:r>
            <a:r>
              <a:rPr lang="it-IT" sz="1600" dirty="0" err="1">
                <a:latin typeface="Tw Cen MT" charset="0"/>
                <a:ea typeface="ＭＳ Ｐゴシック" charset="0"/>
              </a:rPr>
              <a:t>NextRFCh</a:t>
            </a:r>
            <a:endParaRPr lang="en-US" sz="1600" dirty="0">
              <a:latin typeface="Tw Cen MT" charset="0"/>
              <a:ea typeface="ＭＳ Ｐゴシック" charset="0"/>
            </a:endParaRPr>
          </a:p>
        </p:txBody>
      </p:sp>
      <p:sp>
        <p:nvSpPr>
          <p:cNvPr id="32773" name="Segnaposto testo 8"/>
          <p:cNvSpPr>
            <a:spLocks noGrp="1"/>
          </p:cNvSpPr>
          <p:nvPr>
            <p:ph type="body" sz="quarter" idx="1"/>
          </p:nvPr>
        </p:nvSpPr>
        <p:spPr>
          <a:xfrm>
            <a:off x="495300" y="1752600"/>
            <a:ext cx="4000500" cy="639763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AMR side</a:t>
            </a:r>
          </a:p>
        </p:txBody>
      </p:sp>
      <p:sp>
        <p:nvSpPr>
          <p:cNvPr id="27" name="Segnaposto testo 26"/>
          <p:cNvSpPr>
            <a:spLocks noGrp="1"/>
          </p:cNvSpPr>
          <p:nvPr>
            <p:ph type="body" sz="quarter" idx="3"/>
          </p:nvPr>
        </p:nvSpPr>
        <p:spPr>
          <a:xfrm>
            <a:off x="4686300" y="1752600"/>
            <a:ext cx="4178300" cy="639763"/>
          </a:xfrm>
        </p:spPr>
        <p:txBody>
          <a:bodyPr>
            <a:normAutofit/>
          </a:bodyPr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SO side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9232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Part </a:t>
            </a:r>
            <a:r>
              <a:rPr lang="en-US" b="1" dirty="0" smtClean="0"/>
              <a:t>3: </a:t>
            </a:r>
            <a:r>
              <a:rPr lang="en-US" b="1" dirty="0" err="1" smtClean="0"/>
              <a:t>QoE</a:t>
            </a:r>
            <a:r>
              <a:rPr lang="en-US" b="1" dirty="0" smtClean="0"/>
              <a:t>-oriented networking</a:t>
            </a:r>
          </a:p>
          <a:p>
            <a:pPr lvl="1"/>
            <a:r>
              <a:rPr lang="en-US" dirty="0"/>
              <a:t>Mixing up PHY and application-layer signals </a:t>
            </a:r>
          </a:p>
          <a:p>
            <a:pPr lvl="2"/>
            <a:r>
              <a:rPr lang="en-US" dirty="0" smtClean="0"/>
              <a:t>smart environments</a:t>
            </a:r>
          </a:p>
          <a:p>
            <a:pPr lvl="1"/>
            <a:r>
              <a:rPr lang="en-US" dirty="0" smtClean="0"/>
              <a:t>Context awareness from signal processing</a:t>
            </a:r>
          </a:p>
          <a:p>
            <a:pPr lvl="2"/>
            <a:r>
              <a:rPr lang="en-US" dirty="0" smtClean="0"/>
              <a:t>SSIM </a:t>
            </a:r>
            <a:r>
              <a:rPr lang="en-US" dirty="0"/>
              <a:t>characterization of </a:t>
            </a:r>
            <a:r>
              <a:rPr lang="en-US" dirty="0" smtClean="0"/>
              <a:t>video </a:t>
            </a:r>
            <a:r>
              <a:rPr lang="en-US" dirty="0"/>
              <a:t>content</a:t>
            </a:r>
          </a:p>
          <a:p>
            <a:pPr lvl="2"/>
            <a:r>
              <a:rPr lang="en-US" dirty="0" smtClean="0"/>
              <a:t>Handover </a:t>
            </a:r>
            <a:r>
              <a:rPr lang="en-US" dirty="0"/>
              <a:t>optimization</a:t>
            </a:r>
          </a:p>
          <a:p>
            <a:pPr lvl="1"/>
            <a:r>
              <a:rPr lang="en-US" dirty="0" smtClean="0"/>
              <a:t>Bye bye!</a:t>
            </a:r>
          </a:p>
        </p:txBody>
      </p:sp>
      <p:sp>
        <p:nvSpPr>
          <p:cNvPr id="4" name="Rectangle 3"/>
          <p:cNvSpPr/>
          <p:nvPr/>
        </p:nvSpPr>
        <p:spPr>
          <a:xfrm>
            <a:off x="1058334" y="6370726"/>
            <a:ext cx="6152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http://</a:t>
            </a:r>
            <a:r>
              <a:rPr lang="en-US" sz="1600" dirty="0" err="1"/>
              <a:t>www.keepcalm</a:t>
            </a:r>
            <a:r>
              <a:rPr lang="en-US" sz="1600" dirty="0"/>
              <a:t>-o-</a:t>
            </a:r>
            <a:r>
              <a:rPr lang="en-US" sz="1600" dirty="0" err="1"/>
              <a:t>matic.co.uk</a:t>
            </a:r>
            <a:r>
              <a:rPr lang="en-US" sz="1600" dirty="0"/>
              <a:t>/p/keep-calm-it-s-lunch-time/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7895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uppo 29"/>
          <p:cNvGrpSpPr>
            <a:grpSpLocks/>
          </p:cNvGrpSpPr>
          <p:nvPr/>
        </p:nvGrpSpPr>
        <p:grpSpPr bwMode="auto">
          <a:xfrm>
            <a:off x="1527175" y="2822575"/>
            <a:ext cx="6667500" cy="2509838"/>
            <a:chOff x="1527175" y="3254375"/>
            <a:chExt cx="6667500" cy="2509838"/>
          </a:xfrm>
        </p:grpSpPr>
        <p:sp>
          <p:nvSpPr>
            <p:cNvPr id="33800" name="Rectangle 4"/>
            <p:cNvSpPr>
              <a:spLocks/>
            </p:cNvSpPr>
            <p:nvPr/>
          </p:nvSpPr>
          <p:spPr bwMode="auto">
            <a:xfrm>
              <a:off x="1685925" y="4367213"/>
              <a:ext cx="3902075" cy="41433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40636" bIns="0">
              <a:spAutoFit/>
            </a:bodyPr>
            <a:lstStyle/>
            <a:p>
              <a:pPr marL="38100"/>
              <a:r>
                <a:rPr lang="en-US" sz="2700">
                  <a:solidFill>
                    <a:schemeClr val="tx1"/>
                  </a:solidFill>
                  <a:latin typeface="Arial" charset="0"/>
                  <a:cs typeface="Arial" charset="0"/>
                  <a:sym typeface="Arial" charset="0"/>
                </a:rPr>
                <a:t>Extended Kalman Filter</a:t>
              </a:r>
            </a:p>
          </p:txBody>
        </p:sp>
        <p:grpSp>
          <p:nvGrpSpPr>
            <p:cNvPr id="33801" name="Group 5"/>
            <p:cNvGrpSpPr>
              <a:grpSpLocks/>
            </p:cNvGrpSpPr>
            <p:nvPr/>
          </p:nvGrpSpPr>
          <p:grpSpPr bwMode="auto">
            <a:xfrm>
              <a:off x="1704975" y="3254375"/>
              <a:ext cx="1577976" cy="977900"/>
              <a:chOff x="0" y="0"/>
              <a:chExt cx="1412" cy="875"/>
            </a:xfrm>
          </p:grpSpPr>
          <p:sp>
            <p:nvSpPr>
              <p:cNvPr id="33814" name="Rectangle 6"/>
              <p:cNvSpPr>
                <a:spLocks/>
              </p:cNvSpPr>
              <p:nvPr/>
            </p:nvSpPr>
            <p:spPr bwMode="auto">
              <a:xfrm>
                <a:off x="0" y="0"/>
                <a:ext cx="1412" cy="37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57799" bIns="0">
                <a:spAutoFit/>
              </a:bodyPr>
              <a:lstStyle/>
              <a:p>
                <a:pPr marL="38100"/>
                <a:r>
                  <a:rPr lang="en-US" sz="2700">
                    <a:solidFill>
                      <a:schemeClr val="tx1"/>
                    </a:solidFill>
                    <a:cs typeface="Times New Roman" charset="0"/>
                  </a:rPr>
                  <a:t>Odometry</a:t>
                </a:r>
              </a:p>
            </p:txBody>
          </p:sp>
          <p:grpSp>
            <p:nvGrpSpPr>
              <p:cNvPr id="33815" name="Group 7"/>
              <p:cNvGrpSpPr>
                <a:grpSpLocks/>
              </p:cNvGrpSpPr>
              <p:nvPr/>
            </p:nvGrpSpPr>
            <p:grpSpPr bwMode="auto">
              <a:xfrm>
                <a:off x="959" y="492"/>
                <a:ext cx="128" cy="383"/>
                <a:chOff x="0" y="0"/>
                <a:chExt cx="127" cy="383"/>
              </a:xfrm>
            </p:grpSpPr>
            <p:sp>
              <p:nvSpPr>
                <p:cNvPr id="33816" name="Freeform 8"/>
                <p:cNvSpPr>
                  <a:spLocks/>
                </p:cNvSpPr>
                <p:nvPr/>
              </p:nvSpPr>
              <p:spPr bwMode="auto">
                <a:xfrm>
                  <a:off x="0" y="0"/>
                  <a:ext cx="127" cy="38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1600"/>
                    <a:gd name="T28" fmla="*/ 0 h 21600"/>
                    <a:gd name="T29" fmla="*/ 21600 w 21600"/>
                    <a:gd name="T30" fmla="*/ 21600 h 2160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1600" h="21600">
                      <a:moveTo>
                        <a:pt x="0" y="18000"/>
                      </a:moveTo>
                      <a:lnTo>
                        <a:pt x="5400" y="18000"/>
                      </a:lnTo>
                      <a:lnTo>
                        <a:pt x="5400" y="0"/>
                      </a:lnTo>
                      <a:lnTo>
                        <a:pt x="16200" y="0"/>
                      </a:lnTo>
                      <a:lnTo>
                        <a:pt x="16200" y="18000"/>
                      </a:lnTo>
                      <a:lnTo>
                        <a:pt x="21600" y="18000"/>
                      </a:lnTo>
                      <a:lnTo>
                        <a:pt x="10800" y="21600"/>
                      </a:lnTo>
                      <a:lnTo>
                        <a:pt x="0" y="18000"/>
                      </a:lnTo>
                      <a:close/>
                      <a:moveTo>
                        <a:pt x="0" y="18000"/>
                      </a:moveTo>
                    </a:path>
                  </a:pathLst>
                </a:custGeom>
                <a:solidFill>
                  <a:srgbClr val="4F81BD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GB"/>
                </a:p>
              </p:txBody>
            </p:sp>
          </p:grpSp>
        </p:grpSp>
        <p:sp>
          <p:nvSpPr>
            <p:cNvPr id="33802" name="Rectangle 10"/>
            <p:cNvSpPr>
              <a:spLocks/>
            </p:cNvSpPr>
            <p:nvPr/>
          </p:nvSpPr>
          <p:spPr bwMode="auto">
            <a:xfrm>
              <a:off x="3732021" y="3268663"/>
              <a:ext cx="2331254" cy="41554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57799" bIns="0">
              <a:spAutoFit/>
            </a:bodyPr>
            <a:lstStyle/>
            <a:p>
              <a:pPr marL="38100"/>
              <a:r>
                <a:rPr lang="en-US" sz="2700">
                  <a:solidFill>
                    <a:schemeClr val="tx1"/>
                  </a:solidFill>
                  <a:cs typeface="Times New Roman" charset="0"/>
                </a:rPr>
                <a:t>RSSI Measures</a:t>
              </a:r>
            </a:p>
          </p:txBody>
        </p:sp>
        <p:sp>
          <p:nvSpPr>
            <p:cNvPr id="33803" name="Rectangle 11"/>
            <p:cNvSpPr>
              <a:spLocks/>
            </p:cNvSpPr>
            <p:nvPr/>
          </p:nvSpPr>
          <p:spPr bwMode="auto">
            <a:xfrm>
              <a:off x="6231866" y="3662726"/>
              <a:ext cx="1962809" cy="41554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57799" bIns="0">
              <a:spAutoFit/>
            </a:bodyPr>
            <a:lstStyle/>
            <a:p>
              <a:pPr marL="38100"/>
              <a:r>
                <a:rPr lang="en-US" sz="2700">
                  <a:solidFill>
                    <a:schemeClr val="tx1"/>
                  </a:solidFill>
                  <a:cs typeface="Times New Roman" charset="0"/>
                </a:rPr>
                <a:t>Initialization</a:t>
              </a:r>
            </a:p>
          </p:txBody>
        </p:sp>
        <p:grpSp>
          <p:nvGrpSpPr>
            <p:cNvPr id="33804" name="Group 15"/>
            <p:cNvGrpSpPr>
              <a:grpSpLocks/>
            </p:cNvGrpSpPr>
            <p:nvPr/>
          </p:nvGrpSpPr>
          <p:grpSpPr bwMode="auto">
            <a:xfrm>
              <a:off x="4669882" y="3829423"/>
              <a:ext cx="142912" cy="428948"/>
              <a:chOff x="0" y="0"/>
              <a:chExt cx="127" cy="383"/>
            </a:xfrm>
          </p:grpSpPr>
          <p:sp>
            <p:nvSpPr>
              <p:cNvPr id="33813" name="Freeform 16"/>
              <p:cNvSpPr>
                <a:spLocks/>
              </p:cNvSpPr>
              <p:nvPr/>
            </p:nvSpPr>
            <p:spPr bwMode="auto">
              <a:xfrm>
                <a:off x="0" y="0"/>
                <a:ext cx="127" cy="3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600"/>
                  <a:gd name="T28" fmla="*/ 0 h 21600"/>
                  <a:gd name="T29" fmla="*/ 21600 w 21600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600" h="21600">
                    <a:moveTo>
                      <a:pt x="0" y="18000"/>
                    </a:moveTo>
                    <a:lnTo>
                      <a:pt x="5400" y="18000"/>
                    </a:lnTo>
                    <a:lnTo>
                      <a:pt x="5400" y="0"/>
                    </a:lnTo>
                    <a:lnTo>
                      <a:pt x="16200" y="0"/>
                    </a:lnTo>
                    <a:lnTo>
                      <a:pt x="16200" y="18000"/>
                    </a:lnTo>
                    <a:lnTo>
                      <a:pt x="21600" y="18000"/>
                    </a:lnTo>
                    <a:lnTo>
                      <a:pt x="10800" y="21600"/>
                    </a:lnTo>
                    <a:lnTo>
                      <a:pt x="0" y="18000"/>
                    </a:lnTo>
                    <a:close/>
                    <a:moveTo>
                      <a:pt x="0" y="18000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grpSp>
          <p:nvGrpSpPr>
            <p:cNvPr id="33805" name="Group 19"/>
            <p:cNvGrpSpPr>
              <a:grpSpLocks/>
            </p:cNvGrpSpPr>
            <p:nvPr/>
          </p:nvGrpSpPr>
          <p:grpSpPr bwMode="auto">
            <a:xfrm rot="10800000" flipH="1">
              <a:off x="6036479" y="3429000"/>
              <a:ext cx="518056" cy="214474"/>
              <a:chOff x="0" y="0"/>
              <a:chExt cx="464" cy="384"/>
            </a:xfrm>
          </p:grpSpPr>
          <p:sp>
            <p:nvSpPr>
              <p:cNvPr id="33812" name="Freeform 20"/>
              <p:cNvSpPr>
                <a:spLocks/>
              </p:cNvSpPr>
              <p:nvPr/>
            </p:nvSpPr>
            <p:spPr bwMode="auto">
              <a:xfrm>
                <a:off x="0" y="0"/>
                <a:ext cx="464" cy="38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600"/>
                  <a:gd name="T34" fmla="*/ 0 h 21600"/>
                  <a:gd name="T35" fmla="*/ 21600 w 21600"/>
                  <a:gd name="T36" fmla="*/ 21600 h 216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600" h="21600">
                    <a:moveTo>
                      <a:pt x="0" y="18600"/>
                    </a:moveTo>
                    <a:lnTo>
                      <a:pt x="19074" y="18600"/>
                    </a:lnTo>
                    <a:lnTo>
                      <a:pt x="19074" y="3480"/>
                    </a:lnTo>
                    <a:lnTo>
                      <a:pt x="18232" y="3480"/>
                    </a:lnTo>
                    <a:lnTo>
                      <a:pt x="19916" y="0"/>
                    </a:lnTo>
                    <a:lnTo>
                      <a:pt x="21600" y="3480"/>
                    </a:lnTo>
                    <a:lnTo>
                      <a:pt x="20758" y="3480"/>
                    </a:lnTo>
                    <a:lnTo>
                      <a:pt x="20758" y="21600"/>
                    </a:lnTo>
                    <a:lnTo>
                      <a:pt x="0" y="21600"/>
                    </a:lnTo>
                    <a:lnTo>
                      <a:pt x="0" y="18600"/>
                    </a:lnTo>
                    <a:close/>
                    <a:moveTo>
                      <a:pt x="0" y="18600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grpSp>
          <p:nvGrpSpPr>
            <p:cNvPr id="33806" name="Group 21"/>
            <p:cNvGrpSpPr>
              <a:grpSpLocks/>
            </p:cNvGrpSpPr>
            <p:nvPr/>
          </p:nvGrpSpPr>
          <p:grpSpPr bwMode="auto">
            <a:xfrm rot="16200000" flipH="1">
              <a:off x="5867781" y="3956754"/>
              <a:ext cx="428948" cy="982521"/>
              <a:chOff x="0" y="0"/>
              <a:chExt cx="384" cy="880"/>
            </a:xfrm>
          </p:grpSpPr>
          <p:sp>
            <p:nvSpPr>
              <p:cNvPr id="33811" name="Freeform 22"/>
              <p:cNvSpPr>
                <a:spLocks/>
              </p:cNvSpPr>
              <p:nvPr/>
            </p:nvSpPr>
            <p:spPr bwMode="auto">
              <a:xfrm>
                <a:off x="0" y="0"/>
                <a:ext cx="384" cy="880"/>
              </a:xfrm>
              <a:custGeom>
                <a:avLst/>
                <a:gdLst>
                  <a:gd name="T0" fmla="*/ 0 w 21600"/>
                  <a:gd name="T1" fmla="*/ 1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1 h 21600"/>
                  <a:gd name="T16" fmla="*/ 0 w 21600"/>
                  <a:gd name="T17" fmla="*/ 1 h 21600"/>
                  <a:gd name="T18" fmla="*/ 0 w 21600"/>
                  <a:gd name="T19" fmla="*/ 1 h 21600"/>
                  <a:gd name="T20" fmla="*/ 0 w 21600"/>
                  <a:gd name="T21" fmla="*/ 1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600"/>
                  <a:gd name="T34" fmla="*/ 0 h 21600"/>
                  <a:gd name="T35" fmla="*/ 21600 w 21600"/>
                  <a:gd name="T36" fmla="*/ 21600 h 216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600" h="21600">
                    <a:moveTo>
                      <a:pt x="0" y="19912"/>
                    </a:moveTo>
                    <a:lnTo>
                      <a:pt x="17100" y="19912"/>
                    </a:lnTo>
                    <a:lnTo>
                      <a:pt x="17100" y="1958"/>
                    </a:lnTo>
                    <a:lnTo>
                      <a:pt x="15600" y="1958"/>
                    </a:lnTo>
                    <a:lnTo>
                      <a:pt x="18600" y="0"/>
                    </a:lnTo>
                    <a:lnTo>
                      <a:pt x="21600" y="1958"/>
                    </a:lnTo>
                    <a:lnTo>
                      <a:pt x="20100" y="1958"/>
                    </a:lnTo>
                    <a:lnTo>
                      <a:pt x="20100" y="21600"/>
                    </a:lnTo>
                    <a:lnTo>
                      <a:pt x="0" y="21600"/>
                    </a:lnTo>
                    <a:lnTo>
                      <a:pt x="0" y="19912"/>
                    </a:lnTo>
                    <a:close/>
                    <a:moveTo>
                      <a:pt x="0" y="19912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grpSp>
          <p:nvGrpSpPr>
            <p:cNvPr id="33807" name="Group 23"/>
            <p:cNvGrpSpPr>
              <a:grpSpLocks/>
            </p:cNvGrpSpPr>
            <p:nvPr/>
          </p:nvGrpSpPr>
          <p:grpSpPr bwMode="auto">
            <a:xfrm>
              <a:off x="1527175" y="4894263"/>
              <a:ext cx="6121415" cy="869950"/>
              <a:chOff x="0" y="0"/>
              <a:chExt cx="5484" cy="780"/>
            </a:xfrm>
          </p:grpSpPr>
          <p:sp>
            <p:nvSpPr>
              <p:cNvPr id="33808" name="Rectangle 24"/>
              <p:cNvSpPr>
                <a:spLocks/>
              </p:cNvSpPr>
              <p:nvPr/>
            </p:nvSpPr>
            <p:spPr bwMode="auto">
              <a:xfrm>
                <a:off x="0" y="408"/>
                <a:ext cx="5484" cy="37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57799" bIns="0">
                <a:spAutoFit/>
              </a:bodyPr>
              <a:lstStyle/>
              <a:p>
                <a:pPr marL="38100"/>
                <a:r>
                  <a:rPr lang="en-US" sz="2700">
                    <a:solidFill>
                      <a:schemeClr val="tx1"/>
                    </a:solidFill>
                    <a:cs typeface="Times New Roman" charset="0"/>
                  </a:rPr>
                  <a:t>Motes pose and robot position estimation</a:t>
                </a:r>
              </a:p>
            </p:txBody>
          </p:sp>
          <p:grpSp>
            <p:nvGrpSpPr>
              <p:cNvPr id="33809" name="Group 25"/>
              <p:cNvGrpSpPr>
                <a:grpSpLocks/>
              </p:cNvGrpSpPr>
              <p:nvPr/>
            </p:nvGrpSpPr>
            <p:grpSpPr bwMode="auto">
              <a:xfrm>
                <a:off x="2220" y="0"/>
                <a:ext cx="151" cy="383"/>
                <a:chOff x="0" y="0"/>
                <a:chExt cx="150" cy="383"/>
              </a:xfrm>
            </p:grpSpPr>
            <p:sp>
              <p:nvSpPr>
                <p:cNvPr id="33810" name="Freeform 26"/>
                <p:cNvSpPr>
                  <a:spLocks/>
                </p:cNvSpPr>
                <p:nvPr/>
              </p:nvSpPr>
              <p:spPr bwMode="auto">
                <a:xfrm>
                  <a:off x="0" y="0"/>
                  <a:ext cx="150" cy="38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1600"/>
                    <a:gd name="T28" fmla="*/ 0 h 21600"/>
                    <a:gd name="T29" fmla="*/ 21600 w 21600"/>
                    <a:gd name="T30" fmla="*/ 21600 h 2160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1600" h="21600">
                      <a:moveTo>
                        <a:pt x="0" y="17599"/>
                      </a:moveTo>
                      <a:lnTo>
                        <a:pt x="5400" y="17599"/>
                      </a:lnTo>
                      <a:lnTo>
                        <a:pt x="5400" y="0"/>
                      </a:lnTo>
                      <a:lnTo>
                        <a:pt x="16200" y="0"/>
                      </a:lnTo>
                      <a:lnTo>
                        <a:pt x="16200" y="17599"/>
                      </a:lnTo>
                      <a:lnTo>
                        <a:pt x="21600" y="17599"/>
                      </a:lnTo>
                      <a:lnTo>
                        <a:pt x="10800" y="21600"/>
                      </a:lnTo>
                      <a:lnTo>
                        <a:pt x="0" y="17599"/>
                      </a:lnTo>
                      <a:close/>
                      <a:moveTo>
                        <a:pt x="0" y="17599"/>
                      </a:moveTo>
                    </a:path>
                  </a:pathLst>
                </a:custGeom>
                <a:solidFill>
                  <a:srgbClr val="4F81BD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GB"/>
                </a:p>
              </p:txBody>
            </p:sp>
          </p:grpSp>
        </p:grpSp>
      </p:grpSp>
      <p:sp>
        <p:nvSpPr>
          <p:cNvPr id="33795" name="Rectangle 28"/>
          <p:cNvSpPr>
            <a:spLocks/>
          </p:cNvSpPr>
          <p:nvPr/>
        </p:nvSpPr>
        <p:spPr bwMode="auto">
          <a:xfrm>
            <a:off x="669925" y="955675"/>
            <a:ext cx="8393113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6" bIns="0"/>
          <a:lstStyle/>
          <a:p>
            <a:pPr marL="39688">
              <a:spcBef>
                <a:spcPts val="1825"/>
              </a:spcBef>
            </a:pPr>
            <a:endParaRPr lang="en-US" sz="2300">
              <a:solidFill>
                <a:schemeClr val="tx1"/>
              </a:solidFill>
              <a:latin typeface="Arial" charset="0"/>
              <a:cs typeface="Lucida Grande" charset="0"/>
              <a:sym typeface="Arial" charset="0"/>
            </a:endParaRPr>
          </a:p>
          <a:p>
            <a:pPr marL="39688">
              <a:spcBef>
                <a:spcPts val="1825"/>
              </a:spcBef>
            </a:pPr>
            <a:r>
              <a:rPr lang="en-US" sz="27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Localization </a:t>
            </a:r>
            <a:r>
              <a:rPr lang="en-US" sz="23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Algorithm:</a:t>
            </a:r>
            <a:endParaRPr lang="en-US" sz="2700">
              <a:solidFill>
                <a:schemeClr val="tx1"/>
              </a:solidFill>
              <a:latin typeface="Arial" charset="0"/>
              <a:cs typeface="Lucida Grande" charset="0"/>
              <a:sym typeface="Arial" charset="0"/>
            </a:endParaRPr>
          </a:p>
          <a:p>
            <a:pPr marL="39688">
              <a:spcBef>
                <a:spcPts val="1825"/>
              </a:spcBef>
            </a:pPr>
            <a:r>
              <a:rPr lang="en-US" sz="2300">
                <a:solidFill>
                  <a:schemeClr val="tx1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  <a:t/>
            </a:r>
            <a:br>
              <a:rPr lang="en-US" sz="2300">
                <a:solidFill>
                  <a:schemeClr val="tx1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</a:br>
            <a:endParaRPr lang="en-US" sz="2300">
              <a:solidFill>
                <a:schemeClr val="tx1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</p:txBody>
      </p:sp>
      <p:sp>
        <p:nvSpPr>
          <p:cNvPr id="33796" name="Titolo 40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974725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Standard SLAM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20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144481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Standard SLAM result</a:t>
            </a:r>
          </a:p>
        </p:txBody>
      </p:sp>
      <p:pic>
        <p:nvPicPr>
          <p:cNvPr id="3482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600200"/>
            <a:ext cx="651510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4823" name="CasellaDiTesto 6"/>
          <p:cNvSpPr txBox="1">
            <a:spLocks noChangeArrowheads="1"/>
          </p:cNvSpPr>
          <p:nvPr/>
        </p:nvSpPr>
        <p:spPr bwMode="auto">
          <a:xfrm>
            <a:off x="4572000" y="1765300"/>
            <a:ext cx="4076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1pPr>
            <a:lvl2pPr marL="37931725" indent="-37474525"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2pPr>
            <a:lvl3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3pPr>
            <a:lvl4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4pPr>
            <a:lvl5pPr eaLnBrk="0" hangingPunct="0"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Times New Roman" charset="0"/>
                <a:ea typeface="ヒラギノ明朝 ProN W6" charset="0"/>
                <a:cs typeface="ヒラギノ明朝 ProN W6" charset="0"/>
                <a:sym typeface="Times New Roman" charset="0"/>
              </a:defRPr>
            </a:lvl9pPr>
          </a:lstStyle>
          <a:p>
            <a:pPr eaLnBrk="1" hangingPunct="1"/>
            <a:r>
              <a:rPr lang="en-US" sz="1400" b="0">
                <a:latin typeface="Arial" charset="0"/>
                <a:cs typeface="Arial" charset="0"/>
              </a:rPr>
              <a:t>Much better than standard WSN-only localization</a:t>
            </a:r>
          </a:p>
          <a:p>
            <a:pPr eaLnBrk="1" hangingPunct="1"/>
            <a:r>
              <a:rPr lang="en-US" sz="1400" b="0">
                <a:latin typeface="Arial" charset="0"/>
                <a:cs typeface="Arial" charset="0"/>
              </a:rPr>
              <a:t>Still large placement errors for WSNs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21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84418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/>
          </p:cNvSpPr>
          <p:nvPr/>
        </p:nvSpPr>
        <p:spPr bwMode="auto">
          <a:xfrm>
            <a:off x="1685925" y="4367213"/>
            <a:ext cx="3902075" cy="41433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40636" bIns="0">
            <a:spAutoFit/>
          </a:bodyPr>
          <a:lstStyle/>
          <a:p>
            <a:pPr marL="38100"/>
            <a:r>
              <a:rPr lang="en-US" sz="27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Extended Kalman Filter</a:t>
            </a:r>
          </a:p>
        </p:txBody>
      </p:sp>
      <p:grpSp>
        <p:nvGrpSpPr>
          <p:cNvPr id="35843" name="Group 5"/>
          <p:cNvGrpSpPr>
            <a:grpSpLocks/>
          </p:cNvGrpSpPr>
          <p:nvPr/>
        </p:nvGrpSpPr>
        <p:grpSpPr bwMode="auto">
          <a:xfrm>
            <a:off x="1704975" y="3254375"/>
            <a:ext cx="1577975" cy="977900"/>
            <a:chOff x="0" y="0"/>
            <a:chExt cx="1412" cy="875"/>
          </a:xfrm>
        </p:grpSpPr>
        <p:sp>
          <p:nvSpPr>
            <p:cNvPr id="35867" name="Rectangle 6"/>
            <p:cNvSpPr>
              <a:spLocks/>
            </p:cNvSpPr>
            <p:nvPr/>
          </p:nvSpPr>
          <p:spPr bwMode="auto">
            <a:xfrm>
              <a:off x="0" y="0"/>
              <a:ext cx="1412" cy="37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57799" bIns="0">
              <a:spAutoFit/>
            </a:bodyPr>
            <a:lstStyle/>
            <a:p>
              <a:pPr marL="38100"/>
              <a:r>
                <a:rPr lang="en-US" sz="2700">
                  <a:solidFill>
                    <a:schemeClr val="tx1"/>
                  </a:solidFill>
                  <a:cs typeface="Times New Roman" charset="0"/>
                </a:rPr>
                <a:t>Odometry</a:t>
              </a:r>
            </a:p>
          </p:txBody>
        </p:sp>
        <p:grpSp>
          <p:nvGrpSpPr>
            <p:cNvPr id="35868" name="Group 7"/>
            <p:cNvGrpSpPr>
              <a:grpSpLocks/>
            </p:cNvGrpSpPr>
            <p:nvPr/>
          </p:nvGrpSpPr>
          <p:grpSpPr bwMode="auto">
            <a:xfrm>
              <a:off x="959" y="492"/>
              <a:ext cx="128" cy="383"/>
              <a:chOff x="0" y="0"/>
              <a:chExt cx="127" cy="383"/>
            </a:xfrm>
          </p:grpSpPr>
          <p:sp>
            <p:nvSpPr>
              <p:cNvPr id="35869" name="Freeform 8"/>
              <p:cNvSpPr>
                <a:spLocks/>
              </p:cNvSpPr>
              <p:nvPr/>
            </p:nvSpPr>
            <p:spPr bwMode="auto">
              <a:xfrm>
                <a:off x="0" y="0"/>
                <a:ext cx="127" cy="3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600"/>
                  <a:gd name="T28" fmla="*/ 0 h 21600"/>
                  <a:gd name="T29" fmla="*/ 21600 w 21600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600" h="21600">
                    <a:moveTo>
                      <a:pt x="0" y="18000"/>
                    </a:moveTo>
                    <a:lnTo>
                      <a:pt x="5400" y="18000"/>
                    </a:lnTo>
                    <a:lnTo>
                      <a:pt x="5400" y="0"/>
                    </a:lnTo>
                    <a:lnTo>
                      <a:pt x="16200" y="0"/>
                    </a:lnTo>
                    <a:lnTo>
                      <a:pt x="16200" y="18000"/>
                    </a:lnTo>
                    <a:lnTo>
                      <a:pt x="21600" y="18000"/>
                    </a:lnTo>
                    <a:lnTo>
                      <a:pt x="10800" y="21600"/>
                    </a:lnTo>
                    <a:lnTo>
                      <a:pt x="0" y="18000"/>
                    </a:lnTo>
                    <a:close/>
                    <a:moveTo>
                      <a:pt x="0" y="18000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</p:grpSp>
      <p:grpSp>
        <p:nvGrpSpPr>
          <p:cNvPr id="35844" name="Group 9"/>
          <p:cNvGrpSpPr>
            <a:grpSpLocks/>
          </p:cNvGrpSpPr>
          <p:nvPr/>
        </p:nvGrpSpPr>
        <p:grpSpPr bwMode="auto">
          <a:xfrm>
            <a:off x="3705225" y="2125663"/>
            <a:ext cx="4489450" cy="2536825"/>
            <a:chOff x="0" y="0"/>
            <a:chExt cx="4021" cy="2271"/>
          </a:xfrm>
        </p:grpSpPr>
        <p:sp>
          <p:nvSpPr>
            <p:cNvPr id="35854" name="Rectangle 10"/>
            <p:cNvSpPr>
              <a:spLocks/>
            </p:cNvSpPr>
            <p:nvPr/>
          </p:nvSpPr>
          <p:spPr bwMode="auto">
            <a:xfrm>
              <a:off x="24" y="0"/>
              <a:ext cx="2088" cy="37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57799" bIns="0">
              <a:spAutoFit/>
            </a:bodyPr>
            <a:lstStyle/>
            <a:p>
              <a:pPr marL="38100"/>
              <a:r>
                <a:rPr lang="en-US" sz="2700">
                  <a:solidFill>
                    <a:schemeClr val="tx1"/>
                  </a:solidFill>
                  <a:cs typeface="Times New Roman" charset="0"/>
                </a:rPr>
                <a:t>RSSI Measures</a:t>
              </a:r>
            </a:p>
          </p:txBody>
        </p:sp>
        <p:sp>
          <p:nvSpPr>
            <p:cNvPr id="35855" name="Rectangle 11"/>
            <p:cNvSpPr>
              <a:spLocks/>
            </p:cNvSpPr>
            <p:nvPr/>
          </p:nvSpPr>
          <p:spPr bwMode="auto">
            <a:xfrm>
              <a:off x="2263" y="1376"/>
              <a:ext cx="1758" cy="37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57799" bIns="0">
              <a:spAutoFit/>
            </a:bodyPr>
            <a:lstStyle/>
            <a:p>
              <a:pPr marL="38100"/>
              <a:r>
                <a:rPr lang="en-US" sz="2700">
                  <a:solidFill>
                    <a:schemeClr val="tx1"/>
                  </a:solidFill>
                  <a:cs typeface="Times New Roman" charset="0"/>
                </a:rPr>
                <a:t>Initialization</a:t>
              </a:r>
            </a:p>
          </p:txBody>
        </p:sp>
        <p:grpSp>
          <p:nvGrpSpPr>
            <p:cNvPr id="35856" name="Group 12"/>
            <p:cNvGrpSpPr>
              <a:grpSpLocks/>
            </p:cNvGrpSpPr>
            <p:nvPr/>
          </p:nvGrpSpPr>
          <p:grpSpPr bwMode="auto">
            <a:xfrm>
              <a:off x="704" y="1480"/>
              <a:ext cx="129" cy="384"/>
              <a:chOff x="0" y="0"/>
              <a:chExt cx="128" cy="383"/>
            </a:xfrm>
          </p:grpSpPr>
          <p:sp>
            <p:nvSpPr>
              <p:cNvPr id="35866" name="Freeform 13"/>
              <p:cNvSpPr>
                <a:spLocks/>
              </p:cNvSpPr>
              <p:nvPr/>
            </p:nvSpPr>
            <p:spPr bwMode="auto">
              <a:xfrm>
                <a:off x="0" y="0"/>
                <a:ext cx="128" cy="3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600"/>
                  <a:gd name="T28" fmla="*/ 0 h 21600"/>
                  <a:gd name="T29" fmla="*/ 21600 w 21600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600" h="21600">
                    <a:moveTo>
                      <a:pt x="0" y="18000"/>
                    </a:moveTo>
                    <a:lnTo>
                      <a:pt x="5400" y="18000"/>
                    </a:lnTo>
                    <a:lnTo>
                      <a:pt x="5400" y="0"/>
                    </a:lnTo>
                    <a:lnTo>
                      <a:pt x="16200" y="0"/>
                    </a:lnTo>
                    <a:lnTo>
                      <a:pt x="16200" y="18000"/>
                    </a:lnTo>
                    <a:lnTo>
                      <a:pt x="21600" y="18000"/>
                    </a:lnTo>
                    <a:lnTo>
                      <a:pt x="10800" y="21600"/>
                    </a:lnTo>
                    <a:lnTo>
                      <a:pt x="0" y="18000"/>
                    </a:lnTo>
                    <a:close/>
                    <a:moveTo>
                      <a:pt x="0" y="18000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sp>
          <p:nvSpPr>
            <p:cNvPr id="35857" name="Rectangle 14"/>
            <p:cNvSpPr>
              <a:spLocks/>
            </p:cNvSpPr>
            <p:nvPr/>
          </p:nvSpPr>
          <p:spPr bwMode="auto">
            <a:xfrm>
              <a:off x="0" y="974"/>
              <a:ext cx="1976" cy="352"/>
            </a:xfrm>
            <a:prstGeom prst="rect">
              <a:avLst/>
            </a:prstGeom>
            <a:solidFill>
              <a:srgbClr val="F3EB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57799" bIns="0"/>
            <a:lstStyle/>
            <a:p>
              <a:pPr marL="38100"/>
              <a:r>
                <a:rPr lang="en-US" sz="2700">
                  <a:solidFill>
                    <a:schemeClr val="tx1"/>
                  </a:solidFill>
                  <a:cs typeface="Times New Roman" charset="0"/>
                </a:rPr>
                <a:t>Particle Filter</a:t>
              </a:r>
            </a:p>
          </p:txBody>
        </p:sp>
        <p:grpSp>
          <p:nvGrpSpPr>
            <p:cNvPr id="35858" name="Group 15"/>
            <p:cNvGrpSpPr>
              <a:grpSpLocks/>
            </p:cNvGrpSpPr>
            <p:nvPr/>
          </p:nvGrpSpPr>
          <p:grpSpPr bwMode="auto">
            <a:xfrm>
              <a:off x="864" y="502"/>
              <a:ext cx="128" cy="384"/>
              <a:chOff x="0" y="0"/>
              <a:chExt cx="127" cy="383"/>
            </a:xfrm>
          </p:grpSpPr>
          <p:sp>
            <p:nvSpPr>
              <p:cNvPr id="35865" name="Freeform 16"/>
              <p:cNvSpPr>
                <a:spLocks/>
              </p:cNvSpPr>
              <p:nvPr/>
            </p:nvSpPr>
            <p:spPr bwMode="auto">
              <a:xfrm>
                <a:off x="0" y="0"/>
                <a:ext cx="127" cy="3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600"/>
                  <a:gd name="T28" fmla="*/ 0 h 21600"/>
                  <a:gd name="T29" fmla="*/ 21600 w 21600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600" h="21600">
                    <a:moveTo>
                      <a:pt x="0" y="18000"/>
                    </a:moveTo>
                    <a:lnTo>
                      <a:pt x="5400" y="18000"/>
                    </a:lnTo>
                    <a:lnTo>
                      <a:pt x="5400" y="0"/>
                    </a:lnTo>
                    <a:lnTo>
                      <a:pt x="16200" y="0"/>
                    </a:lnTo>
                    <a:lnTo>
                      <a:pt x="16200" y="18000"/>
                    </a:lnTo>
                    <a:lnTo>
                      <a:pt x="21600" y="18000"/>
                    </a:lnTo>
                    <a:lnTo>
                      <a:pt x="10800" y="21600"/>
                    </a:lnTo>
                    <a:lnTo>
                      <a:pt x="0" y="18000"/>
                    </a:lnTo>
                    <a:close/>
                    <a:moveTo>
                      <a:pt x="0" y="18000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grpSp>
          <p:nvGrpSpPr>
            <p:cNvPr id="35859" name="Group 17"/>
            <p:cNvGrpSpPr>
              <a:grpSpLocks/>
            </p:cNvGrpSpPr>
            <p:nvPr/>
          </p:nvGrpSpPr>
          <p:grpSpPr bwMode="auto">
            <a:xfrm>
              <a:off x="1102" y="1480"/>
              <a:ext cx="129" cy="384"/>
              <a:chOff x="0" y="0"/>
              <a:chExt cx="128" cy="383"/>
            </a:xfrm>
          </p:grpSpPr>
          <p:sp>
            <p:nvSpPr>
              <p:cNvPr id="35864" name="Freeform 18"/>
              <p:cNvSpPr>
                <a:spLocks/>
              </p:cNvSpPr>
              <p:nvPr/>
            </p:nvSpPr>
            <p:spPr bwMode="auto">
              <a:xfrm>
                <a:off x="0" y="0"/>
                <a:ext cx="128" cy="3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600"/>
                  <a:gd name="T28" fmla="*/ 0 h 21600"/>
                  <a:gd name="T29" fmla="*/ 21600 w 21600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600" h="21600">
                    <a:moveTo>
                      <a:pt x="0" y="3602"/>
                    </a:moveTo>
                    <a:lnTo>
                      <a:pt x="5400" y="3602"/>
                    </a:ln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16200" y="3602"/>
                    </a:lnTo>
                    <a:lnTo>
                      <a:pt x="21600" y="3602"/>
                    </a:lnTo>
                    <a:lnTo>
                      <a:pt x="10800" y="0"/>
                    </a:lnTo>
                    <a:lnTo>
                      <a:pt x="0" y="3602"/>
                    </a:lnTo>
                    <a:close/>
                    <a:moveTo>
                      <a:pt x="0" y="3602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grpSp>
          <p:nvGrpSpPr>
            <p:cNvPr id="35860" name="Group 19"/>
            <p:cNvGrpSpPr>
              <a:grpSpLocks/>
            </p:cNvGrpSpPr>
            <p:nvPr/>
          </p:nvGrpSpPr>
          <p:grpSpPr bwMode="auto">
            <a:xfrm rot="10800000" flipH="1">
              <a:off x="2088" y="991"/>
              <a:ext cx="464" cy="384"/>
              <a:chOff x="0" y="0"/>
              <a:chExt cx="464" cy="384"/>
            </a:xfrm>
          </p:grpSpPr>
          <p:sp>
            <p:nvSpPr>
              <p:cNvPr id="35863" name="Freeform 20"/>
              <p:cNvSpPr>
                <a:spLocks/>
              </p:cNvSpPr>
              <p:nvPr/>
            </p:nvSpPr>
            <p:spPr bwMode="auto">
              <a:xfrm>
                <a:off x="0" y="0"/>
                <a:ext cx="464" cy="38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600"/>
                  <a:gd name="T34" fmla="*/ 0 h 21600"/>
                  <a:gd name="T35" fmla="*/ 21600 w 21600"/>
                  <a:gd name="T36" fmla="*/ 21600 h 216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600" h="21600">
                    <a:moveTo>
                      <a:pt x="0" y="18600"/>
                    </a:moveTo>
                    <a:lnTo>
                      <a:pt x="19074" y="18600"/>
                    </a:lnTo>
                    <a:lnTo>
                      <a:pt x="19074" y="3480"/>
                    </a:lnTo>
                    <a:lnTo>
                      <a:pt x="18232" y="3480"/>
                    </a:lnTo>
                    <a:lnTo>
                      <a:pt x="19916" y="0"/>
                    </a:lnTo>
                    <a:lnTo>
                      <a:pt x="21600" y="3480"/>
                    </a:lnTo>
                    <a:lnTo>
                      <a:pt x="20758" y="3480"/>
                    </a:lnTo>
                    <a:lnTo>
                      <a:pt x="20758" y="21600"/>
                    </a:lnTo>
                    <a:lnTo>
                      <a:pt x="0" y="21600"/>
                    </a:lnTo>
                    <a:lnTo>
                      <a:pt x="0" y="18600"/>
                    </a:lnTo>
                    <a:close/>
                    <a:moveTo>
                      <a:pt x="0" y="18600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grpSp>
          <p:nvGrpSpPr>
            <p:cNvPr id="35861" name="Group 21"/>
            <p:cNvGrpSpPr>
              <a:grpSpLocks/>
            </p:cNvGrpSpPr>
            <p:nvPr/>
          </p:nvGrpSpPr>
          <p:grpSpPr bwMode="auto">
            <a:xfrm rot="16200000" flipH="1">
              <a:off x="1937" y="1639"/>
              <a:ext cx="384" cy="880"/>
              <a:chOff x="0" y="0"/>
              <a:chExt cx="384" cy="880"/>
            </a:xfrm>
          </p:grpSpPr>
          <p:sp>
            <p:nvSpPr>
              <p:cNvPr id="35862" name="Freeform 22"/>
              <p:cNvSpPr>
                <a:spLocks/>
              </p:cNvSpPr>
              <p:nvPr/>
            </p:nvSpPr>
            <p:spPr bwMode="auto">
              <a:xfrm>
                <a:off x="0" y="0"/>
                <a:ext cx="384" cy="880"/>
              </a:xfrm>
              <a:custGeom>
                <a:avLst/>
                <a:gdLst>
                  <a:gd name="T0" fmla="*/ 0 w 21600"/>
                  <a:gd name="T1" fmla="*/ 1 h 21600"/>
                  <a:gd name="T2" fmla="*/ 0 w 21600"/>
                  <a:gd name="T3" fmla="*/ 1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1 h 21600"/>
                  <a:gd name="T16" fmla="*/ 0 w 21600"/>
                  <a:gd name="T17" fmla="*/ 1 h 21600"/>
                  <a:gd name="T18" fmla="*/ 0 w 21600"/>
                  <a:gd name="T19" fmla="*/ 1 h 21600"/>
                  <a:gd name="T20" fmla="*/ 0 w 21600"/>
                  <a:gd name="T21" fmla="*/ 1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600"/>
                  <a:gd name="T34" fmla="*/ 0 h 21600"/>
                  <a:gd name="T35" fmla="*/ 21600 w 21600"/>
                  <a:gd name="T36" fmla="*/ 21600 h 216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600" h="21600">
                    <a:moveTo>
                      <a:pt x="0" y="19912"/>
                    </a:moveTo>
                    <a:lnTo>
                      <a:pt x="17100" y="19912"/>
                    </a:lnTo>
                    <a:lnTo>
                      <a:pt x="17100" y="1958"/>
                    </a:lnTo>
                    <a:lnTo>
                      <a:pt x="15600" y="1958"/>
                    </a:lnTo>
                    <a:lnTo>
                      <a:pt x="18600" y="0"/>
                    </a:lnTo>
                    <a:lnTo>
                      <a:pt x="21600" y="1958"/>
                    </a:lnTo>
                    <a:lnTo>
                      <a:pt x="20100" y="1958"/>
                    </a:lnTo>
                    <a:lnTo>
                      <a:pt x="20100" y="21600"/>
                    </a:lnTo>
                    <a:lnTo>
                      <a:pt x="0" y="21600"/>
                    </a:lnTo>
                    <a:lnTo>
                      <a:pt x="0" y="19912"/>
                    </a:lnTo>
                    <a:close/>
                    <a:moveTo>
                      <a:pt x="0" y="19912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</p:grpSp>
      <p:grpSp>
        <p:nvGrpSpPr>
          <p:cNvPr id="35845" name="Group 23"/>
          <p:cNvGrpSpPr>
            <a:grpSpLocks/>
          </p:cNvGrpSpPr>
          <p:nvPr/>
        </p:nvGrpSpPr>
        <p:grpSpPr bwMode="auto">
          <a:xfrm>
            <a:off x="1527175" y="4894263"/>
            <a:ext cx="6121400" cy="869950"/>
            <a:chOff x="0" y="0"/>
            <a:chExt cx="5484" cy="780"/>
          </a:xfrm>
        </p:grpSpPr>
        <p:sp>
          <p:nvSpPr>
            <p:cNvPr id="35851" name="Rectangle 24"/>
            <p:cNvSpPr>
              <a:spLocks/>
            </p:cNvSpPr>
            <p:nvPr/>
          </p:nvSpPr>
          <p:spPr bwMode="auto">
            <a:xfrm>
              <a:off x="0" y="408"/>
              <a:ext cx="5484" cy="37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57799" bIns="0">
              <a:spAutoFit/>
            </a:bodyPr>
            <a:lstStyle/>
            <a:p>
              <a:pPr marL="38100"/>
              <a:r>
                <a:rPr lang="en-US" sz="2700">
                  <a:solidFill>
                    <a:schemeClr val="tx1"/>
                  </a:solidFill>
                  <a:cs typeface="Times New Roman" charset="0"/>
                </a:rPr>
                <a:t>Motes pose and robot position estimation</a:t>
              </a:r>
            </a:p>
          </p:txBody>
        </p:sp>
        <p:grpSp>
          <p:nvGrpSpPr>
            <p:cNvPr id="35852" name="Group 25"/>
            <p:cNvGrpSpPr>
              <a:grpSpLocks/>
            </p:cNvGrpSpPr>
            <p:nvPr/>
          </p:nvGrpSpPr>
          <p:grpSpPr bwMode="auto">
            <a:xfrm>
              <a:off x="2220" y="0"/>
              <a:ext cx="151" cy="383"/>
              <a:chOff x="0" y="0"/>
              <a:chExt cx="150" cy="383"/>
            </a:xfrm>
          </p:grpSpPr>
          <p:sp>
            <p:nvSpPr>
              <p:cNvPr id="35853" name="Freeform 26"/>
              <p:cNvSpPr>
                <a:spLocks/>
              </p:cNvSpPr>
              <p:nvPr/>
            </p:nvSpPr>
            <p:spPr bwMode="auto">
              <a:xfrm>
                <a:off x="0" y="0"/>
                <a:ext cx="150" cy="3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600"/>
                  <a:gd name="T28" fmla="*/ 0 h 21600"/>
                  <a:gd name="T29" fmla="*/ 21600 w 21600"/>
                  <a:gd name="T30" fmla="*/ 21600 h 2160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600" h="21600">
                    <a:moveTo>
                      <a:pt x="0" y="17599"/>
                    </a:moveTo>
                    <a:lnTo>
                      <a:pt x="5400" y="17599"/>
                    </a:lnTo>
                    <a:lnTo>
                      <a:pt x="5400" y="0"/>
                    </a:lnTo>
                    <a:lnTo>
                      <a:pt x="16200" y="0"/>
                    </a:lnTo>
                    <a:lnTo>
                      <a:pt x="16200" y="17599"/>
                    </a:lnTo>
                    <a:lnTo>
                      <a:pt x="21600" y="17599"/>
                    </a:lnTo>
                    <a:lnTo>
                      <a:pt x="10800" y="21600"/>
                    </a:lnTo>
                    <a:lnTo>
                      <a:pt x="0" y="17599"/>
                    </a:lnTo>
                    <a:close/>
                    <a:moveTo>
                      <a:pt x="0" y="17599"/>
                    </a:moveTo>
                  </a:path>
                </a:pathLst>
              </a:custGeom>
              <a:solidFill>
                <a:srgbClr val="4F81BD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</p:grpSp>
      <p:sp>
        <p:nvSpPr>
          <p:cNvPr id="35846" name="Rectangle 28"/>
          <p:cNvSpPr>
            <a:spLocks/>
          </p:cNvSpPr>
          <p:nvPr/>
        </p:nvSpPr>
        <p:spPr bwMode="auto">
          <a:xfrm>
            <a:off x="669925" y="955675"/>
            <a:ext cx="8393113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6" bIns="0"/>
          <a:lstStyle/>
          <a:p>
            <a:pPr marL="39688">
              <a:spcBef>
                <a:spcPts val="1825"/>
              </a:spcBef>
            </a:pPr>
            <a:endParaRPr lang="en-US" sz="2300">
              <a:solidFill>
                <a:schemeClr val="tx1"/>
              </a:solidFill>
              <a:latin typeface="Arial" charset="0"/>
              <a:cs typeface="Lucida Grande" charset="0"/>
              <a:sym typeface="Arial" charset="0"/>
            </a:endParaRPr>
          </a:p>
          <a:p>
            <a:pPr marL="39688">
              <a:spcBef>
                <a:spcPts val="1825"/>
              </a:spcBef>
            </a:pPr>
            <a:r>
              <a:rPr lang="en-US" sz="27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Localization </a:t>
            </a:r>
            <a:r>
              <a:rPr lang="en-US" sz="230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Algorithm:</a:t>
            </a:r>
            <a:endParaRPr lang="en-US" sz="2700">
              <a:solidFill>
                <a:schemeClr val="tx1"/>
              </a:solidFill>
              <a:latin typeface="Arial" charset="0"/>
              <a:cs typeface="Lucida Grande" charset="0"/>
              <a:sym typeface="Arial" charset="0"/>
            </a:endParaRPr>
          </a:p>
          <a:p>
            <a:pPr marL="39688">
              <a:spcBef>
                <a:spcPts val="1825"/>
              </a:spcBef>
            </a:pPr>
            <a:r>
              <a:rPr lang="en-US" sz="2300">
                <a:solidFill>
                  <a:schemeClr val="tx1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  <a:t/>
            </a:r>
            <a:br>
              <a:rPr lang="en-US" sz="2300">
                <a:solidFill>
                  <a:schemeClr val="tx1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</a:br>
            <a:endParaRPr lang="en-US" sz="2300">
              <a:solidFill>
                <a:schemeClr val="tx1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</p:txBody>
      </p:sp>
      <p:sp>
        <p:nvSpPr>
          <p:cNvPr id="35847" name="Titolo 40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974725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SLAM with particle filter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22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207523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19"/>
          <a:stretch>
            <a:fillRect/>
          </a:stretch>
        </p:blipFill>
        <p:spPr bwMode="auto">
          <a:xfrm>
            <a:off x="261938" y="1662113"/>
            <a:ext cx="8286750" cy="44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6867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165100"/>
            <a:ext cx="7523163" cy="9747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Delayed Initialization based on Particle Filter</a:t>
            </a:r>
          </a:p>
        </p:txBody>
      </p:sp>
      <p:sp>
        <p:nvSpPr>
          <p:cNvPr id="36871" name="Rectangle 6"/>
          <p:cNvSpPr>
            <a:spLocks/>
          </p:cNvSpPr>
          <p:nvPr/>
        </p:nvSpPr>
        <p:spPr bwMode="auto">
          <a:xfrm>
            <a:off x="6559550" y="6472238"/>
            <a:ext cx="1901825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6" bIns="0"/>
          <a:lstStyle/>
          <a:p>
            <a:pPr marL="39688" algn="r"/>
            <a:r>
              <a:rPr lang="en-US" sz="1300" b="0">
                <a:solidFill>
                  <a:schemeClr val="tx1"/>
                </a:solidFill>
                <a:cs typeface="Times New Roman" charset="0"/>
              </a:rPr>
              <a:t>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23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99388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egnaposto testo 3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7891" name="Titolo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Step 3. Smart Objects Recognition</a:t>
            </a:r>
          </a:p>
        </p:txBody>
      </p:sp>
      <p:sp>
        <p:nvSpPr>
          <p:cNvPr id="32" name="Segnaposto immagine 31"/>
          <p:cNvSpPr>
            <a:spLocks noGrp="1"/>
          </p:cNvSpPr>
          <p:nvPr>
            <p:ph type="pic" idx="1"/>
          </p:nvPr>
        </p:nvSpPr>
        <p:spPr>
          <a:xfrm>
            <a:off x="1560513" y="0"/>
            <a:ext cx="7583487" cy="4568825"/>
          </a:xfrm>
        </p:spPr>
      </p:sp>
      <p:pic>
        <p:nvPicPr>
          <p:cNvPr id="37894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419100"/>
            <a:ext cx="5116512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0376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3081338"/>
            <a:ext cx="3263900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8915" name="Rectangle 7"/>
          <p:cNvSpPr>
            <a:spLocks/>
          </p:cNvSpPr>
          <p:nvPr/>
        </p:nvSpPr>
        <p:spPr bwMode="auto">
          <a:xfrm>
            <a:off x="5170488" y="6045200"/>
            <a:ext cx="37941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6" bIns="0"/>
          <a:lstStyle/>
          <a:p>
            <a:pPr marL="39688"/>
            <a:r>
              <a:rPr lang="en-US" sz="1900" b="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Feature matching under motion blur (Pretto et al. ICRA 2009)</a:t>
            </a:r>
          </a:p>
        </p:txBody>
      </p:sp>
      <p:pic>
        <p:nvPicPr>
          <p:cNvPr id="3891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3776663"/>
            <a:ext cx="43259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Titolo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SO recognition by visual inspection</a:t>
            </a:r>
            <a:endParaRPr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 smtClean="0"/>
              <a:t>The AMR should be able to recognize the objects from a description of the objects</a:t>
            </a:r>
            <a:r>
              <a:rPr lang="ja-JP" altLang="en-US" sz="2000" dirty="0" smtClean="0"/>
              <a:t>’</a:t>
            </a:r>
            <a:r>
              <a:rPr lang="en-US" sz="2000" dirty="0" smtClean="0"/>
              <a:t> appearance</a:t>
            </a:r>
          </a:p>
          <a:p>
            <a:r>
              <a:rPr lang="en-US" sz="2000" dirty="0" smtClean="0"/>
              <a:t>The object appearance is stored inside the object (in the motes)</a:t>
            </a:r>
          </a:p>
          <a:p>
            <a:r>
              <a:rPr lang="en-US" sz="2000" dirty="0" smtClean="0"/>
              <a:t>The appearance is coded by scale invariant feature descriptors robust also to motion blur (</a:t>
            </a:r>
            <a:r>
              <a:rPr lang="en-US" sz="2000" dirty="0" err="1" smtClean="0"/>
              <a:t>MoBIF</a:t>
            </a:r>
            <a:r>
              <a:rPr lang="en-US" sz="2000" dirty="0" smtClean="0"/>
              <a:t>)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251458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775" y="3732213"/>
            <a:ext cx="3446463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9939" name="Rectangle 7"/>
          <p:cNvSpPr>
            <a:spLocks/>
          </p:cNvSpPr>
          <p:nvPr/>
        </p:nvSpPr>
        <p:spPr bwMode="auto">
          <a:xfrm>
            <a:off x="223838" y="5919788"/>
            <a:ext cx="1238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6" bIns="0">
            <a:spAutoFit/>
          </a:bodyPr>
          <a:lstStyle/>
          <a:p>
            <a:pPr marL="39688"/>
            <a:r>
              <a:rPr lang="en-US" b="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5 meters</a:t>
            </a:r>
          </a:p>
        </p:txBody>
      </p:sp>
      <p:sp>
        <p:nvSpPr>
          <p:cNvPr id="39940" name="Line 8"/>
          <p:cNvSpPr>
            <a:spLocks noChangeShapeType="1"/>
          </p:cNvSpPr>
          <p:nvPr/>
        </p:nvSpPr>
        <p:spPr bwMode="auto">
          <a:xfrm rot="10800000" flipH="1">
            <a:off x="1500188" y="6134100"/>
            <a:ext cx="625475" cy="95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stealth" w="med" len="med"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941" name="Rectangle 9"/>
          <p:cNvSpPr>
            <a:spLocks/>
          </p:cNvSpPr>
          <p:nvPr/>
        </p:nvSpPr>
        <p:spPr bwMode="auto">
          <a:xfrm>
            <a:off x="231775" y="5062538"/>
            <a:ext cx="1238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6" bIns="0">
            <a:spAutoFit/>
          </a:bodyPr>
          <a:lstStyle/>
          <a:p>
            <a:pPr marL="39688"/>
            <a:r>
              <a:rPr lang="en-US" b="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2 meters</a:t>
            </a:r>
          </a:p>
        </p:txBody>
      </p:sp>
      <p:sp>
        <p:nvSpPr>
          <p:cNvPr id="39942" name="Line 10"/>
          <p:cNvSpPr>
            <a:spLocks noChangeShapeType="1"/>
          </p:cNvSpPr>
          <p:nvPr/>
        </p:nvSpPr>
        <p:spPr bwMode="auto">
          <a:xfrm rot="10800000" flipH="1">
            <a:off x="1509713" y="5276850"/>
            <a:ext cx="623887" cy="793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stealth" w="med" len="med"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943" name="Rectangle 11"/>
          <p:cNvSpPr>
            <a:spLocks/>
          </p:cNvSpPr>
          <p:nvPr/>
        </p:nvSpPr>
        <p:spPr bwMode="auto">
          <a:xfrm>
            <a:off x="241300" y="4205288"/>
            <a:ext cx="1084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6" bIns="0">
            <a:spAutoFit/>
          </a:bodyPr>
          <a:lstStyle/>
          <a:p>
            <a:pPr marL="39688"/>
            <a:r>
              <a:rPr lang="en-US" b="0">
                <a:solidFill>
                  <a:schemeClr val="tx1"/>
                </a:solidFill>
                <a:latin typeface="Arial" charset="0"/>
                <a:cs typeface="Arial" charset="0"/>
                <a:sym typeface="Arial" charset="0"/>
              </a:rPr>
              <a:t>1 meter</a:t>
            </a:r>
          </a:p>
        </p:txBody>
      </p:sp>
      <p:sp>
        <p:nvSpPr>
          <p:cNvPr id="39944" name="Line 12"/>
          <p:cNvSpPr>
            <a:spLocks noChangeShapeType="1"/>
          </p:cNvSpPr>
          <p:nvPr/>
        </p:nvSpPr>
        <p:spPr bwMode="auto">
          <a:xfrm>
            <a:off x="1366838" y="4410075"/>
            <a:ext cx="728662" cy="635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stealth" w="med" len="med"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3994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8" y="3743325"/>
            <a:ext cx="3233737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9946" name="Titolo 17"/>
          <p:cNvSpPr>
            <a:spLocks noGrp="1"/>
          </p:cNvSpPr>
          <p:nvPr>
            <p:ph type="title"/>
          </p:nvPr>
        </p:nvSpPr>
        <p:spPr>
          <a:xfrm>
            <a:off x="612775" y="228600"/>
            <a:ext cx="7688263" cy="99060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Storing the appearance</a:t>
            </a:r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Segnaposto contenuto 2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7997825" cy="2260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Enhancing robustness to scale: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  <a:sym typeface="Arial" charset="0"/>
              </a:rPr>
              <a:t>the object is imaged at different distances: near, medium, far</a:t>
            </a:r>
          </a:p>
          <a:p>
            <a:pPr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Enhancing robustness to rotation: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  <a:sym typeface="Arial" charset="0"/>
              </a:rPr>
              <a:t>the object is imaged every 20 deg. </a:t>
            </a:r>
          </a:p>
          <a:p>
            <a:pPr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Limiting descriptors size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  <a:sym typeface="Arial" charset="0"/>
              </a:rPr>
              <a:t>MoBIF descriptors extracted at different distances and angles are merged removing redundancy!</a:t>
            </a:r>
          </a:p>
          <a:p>
            <a:pPr eaLnBrk="1" hangingPunct="1">
              <a:lnSpc>
                <a:spcPct val="80000"/>
              </a:lnSpc>
            </a:pPr>
            <a:endParaRPr lang="en-US" sz="200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278640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/>
          </p:cNvSpPr>
          <p:nvPr/>
        </p:nvSpPr>
        <p:spPr bwMode="auto">
          <a:xfrm>
            <a:off x="687388" y="4187825"/>
            <a:ext cx="649287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6" bIns="0"/>
          <a:lstStyle/>
          <a:p>
            <a:pPr marL="39688">
              <a:spcBef>
                <a:spcPts val="1825"/>
              </a:spcBef>
            </a:pPr>
            <a:r>
              <a:rPr lang="en-US" sz="2000">
                <a:solidFill>
                  <a:schemeClr val="tx1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  <a:t/>
            </a:r>
            <a:br>
              <a:rPr lang="en-US" sz="2000">
                <a:solidFill>
                  <a:schemeClr val="tx1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</a:br>
            <a:endParaRPr lang="en-US">
              <a:solidFill>
                <a:schemeClr val="tx1"/>
              </a:solidFill>
              <a:latin typeface="Arial" charset="0"/>
              <a:cs typeface="Lucida Grande" charset="0"/>
              <a:sym typeface="Arial" charset="0"/>
            </a:endParaRPr>
          </a:p>
          <a:p>
            <a:pPr marL="39688">
              <a:spcBef>
                <a:spcPts val="1825"/>
              </a:spcBef>
            </a:pPr>
            <a:r>
              <a:rPr lang="en-US" sz="2000">
                <a:solidFill>
                  <a:schemeClr val="tx1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  <a:t/>
            </a:r>
            <a:br>
              <a:rPr lang="en-US" sz="2000">
                <a:solidFill>
                  <a:schemeClr val="tx1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rPr>
            </a:br>
            <a:endParaRPr lang="en-US" sz="2000">
              <a:solidFill>
                <a:schemeClr val="tx1"/>
              </a:solidFill>
              <a:latin typeface="Arial" charset="0"/>
              <a:ea typeface="ヒラギノ角ゴ ProN W6" charset="0"/>
              <a:cs typeface="ヒラギノ角ゴ ProN W6" charset="0"/>
              <a:sym typeface="Arial" charset="0"/>
            </a:endParaRPr>
          </a:p>
        </p:txBody>
      </p:sp>
      <p:pic>
        <p:nvPicPr>
          <p:cNvPr id="4096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3840163"/>
            <a:ext cx="3476625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096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3817938"/>
            <a:ext cx="3524250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0965" name="Titolo 23"/>
          <p:cNvSpPr>
            <a:spLocks noGrp="1"/>
          </p:cNvSpPr>
          <p:nvPr>
            <p:ph type="title"/>
          </p:nvPr>
        </p:nvSpPr>
        <p:spPr>
          <a:xfrm>
            <a:off x="612775" y="228600"/>
            <a:ext cx="7688263" cy="99060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MoBIF Matching</a:t>
            </a:r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7" name="Segnaposto contenuto 36"/>
          <p:cNvSpPr>
            <a:spLocks noGrp="1"/>
          </p:cNvSpPr>
          <p:nvPr>
            <p:ph sz="quarter" idx="1"/>
          </p:nvPr>
        </p:nvSpPr>
        <p:spPr>
          <a:xfrm>
            <a:off x="396875" y="1600200"/>
            <a:ext cx="8404225" cy="21209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The AMR requires the selected SO to send its MoBIF descriptors</a:t>
            </a:r>
          </a:p>
          <a:p>
            <a:pPr eaLnBrk="1" hangingPunct="1">
              <a:lnSpc>
                <a:spcPct val="80000"/>
              </a:lnSpc>
            </a:pPr>
            <a:r>
              <a:rPr lang="en-US" sz="2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The AMR dynamically extracts MoBIF descriptor from the image taken by onboard camera </a:t>
            </a:r>
          </a:p>
          <a:p>
            <a:pPr eaLnBrk="1" hangingPunct="1">
              <a:lnSpc>
                <a:spcPct val="80000"/>
              </a:lnSpc>
            </a:pPr>
            <a:r>
              <a:rPr lang="en-US" sz="2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When MoBIF descriptors matching exceeds a threshold the SO is recognized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sym typeface="Arial" charset="0"/>
              </a:rPr>
              <a:t>matching is robust to scale, occlusion, illumination and rotation </a:t>
            </a:r>
          </a:p>
          <a:p>
            <a:pPr eaLnBrk="1" hangingPunct="1">
              <a:lnSpc>
                <a:spcPct val="80000"/>
              </a:lnSpc>
            </a:pPr>
            <a:endParaRPr lang="en-US" sz="220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50048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olo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7688263" cy="990600"/>
          </a:xfrm>
        </p:spPr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Conclusions</a:t>
            </a:r>
          </a:p>
        </p:txBody>
      </p:sp>
      <p:sp>
        <p:nvSpPr>
          <p:cNvPr id="41987" name="Segnaposto contenuto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Synergetic combination of WSN and AMR:</a:t>
            </a:r>
          </a:p>
          <a:p>
            <a:pPr lvl="1"/>
            <a:r>
              <a:rPr lang="en-US">
                <a:latin typeface="Tw Cen MT" charset="0"/>
                <a:ea typeface="ＭＳ Ｐゴシック" charset="0"/>
              </a:rPr>
              <a:t>AMR helps WSN nodes localization</a:t>
            </a:r>
          </a:p>
          <a:p>
            <a:pPr lvl="1"/>
            <a:r>
              <a:rPr lang="en-US">
                <a:latin typeface="Tw Cen MT" charset="0"/>
                <a:ea typeface="ＭＳ Ｐゴシック" charset="0"/>
              </a:rPr>
              <a:t>WSN helps object recognition and handling by AMRs</a:t>
            </a:r>
          </a:p>
          <a:p>
            <a:pPr lvl="1"/>
            <a:r>
              <a:rPr lang="en-US">
                <a:latin typeface="Tw Cen MT" charset="0"/>
                <a:ea typeface="ＭＳ Ｐゴシック" charset="0"/>
              </a:rPr>
              <a:t>AMR &amp; WSN together delivers new services </a:t>
            </a:r>
          </a:p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Future work:</a:t>
            </a:r>
          </a:p>
          <a:p>
            <a:pPr lvl="1"/>
            <a:r>
              <a:rPr lang="en-US">
                <a:latin typeface="Tw Cen MT" charset="0"/>
                <a:ea typeface="ＭＳ Ｐゴシック" charset="0"/>
                <a:sym typeface="Arial" charset="0"/>
              </a:rPr>
              <a:t>Improve localization by using also images taken by onboard camera into the SLAM algorithm</a:t>
            </a:r>
          </a:p>
          <a:p>
            <a:pPr lvl="1"/>
            <a:r>
              <a:rPr lang="en-US">
                <a:latin typeface="Tw Cen MT" charset="0"/>
                <a:ea typeface="ＭＳ Ｐゴシック" charset="0"/>
                <a:sym typeface="Arial" charset="0"/>
              </a:rPr>
              <a:t>Include smart navigation algorithms to the framework</a:t>
            </a:r>
          </a:p>
          <a:p>
            <a:pPr lvl="1"/>
            <a:r>
              <a:rPr lang="en-US">
                <a:latin typeface="Tw Cen MT" charset="0"/>
                <a:ea typeface="ＭＳ Ｐゴシック" charset="0"/>
                <a:sym typeface="Arial" charset="0"/>
              </a:rPr>
              <a:t>Adding  object-handling algorithms to the system </a:t>
            </a:r>
            <a:endParaRPr lang="en-US">
              <a:latin typeface="Tw Cen MT" charset="0"/>
              <a:ea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58188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>
                <a:sym typeface="Arial" pitchFamily="-108" charset="0"/>
              </a:rPr>
              <a:t>E. </a:t>
            </a:r>
            <a:r>
              <a:rPr lang="en-US" sz="2000" dirty="0" err="1">
                <a:sym typeface="Arial" pitchFamily="-108" charset="0"/>
              </a:rPr>
              <a:t>Menegatti</a:t>
            </a:r>
            <a:r>
              <a:rPr lang="en-US" sz="2000" dirty="0">
                <a:sym typeface="Arial" pitchFamily="-108" charset="0"/>
              </a:rPr>
              <a:t>, M. </a:t>
            </a:r>
            <a:r>
              <a:rPr lang="en-US" sz="2000" dirty="0" err="1">
                <a:sym typeface="Arial" pitchFamily="-108" charset="0"/>
              </a:rPr>
              <a:t>Danieletto</a:t>
            </a:r>
            <a:r>
              <a:rPr lang="en-US" sz="2000" dirty="0">
                <a:sym typeface="Arial" pitchFamily="-108" charset="0"/>
              </a:rPr>
              <a:t>, M. Mina, A. </a:t>
            </a:r>
            <a:r>
              <a:rPr lang="en-US" sz="2000" dirty="0" err="1">
                <a:sym typeface="Arial" pitchFamily="-108" charset="0"/>
              </a:rPr>
              <a:t>Pretto</a:t>
            </a:r>
            <a:r>
              <a:rPr lang="en-US" sz="2000" dirty="0">
                <a:sym typeface="Arial" pitchFamily="-108" charset="0"/>
              </a:rPr>
              <a:t>, A. </a:t>
            </a:r>
            <a:r>
              <a:rPr lang="en-US" sz="2000" dirty="0" err="1">
                <a:sym typeface="Arial" pitchFamily="-108" charset="0"/>
              </a:rPr>
              <a:t>Bardella</a:t>
            </a:r>
            <a:r>
              <a:rPr lang="en-US" sz="2000" dirty="0">
                <a:sym typeface="Arial" pitchFamily="-108" charset="0"/>
              </a:rPr>
              <a:t>, S. </a:t>
            </a:r>
            <a:r>
              <a:rPr lang="en-US" sz="2000" dirty="0" err="1">
                <a:sym typeface="Arial" pitchFamily="-108" charset="0"/>
              </a:rPr>
              <a:t>Zanconato</a:t>
            </a:r>
            <a:r>
              <a:rPr lang="en-US" sz="2000" dirty="0">
                <a:sym typeface="Arial" pitchFamily="-108" charset="0"/>
              </a:rPr>
              <a:t>, P. </a:t>
            </a:r>
            <a:r>
              <a:rPr lang="en-US" sz="2000" dirty="0" err="1">
                <a:sym typeface="Arial" pitchFamily="-108" charset="0"/>
              </a:rPr>
              <a:t>Zanuttigh</a:t>
            </a:r>
            <a:r>
              <a:rPr lang="en-US" sz="2000" dirty="0">
                <a:sym typeface="Arial" pitchFamily="-108" charset="0"/>
              </a:rPr>
              <a:t>, and A. Zanella, "Autonomous discovery, localization and recognition of smart objects through WSN and image features" in the proceedings of the IEEE </a:t>
            </a:r>
            <a:r>
              <a:rPr lang="en-US" sz="2000" dirty="0" err="1">
                <a:sym typeface="Arial" pitchFamily="-108" charset="0"/>
              </a:rPr>
              <a:t>Globecom</a:t>
            </a:r>
            <a:r>
              <a:rPr lang="en-US" sz="2000" dirty="0">
                <a:sym typeface="Arial" pitchFamily="-108" charset="0"/>
              </a:rPr>
              <a:t> 2010 Workshop on Towards </a:t>
            </a:r>
            <a:r>
              <a:rPr lang="en-US" sz="2000" dirty="0" err="1">
                <a:sym typeface="Arial" pitchFamily="-108" charset="0"/>
              </a:rPr>
              <a:t>SmArt</a:t>
            </a:r>
            <a:r>
              <a:rPr lang="en-US" sz="2000" dirty="0">
                <a:sym typeface="Arial" pitchFamily="-108" charset="0"/>
              </a:rPr>
              <a:t> </a:t>
            </a:r>
            <a:r>
              <a:rPr lang="en-US" sz="2000" dirty="0" err="1">
                <a:sym typeface="Arial" pitchFamily="-108" charset="0"/>
              </a:rPr>
              <a:t>COmmunications</a:t>
            </a:r>
            <a:r>
              <a:rPr lang="en-US" sz="2000" dirty="0">
                <a:sym typeface="Arial" pitchFamily="-108" charset="0"/>
              </a:rPr>
              <a:t> and Network technologies applied on Autonomous Systems, 6 </a:t>
            </a:r>
            <a:r>
              <a:rPr lang="en-US" sz="2000" dirty="0" err="1">
                <a:sym typeface="Arial" pitchFamily="-108" charset="0"/>
              </a:rPr>
              <a:t>december</a:t>
            </a:r>
            <a:r>
              <a:rPr lang="en-US" sz="2000" dirty="0">
                <a:sym typeface="Arial" pitchFamily="-108" charset="0"/>
              </a:rPr>
              <a:t> 2010, Miami, Florida, USA.</a:t>
            </a:r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313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olo 10"/>
          <p:cNvSpPr>
            <a:spLocks noGrp="1"/>
          </p:cNvSpPr>
          <p:nvPr>
            <p:ph type="title"/>
          </p:nvPr>
        </p:nvSpPr>
        <p:spPr>
          <a:xfrm>
            <a:off x="533400" y="273050"/>
            <a:ext cx="7715250" cy="869950"/>
          </a:xfrm>
        </p:spPr>
        <p:txBody>
          <a:bodyPr/>
          <a:lstStyle/>
          <a:p>
            <a:pPr eaLnBrk="1" hangingPunct="1"/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Exploiting complementarities </a:t>
            </a:r>
          </a:p>
        </p:txBody>
      </p:sp>
      <p:sp>
        <p:nvSpPr>
          <p:cNvPr id="22" name="Segnaposto contenuto 21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cs typeface="ＭＳ Ｐゴシック" charset="0"/>
              </a:rPr>
              <a:t>Pros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Low cost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>
                <a:latin typeface="Tw Cen MT" charset="0"/>
                <a:ea typeface="ＭＳ Ｐゴシック" charset="0"/>
              </a:rPr>
              <a:t>Large networks with many devices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Low energy consumption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>
                <a:latin typeface="Tw Cen MT" charset="0"/>
                <a:ea typeface="ＭＳ Ｐゴシック" charset="0"/>
              </a:rPr>
              <a:t>Possibility to power with small batteries or energy-scavenging </a:t>
            </a:r>
          </a:p>
          <a:p>
            <a:pPr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cs typeface="ＭＳ Ｐゴシック" charset="0"/>
              </a:rPr>
              <a:t>Cons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Limited computing capabilities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Limited memory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Limited transmission range/speed</a:t>
            </a:r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GB" sz="2000">
                <a:latin typeface="Tw Cen MT" charset="0"/>
                <a:ea typeface="ＭＳ Ｐゴシック" charset="0"/>
                <a:cs typeface="ＭＳ Ｐゴシック" charset="0"/>
              </a:rPr>
              <a:t>Cons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1800">
                <a:latin typeface="Tw Cen MT" charset="0"/>
                <a:ea typeface="ＭＳ Ｐゴシック" charset="0"/>
              </a:rPr>
              <a:t>High cost </a:t>
            </a:r>
          </a:p>
          <a:p>
            <a:pPr lvl="2" eaLnBrk="1" hangingPunct="1">
              <a:lnSpc>
                <a:spcPct val="80000"/>
              </a:lnSpc>
            </a:pPr>
            <a:r>
              <a:rPr lang="en-GB" sz="1600">
                <a:latin typeface="Tw Cen MT" charset="0"/>
                <a:ea typeface="ＭＳ Ｐゴシック" charset="0"/>
              </a:rPr>
              <a:t>Single or few units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1800">
                <a:latin typeface="Tw Cen MT" charset="0"/>
                <a:ea typeface="ＭＳ Ｐゴシック" charset="0"/>
              </a:rPr>
              <a:t>High energy consumption</a:t>
            </a:r>
          </a:p>
          <a:p>
            <a:pPr lvl="2" eaLnBrk="1" hangingPunct="1">
              <a:lnSpc>
                <a:spcPct val="80000"/>
              </a:lnSpc>
            </a:pPr>
            <a:r>
              <a:rPr lang="en-GB" sz="1600">
                <a:latin typeface="Tw Cen MT" charset="0"/>
                <a:ea typeface="ＭＳ Ｐゴシック" charset="0"/>
              </a:rPr>
              <a:t>Need for large batteries and/or recharging stations</a:t>
            </a:r>
          </a:p>
          <a:p>
            <a:pPr eaLnBrk="1" hangingPunct="1">
              <a:lnSpc>
                <a:spcPct val="80000"/>
              </a:lnSpc>
            </a:pPr>
            <a:r>
              <a:rPr lang="en-GB" sz="2000">
                <a:latin typeface="Tw Cen MT" charset="0"/>
                <a:ea typeface="ＭＳ Ｐゴシック" charset="0"/>
                <a:cs typeface="ＭＳ Ｐゴシック" charset="0"/>
              </a:rPr>
              <a:t>Pros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1800">
                <a:latin typeface="Tw Cen MT" charset="0"/>
                <a:ea typeface="ＭＳ Ｐゴシック" charset="0"/>
              </a:rPr>
              <a:t>High computational capabilities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1800">
                <a:latin typeface="Tw Cen MT" charset="0"/>
                <a:ea typeface="ＭＳ Ｐゴシック" charset="0"/>
              </a:rPr>
              <a:t>Large memory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1800">
                <a:latin typeface="Tw Cen MT" charset="0"/>
                <a:ea typeface="ＭＳ Ｐゴシック" charset="0"/>
              </a:rPr>
              <a:t>Large energy capacity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1800">
                <a:latin typeface="Tw Cen MT" charset="0"/>
                <a:ea typeface="ＭＳ Ｐゴシック" charset="0"/>
              </a:rPr>
              <a:t>Large transmission range/speed</a:t>
            </a:r>
          </a:p>
          <a:p>
            <a:pPr lvl="1" eaLnBrk="1" hangingPunct="1">
              <a:lnSpc>
                <a:spcPct val="80000"/>
              </a:lnSpc>
            </a:pPr>
            <a:r>
              <a:rPr lang="en-GB" sz="1800">
                <a:latin typeface="Tw Cen MT" charset="0"/>
                <a:ea typeface="ＭＳ Ｐゴシック" charset="0"/>
              </a:rPr>
              <a:t>Advanced mobility</a:t>
            </a:r>
          </a:p>
        </p:txBody>
      </p:sp>
      <p:sp>
        <p:nvSpPr>
          <p:cNvPr id="47111" name="Segnaposto testo 20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39763"/>
          </a:xfrm>
        </p:spPr>
        <p:txBody>
          <a:bodyPr/>
          <a:lstStyle/>
          <a:p>
            <a:pPr eaLnBrk="1" hangingPunct="1"/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Wireless Sensor Nodes (WSN)</a:t>
            </a:r>
          </a:p>
        </p:txBody>
      </p:sp>
      <p:sp>
        <p:nvSpPr>
          <p:cNvPr id="23" name="Segnaposto testo 22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39763"/>
          </a:xfrm>
        </p:spPr>
        <p:txBody>
          <a:bodyPr>
            <a:normAutofit/>
          </a:bodyPr>
          <a:lstStyle/>
          <a:p>
            <a:pPr eaLnBrk="1" hangingPunct="1"/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Autonomous Mobile Robots (AMR)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0818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Context-awareness and reactiveness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-31161" r="-31161"/>
          <a:stretch>
            <a:fillRect/>
          </a:stretch>
        </p:blipFill>
        <p:spPr/>
      </p:pic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02640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4"/>
          <p:cNvSpPr/>
          <p:nvPr/>
        </p:nvSpPr>
        <p:spPr>
          <a:xfrm>
            <a:off x="335667" y="5282406"/>
            <a:ext cx="8424936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Cognition-based</a:t>
            </a:r>
            <a:r>
              <a:rPr lang="it-IT" dirty="0" smtClean="0"/>
              <a:t> Network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it-IT" dirty="0" err="1" smtClean="0"/>
              <a:t>Each</a:t>
            </a:r>
            <a:r>
              <a:rPr lang="it-IT" dirty="0" smtClean="0"/>
              <a:t> </a:t>
            </a:r>
            <a:r>
              <a:rPr lang="it-IT" dirty="0" err="1" smtClean="0"/>
              <a:t>node</a:t>
            </a:r>
            <a:r>
              <a:rPr lang="it-IT" dirty="0" smtClean="0"/>
              <a:t> of the network: </a:t>
            </a:r>
          </a:p>
          <a:p>
            <a:pPr lvl="1"/>
            <a:r>
              <a:rPr lang="it-IT" dirty="0" smtClean="0"/>
              <a:t>exploits </a:t>
            </a:r>
            <a:r>
              <a:rPr lang="it-IT" dirty="0" err="1" smtClean="0"/>
              <a:t>local</a:t>
            </a:r>
            <a:r>
              <a:rPr lang="it-IT" dirty="0" smtClean="0"/>
              <a:t> information to </a:t>
            </a:r>
            <a:r>
              <a:rPr lang="it-IT" dirty="0" err="1" smtClean="0"/>
              <a:t>achieve</a:t>
            </a:r>
            <a:r>
              <a:rPr lang="it-IT" dirty="0" smtClean="0"/>
              <a:t> </a:t>
            </a:r>
            <a:r>
              <a:rPr lang="it-IT" dirty="0" err="1" smtClean="0"/>
              <a:t>its</a:t>
            </a:r>
            <a:r>
              <a:rPr lang="it-IT" dirty="0" smtClean="0"/>
              <a:t> goal </a:t>
            </a:r>
          </a:p>
          <a:p>
            <a:pPr lvl="1"/>
            <a:r>
              <a:rPr lang="it-IT" dirty="0" smtClean="0"/>
              <a:t>shares </a:t>
            </a:r>
            <a:r>
              <a:rPr lang="it-IT" dirty="0" err="1" smtClean="0"/>
              <a:t>it</a:t>
            </a:r>
            <a:r>
              <a:rPr lang="it-IT" dirty="0" smtClean="0"/>
              <a:t> with </a:t>
            </a:r>
            <a:r>
              <a:rPr lang="it-IT" dirty="0" err="1" smtClean="0"/>
              <a:t>its</a:t>
            </a:r>
            <a:r>
              <a:rPr lang="it-IT" dirty="0" smtClean="0"/>
              <a:t> </a:t>
            </a:r>
            <a:r>
              <a:rPr lang="it-IT" dirty="0" err="1" smtClean="0"/>
              <a:t>neighbors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Self-</a:t>
            </a:r>
            <a:r>
              <a:rPr lang="it-IT" dirty="0" err="1" smtClean="0"/>
              <a:t>adaptation</a:t>
            </a:r>
            <a:r>
              <a:rPr lang="it-IT" dirty="0" smtClean="0"/>
              <a:t> to the </a:t>
            </a:r>
            <a:r>
              <a:rPr lang="it-IT" dirty="0" err="1" smtClean="0"/>
              <a:t>environment</a:t>
            </a:r>
            <a:r>
              <a:rPr lang="it-IT" dirty="0" smtClean="0"/>
              <a:t> to </a:t>
            </a:r>
            <a:r>
              <a:rPr lang="it-IT" dirty="0" err="1" smtClean="0"/>
              <a:t>achieve</a:t>
            </a:r>
            <a:r>
              <a:rPr lang="it-IT" dirty="0" smtClean="0"/>
              <a:t> network wide </a:t>
            </a:r>
            <a:r>
              <a:rPr lang="it-IT" dirty="0" err="1" smtClean="0"/>
              <a:t>goals</a:t>
            </a:r>
            <a:endParaRPr lang="it-IT" dirty="0" smtClean="0"/>
          </a:p>
          <a:p>
            <a:r>
              <a:rPr lang="it-IT" dirty="0" err="1" smtClean="0"/>
              <a:t>Cognition</a:t>
            </a:r>
            <a:r>
              <a:rPr lang="it-IT" dirty="0" smtClean="0"/>
              <a:t> </a:t>
            </a:r>
            <a:r>
              <a:rPr lang="it-IT" dirty="0" err="1" smtClean="0"/>
              <a:t>applied</a:t>
            </a:r>
            <a:r>
              <a:rPr lang="it-IT" dirty="0" smtClean="0"/>
              <a:t> to the </a:t>
            </a:r>
            <a:r>
              <a:rPr lang="it-IT" dirty="0" err="1" smtClean="0"/>
              <a:t>entire</a:t>
            </a:r>
            <a:r>
              <a:rPr lang="it-IT" dirty="0" smtClean="0"/>
              <a:t> network (</a:t>
            </a:r>
            <a:r>
              <a:rPr lang="it-IT" dirty="0" err="1" smtClean="0"/>
              <a:t>not</a:t>
            </a:r>
            <a:r>
              <a:rPr lang="it-IT" dirty="0" smtClean="0"/>
              <a:t> just </a:t>
            </a:r>
            <a:r>
              <a:rPr lang="it-IT" dirty="0" err="1" smtClean="0"/>
              <a:t>at</a:t>
            </a:r>
            <a:r>
              <a:rPr lang="it-IT" dirty="0" smtClean="0"/>
              <a:t> the PHY and MAC </a:t>
            </a:r>
            <a:r>
              <a:rPr lang="it-IT" dirty="0" err="1" smtClean="0"/>
              <a:t>layers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4" name="Freccia in giù 3"/>
          <p:cNvSpPr/>
          <p:nvPr/>
        </p:nvSpPr>
        <p:spPr>
          <a:xfrm>
            <a:off x="4263557" y="3098387"/>
            <a:ext cx="57606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69146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Restricted Boltzmann Machines (RBM)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Stochastic neural network</a:t>
            </a:r>
          </a:p>
          <a:p>
            <a:pPr lvl="1"/>
            <a:r>
              <a:rPr lang="en-US" dirty="0" smtClean="0"/>
              <a:t>input layer symmetrically connected with a hidden layer of feature-detectors</a:t>
            </a:r>
          </a:p>
          <a:p>
            <a:r>
              <a:rPr lang="en-US" dirty="0" smtClean="0"/>
              <a:t>Unsupervised learning of an internal model of the data </a:t>
            </a:r>
          </a:p>
          <a:p>
            <a:pPr lvl="1"/>
            <a:r>
              <a:rPr lang="en-US" dirty="0" smtClean="0"/>
              <a:t>features or latent causes</a:t>
            </a:r>
          </a:p>
        </p:txBody>
      </p:sp>
      <p:pic>
        <p:nvPicPr>
          <p:cNvPr id="2560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1203"/>
            <a:ext cx="91440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9673370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Hierarchical processing</a:t>
            </a:r>
            <a:endParaRPr lang="en-US" dirty="0"/>
          </a:p>
        </p:txBody>
      </p:sp>
      <p:pic>
        <p:nvPicPr>
          <p:cNvPr id="26626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" b="1621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435516" y="1367190"/>
            <a:ext cx="5698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  <a:defRPr/>
            </a:pPr>
            <a:r>
              <a:rPr lang="en-US" sz="3600" baseline="30000" dirty="0">
                <a:solidFill>
                  <a:schemeClr val="accent6">
                    <a:lumMod val="50000"/>
                  </a:schemeClr>
                </a:solidFill>
              </a:rPr>
              <a:t>A key feature of cortical computation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5323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Example of learning/generation </a:t>
            </a:r>
            <a:endParaRPr lang="en-US"/>
          </a:p>
        </p:txBody>
      </p:sp>
      <p:pic>
        <p:nvPicPr>
          <p:cNvPr id="2867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575"/>
            <a:ext cx="91440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34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9018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applications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Content-based video </a:t>
            </a:r>
            <a:r>
              <a:rPr lang="en-US" dirty="0" smtClean="0"/>
              <a:t>management</a:t>
            </a:r>
          </a:p>
          <a:p>
            <a:r>
              <a:rPr lang="en-US" dirty="0" smtClean="0"/>
              <a:t>Context-dependent handover in </a:t>
            </a:r>
            <a:r>
              <a:rPr lang="en-US" dirty="0" err="1" smtClean="0"/>
              <a:t>HetNets</a:t>
            </a:r>
            <a:endParaRPr lang="en-US" dirty="0" smtClean="0"/>
          </a:p>
          <a:p>
            <a:r>
              <a:rPr lang="en-US" dirty="0" smtClean="0"/>
              <a:t>Context-aware proactive content caching 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772759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309254"/>
            <a:ext cx="8100392" cy="56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Multimedia growth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652120" y="5085184"/>
            <a:ext cx="2952328" cy="1704252"/>
          </a:xfrm>
        </p:spPr>
        <p:txBody>
          <a:bodyPr>
            <a:normAutofit/>
          </a:bodyPr>
          <a:lstStyle/>
          <a:p>
            <a:pPr marL="109728" indent="0">
              <a:spcBef>
                <a:spcPts val="1500"/>
              </a:spcBef>
              <a:buNone/>
            </a:pPr>
            <a:r>
              <a:rPr lang="en-US" sz="3200" dirty="0" smtClean="0"/>
              <a:t>source: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en-US" sz="3200" dirty="0" smtClean="0"/>
              <a:t>Cisco report (2014)</a:t>
            </a:r>
            <a:endParaRPr lang="en-US" dirty="0" smtClean="0"/>
          </a:p>
          <a:p>
            <a:pPr>
              <a:spcBef>
                <a:spcPts val="1500"/>
              </a:spcBef>
            </a:pPr>
            <a:endParaRPr lang="en-US" dirty="0" smtClean="0"/>
          </a:p>
          <a:p>
            <a:pPr>
              <a:spcBef>
                <a:spcPts val="1500"/>
              </a:spcBef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63922324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Challenges for video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31648" y="1684867"/>
            <a:ext cx="8153400" cy="4495800"/>
          </a:xfrm>
        </p:spPr>
        <p:txBody>
          <a:bodyPr/>
          <a:lstStyle/>
          <a:p>
            <a:r>
              <a:rPr lang="en-US" dirty="0" smtClean="0"/>
              <a:t>Heavy data</a:t>
            </a:r>
          </a:p>
          <a:p>
            <a:r>
              <a:rPr lang="en-US" dirty="0" smtClean="0"/>
              <a:t>Hierarchical system</a:t>
            </a:r>
          </a:p>
          <a:p>
            <a:r>
              <a:rPr lang="en-US" dirty="0" smtClean="0"/>
              <a:t>Backhaul network capacity</a:t>
            </a:r>
          </a:p>
          <a:p>
            <a:r>
              <a:rPr lang="en-US" dirty="0" smtClean="0"/>
              <a:t>Must handle different access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smtClean="0"/>
              <a:t>techniques</a:t>
            </a:r>
          </a:p>
          <a:p>
            <a:r>
              <a:rPr lang="en-US" dirty="0" smtClean="0"/>
              <a:t>Needs to account for video popularity, heterogeneous user terminals</a:t>
            </a:r>
          </a:p>
          <a:p>
            <a:r>
              <a:rPr lang="en-US" dirty="0" smtClean="0"/>
              <a:t>Quality-of-Experience of video is hard to capture</a:t>
            </a:r>
            <a:endParaRPr lang="en-US" dirty="0"/>
          </a:p>
        </p:txBody>
      </p:sp>
      <p:grpSp>
        <p:nvGrpSpPr>
          <p:cNvPr id="4" name="Gruppo 2"/>
          <p:cNvGrpSpPr>
            <a:grpSpLocks/>
          </p:cNvGrpSpPr>
          <p:nvPr/>
        </p:nvGrpSpPr>
        <p:grpSpPr bwMode="auto">
          <a:xfrm>
            <a:off x="4713111" y="634999"/>
            <a:ext cx="4275667" cy="4430889"/>
            <a:chOff x="2006598" y="2314566"/>
            <a:chExt cx="4978396" cy="5310171"/>
          </a:xfrm>
        </p:grpSpPr>
        <p:pic>
          <p:nvPicPr>
            <p:cNvPr id="5" name="Segnaposto contenuto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3091" b="-43091"/>
            <a:stretch>
              <a:fillRect/>
            </a:stretch>
          </p:blipFill>
          <p:spPr bwMode="auto">
            <a:xfrm>
              <a:off x="2006598" y="2314566"/>
              <a:ext cx="4978396" cy="5310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CasellaDiTesto 13"/>
            <p:cNvSpPr txBox="1">
              <a:spLocks noChangeArrowheads="1"/>
            </p:cNvSpPr>
            <p:nvPr/>
          </p:nvSpPr>
          <p:spPr bwMode="auto">
            <a:xfrm>
              <a:off x="2968622" y="5456230"/>
              <a:ext cx="492124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it-IT" sz="1200" i="1"/>
                <a:t>WiFi</a:t>
              </a:r>
            </a:p>
          </p:txBody>
        </p:sp>
        <p:sp>
          <p:nvSpPr>
            <p:cNvPr id="7" name="CasellaDiTesto 14"/>
            <p:cNvSpPr txBox="1">
              <a:spLocks noChangeArrowheads="1"/>
            </p:cNvSpPr>
            <p:nvPr/>
          </p:nvSpPr>
          <p:spPr bwMode="auto">
            <a:xfrm>
              <a:off x="4438645" y="5456238"/>
              <a:ext cx="419099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it-IT" sz="1200" i="1"/>
                <a:t>3G</a:t>
              </a:r>
            </a:p>
          </p:txBody>
        </p:sp>
        <p:sp>
          <p:nvSpPr>
            <p:cNvPr id="8" name="CasellaDiTesto 15"/>
            <p:cNvSpPr txBox="1">
              <a:spLocks noChangeArrowheads="1"/>
            </p:cNvSpPr>
            <p:nvPr/>
          </p:nvSpPr>
          <p:spPr bwMode="auto">
            <a:xfrm>
              <a:off x="6469063" y="5456240"/>
              <a:ext cx="473074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200" i="1"/>
                <a:t>LTE</a:t>
              </a: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8014303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We consider a test set of 38 video clips, all encoded in an H</a:t>
            </a:r>
            <a:r>
              <a:rPr lang="en-US" sz="3200" dirty="0"/>
              <a:t>.264-AVC </a:t>
            </a:r>
            <a:r>
              <a:rPr lang="en-US" sz="3200" dirty="0" smtClean="0"/>
              <a:t>format</a:t>
            </a:r>
          </a:p>
          <a:p>
            <a:r>
              <a:rPr lang="en-US" sz="3200" dirty="0" smtClean="0"/>
              <a:t>All the videos are encoded with a 16-frame structure (1 I-frame, 15 P</a:t>
            </a:r>
            <a:r>
              <a:rPr lang="en-US" sz="3200" smtClean="0"/>
              <a:t>-frames) </a:t>
            </a:r>
            <a:r>
              <a:rPr lang="en-US" sz="3200" dirty="0" smtClean="0"/>
              <a:t>and compressed with 18 different rates</a:t>
            </a:r>
          </a:p>
          <a:p>
            <a:r>
              <a:rPr lang="en-US" sz="3200" dirty="0" smtClean="0"/>
              <a:t>Depending on the content, the perceived quality of a compressed version changes</a:t>
            </a:r>
          </a:p>
          <a:p>
            <a:pPr lvl="1"/>
            <a:r>
              <a:rPr lang="en-US" sz="3000" dirty="0" smtClean="0"/>
              <a:t>We used the SSIM indicator to capture it</a:t>
            </a:r>
            <a:endParaRPr lang="en-US" sz="3000" dirty="0"/>
          </a:p>
          <a:p>
            <a:endParaRPr lang="en-US" sz="3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75254510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777" y="1484176"/>
            <a:ext cx="6301019" cy="4905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Rate versus compression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93297" y="6396335"/>
            <a:ext cx="5419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Quantization point (compression level)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792958" y="3917457"/>
            <a:ext cx="4333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r</a:t>
            </a:r>
            <a:r>
              <a:rPr lang="en-US" dirty="0" smtClean="0"/>
              <a:t>=log(actual rate/original rate)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51647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olo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7715250" cy="869950"/>
          </a:xfrm>
        </p:spPr>
        <p:txBody>
          <a:bodyPr/>
          <a:lstStyle/>
          <a:p>
            <a:pPr eaLnBrk="1" hangingPunct="1"/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Application scenarios</a:t>
            </a:r>
          </a:p>
        </p:txBody>
      </p:sp>
      <p:sp>
        <p:nvSpPr>
          <p:cNvPr id="31" name="Segnaposto contenuto 30"/>
          <p:cNvSpPr>
            <a:spLocks noGrp="1"/>
          </p:cNvSpPr>
          <p:nvPr>
            <p:ph sz="quarter" idx="2"/>
          </p:nvPr>
        </p:nvSpPr>
        <p:spPr>
          <a:xfrm>
            <a:off x="152400" y="2438400"/>
            <a:ext cx="4495800" cy="39497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cs typeface="ＭＳ Ｐゴシック" charset="0"/>
              </a:rPr>
              <a:t>Smart Environments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AMRs may catalog, localize and retrieve objects upon request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Libraries: AMRs may put back books on the shelves after closure</a:t>
            </a:r>
          </a:p>
          <a:p>
            <a:pPr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cs typeface="ＭＳ Ｐゴシック" charset="0"/>
              </a:rPr>
              <a:t>Assisted Living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A portable device may drive a visual-impaired person through a partially unknown environment by vocally describing the smart objects that recognizes along the way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A personal robot may display to a motion-impaired user the list of smart objects that it discovers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>
                <a:latin typeface="Tw Cen MT" charset="0"/>
                <a:ea typeface="ＭＳ Ｐゴシック" charset="0"/>
              </a:rPr>
              <a:t>remote controls, mobile phones, books, …</a:t>
            </a:r>
          </a:p>
        </p:txBody>
      </p:sp>
      <p:sp>
        <p:nvSpPr>
          <p:cNvPr id="33" name="Segnaposto contenuto 32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it-IT" sz="2000">
                <a:latin typeface="Tw Cen MT" charset="0"/>
                <a:ea typeface="ＭＳ Ｐゴシック" charset="0"/>
                <a:cs typeface="ＭＳ Ｐゴシック" charset="0"/>
              </a:rPr>
              <a:t>Dataset of object-models stored on the robot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Low flexibility: new objects shall be included in the directory to be recognized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Similar objects are indistinguishable</a:t>
            </a:r>
          </a:p>
          <a:p>
            <a:pPr eaLnBrk="1" hangingPunct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cs typeface="ＭＳ Ｐゴシック" charset="0"/>
              </a:rPr>
              <a:t>RFID-based communication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>
                <a:latin typeface="Tw Cen MT" charset="0"/>
                <a:ea typeface="ＭＳ Ｐゴシック" charset="0"/>
              </a:rPr>
              <a:t>Cheaper, but requires physical proximity and does not support sophisticated algorithms nor multi-hop communication</a:t>
            </a:r>
          </a:p>
          <a:p>
            <a:pPr eaLnBrk="1" hangingPunct="1">
              <a:lnSpc>
                <a:spcPct val="80000"/>
              </a:lnSpc>
            </a:pPr>
            <a:endParaRPr lang="en-US" sz="200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8133" name="Segnaposto testo 29"/>
          <p:cNvSpPr>
            <a:spLocks noGrp="1"/>
          </p:cNvSpPr>
          <p:nvPr>
            <p:ph type="body" sz="quarter" idx="1"/>
          </p:nvPr>
        </p:nvSpPr>
        <p:spPr>
          <a:xfrm>
            <a:off x="152400" y="1752600"/>
            <a:ext cx="4495800" cy="639763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Application Scenarios</a:t>
            </a:r>
          </a:p>
        </p:txBody>
      </p:sp>
      <p:sp>
        <p:nvSpPr>
          <p:cNvPr id="32" name="Segnaposto testo 31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39763"/>
          </a:xfrm>
        </p:spPr>
        <p:txBody>
          <a:bodyPr>
            <a:normAutofit/>
          </a:bodyPr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Limit of existing solutions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0946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445" y="1321475"/>
            <a:ext cx="6462888" cy="50614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SSIM versus rate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-520433" y="3717780"/>
            <a:ext cx="3305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Self Similarity Index (SSIM)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088648" y="6386901"/>
            <a:ext cx="3597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Symbol" charset="2"/>
                <a:cs typeface="Symbol" charset="2"/>
              </a:rPr>
              <a:t>r</a:t>
            </a:r>
            <a:r>
              <a:rPr lang="en-US" sz="2000" dirty="0" smtClean="0"/>
              <a:t>=log(actual rate/original rate)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11346798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>
                <a:solidFill>
                  <a:srgbClr val="000000"/>
                </a:solidFill>
              </a:rPr>
              <a:t>All the video exhibit similar trends</a:t>
            </a:r>
          </a:p>
          <a:p>
            <a:pPr lvl="1"/>
            <a:r>
              <a:rPr lang="en-US" sz="3000" dirty="0" smtClean="0"/>
              <a:t>monotonic descent</a:t>
            </a:r>
          </a:p>
          <a:p>
            <a:pPr lvl="1"/>
            <a:r>
              <a:rPr lang="en-US" sz="3000" dirty="0" smtClean="0"/>
              <a:t>a steep “fall” after a threshold</a:t>
            </a:r>
          </a:p>
          <a:p>
            <a:pPr lvl="1"/>
            <a:endParaRPr lang="en-US" sz="1200" dirty="0" smtClean="0"/>
          </a:p>
          <a:p>
            <a:r>
              <a:rPr lang="en-US" sz="3200" dirty="0" smtClean="0"/>
              <a:t>However, quantitative differences mean</a:t>
            </a:r>
          </a:p>
          <a:p>
            <a:pPr lvl="1"/>
            <a:r>
              <a:rPr lang="en-US" sz="3000" dirty="0" smtClean="0"/>
              <a:t>different perceived end quality</a:t>
            </a:r>
          </a:p>
          <a:p>
            <a:pPr lvl="1"/>
            <a:r>
              <a:rPr lang="en-US" sz="3000" dirty="0" smtClean="0"/>
              <a:t>different resource requirements</a:t>
            </a:r>
          </a:p>
          <a:p>
            <a:pPr lvl="1"/>
            <a:endParaRPr lang="en-US" sz="1400" dirty="0"/>
          </a:p>
          <a:p>
            <a:r>
              <a:rPr lang="en-US" sz="3200" dirty="0" smtClean="0"/>
              <a:t>These characteristics are more or less consistent within the same video</a:t>
            </a:r>
            <a:endParaRPr lang="en-US" sz="3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14447769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Requirements for video delivery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QoE</a:t>
            </a:r>
            <a:r>
              <a:rPr lang="en-US" dirty="0" smtClean="0"/>
              <a:t>-based and content-aware resource allocation</a:t>
            </a:r>
          </a:p>
          <a:p>
            <a:pPr lvl="1"/>
            <a:r>
              <a:rPr lang="en-US" dirty="0" smtClean="0"/>
              <a:t>Rate-distortion curve depends on video content</a:t>
            </a:r>
          </a:p>
          <a:p>
            <a:pPr lvl="1"/>
            <a:r>
              <a:rPr lang="en-US" dirty="0" smtClean="0"/>
              <a:t>Video content affects size of the encoded video frames</a:t>
            </a:r>
          </a:p>
          <a:p>
            <a:pPr lvl="1"/>
            <a:r>
              <a:rPr lang="en-US" dirty="0" smtClean="0"/>
              <a:t>RBM can be used to infer rate-distortion curve of a video by observing the </a:t>
            </a:r>
            <a:r>
              <a:rPr lang="en-US" b="1" dirty="0" smtClean="0"/>
              <a:t>size</a:t>
            </a:r>
            <a:r>
              <a:rPr lang="en-US" dirty="0" smtClean="0"/>
              <a:t> (not the content) of video frames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7496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679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it-IT">
                <a:latin typeface="Calibri" charset="0"/>
              </a:rPr>
              <a:t>“</a:t>
            </a:r>
            <a:r>
              <a:rPr lang="it-IT" altLang="ja-JP">
                <a:latin typeface="Calibri" charset="0"/>
              </a:rPr>
              <a:t>Our</a:t>
            </a:r>
            <a:r>
              <a:rPr lang="it-IT">
                <a:latin typeface="Calibri" charset="0"/>
              </a:rPr>
              <a:t>”</a:t>
            </a:r>
            <a:r>
              <a:rPr lang="it-IT" altLang="ja-JP">
                <a:latin typeface="Calibri" charset="0"/>
              </a:rPr>
              <a:t> Video Classes</a:t>
            </a:r>
            <a:endParaRPr lang="it-IT">
              <a:latin typeface="Calibri" charset="0"/>
            </a:endParaRPr>
          </a:p>
        </p:txBody>
      </p:sp>
      <p:pic>
        <p:nvPicPr>
          <p:cNvPr id="6146" name="Segnaposto contenuto 5" descr="SSIMclass.pn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53" r="-11553"/>
          <a:stretch>
            <a:fillRect/>
          </a:stretch>
        </p:blipFill>
        <p:spPr>
          <a:xfrm>
            <a:off x="612775" y="1341438"/>
            <a:ext cx="8153400" cy="4967287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7570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RBM SSIM estimate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44</a:t>
            </a:fld>
            <a:endParaRPr lang="it-IT" dirty="0"/>
          </a:p>
        </p:txBody>
      </p:sp>
      <p:pic>
        <p:nvPicPr>
          <p:cNvPr id="7" name="Picture 6" descr="rms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9" y="1988626"/>
            <a:ext cx="8854154" cy="359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9657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Cognitive video admission control</a:t>
            </a:r>
            <a:endParaRPr lang="en-US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78" y="1411110"/>
            <a:ext cx="8644311" cy="434795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96809" y="3259667"/>
            <a:ext cx="3379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800" dirty="0" smtClean="0"/>
              <a:t>Rate-based resource allocation</a:t>
            </a:r>
            <a:endParaRPr lang="en-US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1750915" y="1902177"/>
            <a:ext cx="2281394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Cognitive </a:t>
            </a:r>
            <a:r>
              <a:rPr lang="en-US" dirty="0" err="1" smtClean="0">
                <a:solidFill>
                  <a:srgbClr val="FF0000"/>
                </a:solidFill>
              </a:rPr>
              <a:t>QoE</a:t>
            </a:r>
            <a:r>
              <a:rPr lang="en-US" dirty="0" smtClean="0">
                <a:solidFill>
                  <a:srgbClr val="FF0000"/>
                </a:solidFill>
              </a:rPr>
              <a:t>-based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resource allocation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624667" y="2610556"/>
            <a:ext cx="776111" cy="4938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 rot="2030614">
            <a:off x="3457222" y="3217333"/>
            <a:ext cx="578556" cy="2257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12" idx="1"/>
          </p:cNvCxnSpPr>
          <p:nvPr/>
        </p:nvCxnSpPr>
        <p:spPr>
          <a:xfrm flipH="1" flipV="1">
            <a:off x="4854222" y="3429000"/>
            <a:ext cx="442587" cy="15333"/>
          </a:xfrm>
          <a:prstGeom prst="straightConnector1">
            <a:avLst/>
          </a:prstGeom>
          <a:ln>
            <a:solidFill>
              <a:srgbClr val="594FB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 rot="2030614">
            <a:off x="4466598" y="3286253"/>
            <a:ext cx="350096" cy="170649"/>
          </a:xfrm>
          <a:prstGeom prst="ellipse">
            <a:avLst/>
          </a:prstGeom>
          <a:noFill/>
          <a:ln>
            <a:solidFill>
              <a:srgbClr val="594FB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234085" y="5743222"/>
            <a:ext cx="4735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Link rate over aggregate full-quality video rate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45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19362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need for consolidated understanding of the </a:t>
            </a:r>
            <a:br>
              <a:rPr lang="en-US" dirty="0" smtClean="0"/>
            </a:br>
            <a:r>
              <a:rPr lang="en-US" dirty="0" smtClean="0"/>
              <a:t>fundamental limits for </a:t>
            </a:r>
          </a:p>
          <a:p>
            <a:pPr lvl="1"/>
            <a:r>
              <a:rPr lang="en-US" dirty="0" smtClean="0"/>
              <a:t>massive access</a:t>
            </a:r>
          </a:p>
          <a:p>
            <a:pPr lvl="1"/>
            <a:r>
              <a:rPr lang="en-US" dirty="0" smtClean="0"/>
              <a:t>short packets</a:t>
            </a:r>
          </a:p>
          <a:p>
            <a:pPr lvl="1"/>
            <a:r>
              <a:rPr lang="en-US" dirty="0" smtClean="0"/>
              <a:t>extremely variable transmission patterns</a:t>
            </a:r>
          </a:p>
          <a:p>
            <a:r>
              <a:rPr lang="en-US" dirty="0" smtClean="0"/>
              <a:t>Need for developing cognitive optimization modules that seamlessly interoperate at system 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89026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That’s all folks!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512" y="2144889"/>
            <a:ext cx="3555710" cy="4154028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47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67577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1"/>
          <p:cNvSpPr>
            <a:spLocks noGrp="1"/>
          </p:cNvSpPr>
          <p:nvPr>
            <p:ph type="title"/>
          </p:nvPr>
        </p:nvSpPr>
        <p:spPr>
          <a:xfrm>
            <a:off x="533400" y="273050"/>
            <a:ext cx="7715250" cy="869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Target application: autonomous exploration of unknown </a:t>
            </a:r>
            <a:r>
              <a:rPr lang="ja-JP" altLang="en-US" sz="3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“</a:t>
            </a:r>
            <a:r>
              <a:rPr lang="en-US" sz="3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smart</a:t>
            </a:r>
            <a:r>
              <a:rPr lang="ja-JP" altLang="en-US" sz="3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”</a:t>
            </a:r>
            <a:r>
              <a:rPr lang="en-US" sz="3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 environments</a:t>
            </a:r>
            <a:endParaRPr lang="en-GB" sz="320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Segnaposto contenuto 18"/>
          <p:cNvSpPr>
            <a:spLocks noGrp="1"/>
          </p:cNvSpPr>
          <p:nvPr>
            <p:ph sz="quarter" idx="2"/>
          </p:nvPr>
        </p:nvSpPr>
        <p:spPr>
          <a:xfrm>
            <a:off x="0" y="2387600"/>
            <a:ext cx="4330700" cy="3581400"/>
          </a:xfrm>
        </p:spPr>
        <p:txBody>
          <a:bodyPr/>
          <a:lstStyle/>
          <a:p>
            <a:pPr eaLnBrk="1" hangingPunct="1"/>
            <a:r>
              <a:rPr lang="en-US" sz="18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AMR equipped with</a:t>
            </a:r>
          </a:p>
          <a:p>
            <a:pPr lvl="1" eaLnBrk="1" hangingPunct="1"/>
            <a:r>
              <a:rPr lang="en-US" sz="1600">
                <a:latin typeface="Tw Cen MT" charset="0"/>
                <a:ea typeface="ＭＳ Ｐゴシック" charset="0"/>
                <a:sym typeface="Arial" charset="0"/>
              </a:rPr>
              <a:t>odometers for self-localization </a:t>
            </a:r>
          </a:p>
          <a:p>
            <a:pPr lvl="1" eaLnBrk="1" hangingPunct="1"/>
            <a:r>
              <a:rPr lang="en-US" sz="1600">
                <a:latin typeface="Tw Cen MT" charset="0"/>
                <a:ea typeface="ＭＳ Ｐゴシック" charset="0"/>
                <a:sym typeface="Arial" charset="0"/>
              </a:rPr>
              <a:t>on-board camera</a:t>
            </a:r>
          </a:p>
          <a:p>
            <a:pPr lvl="1" eaLnBrk="1" hangingPunct="1"/>
            <a:r>
              <a:rPr lang="en-US" sz="1600">
                <a:latin typeface="Tw Cen MT" charset="0"/>
                <a:ea typeface="ＭＳ Ｐゴシック" charset="0"/>
                <a:sym typeface="Arial" charset="0"/>
              </a:rPr>
              <a:t>RF transceiver</a:t>
            </a:r>
          </a:p>
          <a:p>
            <a:pPr lvl="1" eaLnBrk="1" hangingPunct="1"/>
            <a:endParaRPr lang="en-US" sz="1600">
              <a:latin typeface="Tw Cen MT" charset="0"/>
              <a:ea typeface="ＭＳ Ｐゴシック" charset="0"/>
              <a:sym typeface="Arial" charset="0"/>
            </a:endParaRPr>
          </a:p>
          <a:p>
            <a:pPr lvl="1" eaLnBrk="1" hangingPunct="1"/>
            <a:endParaRPr lang="en-US" sz="1600">
              <a:latin typeface="Tw Cen MT" charset="0"/>
              <a:ea typeface="ＭＳ Ｐゴシック" charset="0"/>
              <a:sym typeface="Arial" charset="0"/>
            </a:endParaRPr>
          </a:p>
          <a:p>
            <a:pPr eaLnBrk="1" hangingPunct="1"/>
            <a:r>
              <a:rPr lang="en-US" sz="18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Smart Objects (SOs), i.e., common objects tagged with WSNs that provide </a:t>
            </a:r>
          </a:p>
          <a:p>
            <a:pPr lvl="1" eaLnBrk="1" hangingPunct="1"/>
            <a:r>
              <a:rPr lang="en-US" sz="1600">
                <a:latin typeface="Tw Cen MT" charset="0"/>
                <a:ea typeface="ＭＳ Ｐゴシック" charset="0"/>
                <a:sym typeface="Arial" charset="0"/>
              </a:rPr>
              <a:t>Computational/communication capabilities</a:t>
            </a:r>
          </a:p>
          <a:p>
            <a:pPr lvl="1" eaLnBrk="1" hangingPunct="1"/>
            <a:r>
              <a:rPr lang="en-US" sz="1600">
                <a:latin typeface="Tw Cen MT" charset="0"/>
                <a:ea typeface="ＭＳ Ｐゴシック" charset="0"/>
                <a:sym typeface="Arial" charset="0"/>
              </a:rPr>
              <a:t>data storage</a:t>
            </a:r>
          </a:p>
          <a:p>
            <a:pPr lvl="1" eaLnBrk="1" hangingPunct="1"/>
            <a:r>
              <a:rPr lang="en-US" sz="1600">
                <a:latin typeface="Tw Cen MT" charset="0"/>
                <a:ea typeface="ＭＳ Ｐゴシック" charset="0"/>
                <a:sym typeface="Arial" charset="0"/>
              </a:rPr>
              <a:t>self-management features</a:t>
            </a:r>
          </a:p>
        </p:txBody>
      </p:sp>
      <p:sp>
        <p:nvSpPr>
          <p:cNvPr id="18436" name="Segnaposto contenuto 41"/>
          <p:cNvSpPr>
            <a:spLocks noGrp="1"/>
          </p:cNvSpPr>
          <p:nvPr>
            <p:ph sz="quarter" idx="4"/>
          </p:nvPr>
        </p:nvSpPr>
        <p:spPr>
          <a:xfrm>
            <a:off x="4572000" y="2387600"/>
            <a:ext cx="4572000" cy="3581400"/>
          </a:xfrm>
        </p:spPr>
        <p:txBody>
          <a:bodyPr/>
          <a:lstStyle/>
          <a:p>
            <a:pPr eaLnBrk="1" hangingPunct="1"/>
            <a:r>
              <a:rPr lang="en-US" sz="18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Autonomous </a:t>
            </a:r>
            <a:r>
              <a:rPr lang="en-US" sz="1800" b="1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exploration</a:t>
            </a:r>
            <a:r>
              <a:rPr lang="en-US" sz="18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 of </a:t>
            </a:r>
            <a:r>
              <a:rPr lang="en-US" sz="1800" b="1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unknown environments</a:t>
            </a:r>
            <a:r>
              <a:rPr lang="en-US" sz="18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 and </a:t>
            </a:r>
            <a:r>
              <a:rPr lang="en-US" sz="1800" b="1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interaction</a:t>
            </a:r>
            <a:r>
              <a:rPr lang="en-US" sz="18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 with SOs</a:t>
            </a:r>
          </a:p>
          <a:p>
            <a:pPr lvl="1" eaLnBrk="1" hangingPunct="1"/>
            <a:r>
              <a:rPr lang="en-US" sz="1600">
                <a:latin typeface="Tw Cen MT" charset="0"/>
                <a:ea typeface="ＭＳ Ｐゴシック" charset="0"/>
                <a:sym typeface="Arial" charset="0"/>
              </a:rPr>
              <a:t>No prior info about the number or kind of SOs </a:t>
            </a:r>
          </a:p>
          <a:p>
            <a:pPr eaLnBrk="1" hangingPunct="1"/>
            <a:endParaRPr lang="en-US" sz="1800">
              <a:latin typeface="Tw Cen MT" charset="0"/>
              <a:ea typeface="ＭＳ Ｐゴシック" charset="0"/>
              <a:cs typeface="ＭＳ Ｐゴシック" charset="0"/>
              <a:sym typeface="Arial" charset="0"/>
            </a:endParaRPr>
          </a:p>
          <a:p>
            <a:pPr eaLnBrk="1" hangingPunct="1"/>
            <a:endParaRPr lang="en-US" sz="1800">
              <a:latin typeface="Tw Cen MT" charset="0"/>
              <a:ea typeface="ＭＳ Ｐゴシック" charset="0"/>
              <a:cs typeface="ＭＳ Ｐゴシック" charset="0"/>
              <a:sym typeface="Arial" charset="0"/>
            </a:endParaRPr>
          </a:p>
          <a:p>
            <a:pPr eaLnBrk="1" hangingPunct="1"/>
            <a:endParaRPr lang="en-US" sz="180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7" name="Segnaposto testo 17"/>
          <p:cNvSpPr>
            <a:spLocks noGrp="1"/>
          </p:cNvSpPr>
          <p:nvPr>
            <p:ph type="body" sz="quarter" idx="1"/>
          </p:nvPr>
        </p:nvSpPr>
        <p:spPr>
          <a:xfrm>
            <a:off x="0" y="1701800"/>
            <a:ext cx="4330700" cy="639763"/>
          </a:xfrm>
        </p:spPr>
        <p:txBody>
          <a:bodyPr/>
          <a:lstStyle/>
          <a:p>
            <a:pPr eaLnBrk="1" hangingPunct="1"/>
            <a:r>
              <a:rPr lang="en-GB" sz="1800">
                <a:latin typeface="Tw Cen MT" charset="0"/>
                <a:ea typeface="ＭＳ Ｐゴシック" charset="0"/>
                <a:cs typeface="ＭＳ Ｐゴシック" charset="0"/>
              </a:rPr>
              <a:t>Vision</a:t>
            </a:r>
          </a:p>
        </p:txBody>
      </p:sp>
      <p:sp>
        <p:nvSpPr>
          <p:cNvPr id="41" name="Segnaposto testo 40"/>
          <p:cNvSpPr>
            <a:spLocks noGrp="1"/>
          </p:cNvSpPr>
          <p:nvPr>
            <p:ph type="body" sz="quarter" idx="3"/>
          </p:nvPr>
        </p:nvSpPr>
        <p:spPr>
          <a:xfrm>
            <a:off x="4559300" y="1701800"/>
            <a:ext cx="4521200" cy="6397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1800">
                <a:latin typeface="Tw Cen MT" charset="0"/>
                <a:ea typeface="ＭＳ Ｐゴシック" charset="0"/>
                <a:cs typeface="ＭＳ Ｐゴシック" charset="0"/>
              </a:rPr>
              <a:t>Goal</a:t>
            </a:r>
          </a:p>
        </p:txBody>
      </p:sp>
      <p:pic>
        <p:nvPicPr>
          <p:cNvPr id="1844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0" y="3429000"/>
            <a:ext cx="4140200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443" name="Picture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2501900"/>
            <a:ext cx="9652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8" y="5778500"/>
            <a:ext cx="16875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108170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73050"/>
            <a:ext cx="7715250" cy="869950"/>
          </a:xfrm>
        </p:spPr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Experimental Set up</a:t>
            </a:r>
          </a:p>
        </p:txBody>
      </p:sp>
      <p:sp>
        <p:nvSpPr>
          <p:cNvPr id="19459" name="Rectangle 5"/>
          <p:cNvSpPr>
            <a:spLocks noGrp="1" noChangeArrowheads="1"/>
          </p:cNvSpPr>
          <p:nvPr>
            <p:ph sz="quarter" idx="2"/>
          </p:nvPr>
        </p:nvSpPr>
        <p:spPr>
          <a:xfrm>
            <a:off x="609600" y="2438400"/>
            <a:ext cx="4140200" cy="2882900"/>
          </a:xfrm>
        </p:spPr>
        <p:txBody>
          <a:bodyPr/>
          <a:lstStyle/>
          <a:p>
            <a:r>
              <a:rPr lang="en-US" sz="24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250 kbps @ 2.4 GHz</a:t>
            </a:r>
          </a:p>
          <a:p>
            <a:r>
              <a:rPr lang="it-IT" sz="2400">
                <a:latin typeface="Tw Cen MT" charset="0"/>
                <a:ea typeface="ＭＳ Ｐゴシック" charset="0"/>
                <a:cs typeface="ＭＳ Ｐゴシック" charset="0"/>
              </a:rPr>
              <a:t>Ultra low current consumption</a:t>
            </a:r>
          </a:p>
          <a:p>
            <a:r>
              <a:rPr lang="en-US" sz="24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Light, temperature, RSSI sensors</a:t>
            </a:r>
          </a:p>
          <a:p>
            <a:r>
              <a:rPr lang="en-US" sz="24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TinyOS </a:t>
            </a:r>
          </a:p>
        </p:txBody>
      </p:sp>
      <p:sp>
        <p:nvSpPr>
          <p:cNvPr id="16" name="Segnaposto contenuto 15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4140200" cy="28829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Home-made, based on Pioneer 2 ActivMedia platform</a:t>
            </a:r>
          </a:p>
          <a:p>
            <a:pPr>
              <a:lnSpc>
                <a:spcPct val="80000"/>
              </a:lnSpc>
            </a:pPr>
            <a:r>
              <a:rPr lang="en-US" sz="2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Linux OS with Miro middleware</a:t>
            </a:r>
          </a:p>
          <a:p>
            <a:pPr>
              <a:lnSpc>
                <a:spcPct val="80000"/>
              </a:lnSpc>
            </a:pPr>
            <a:r>
              <a:rPr lang="en-US" sz="2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ATX motherboard </a:t>
            </a:r>
          </a:p>
          <a:p>
            <a:pPr lvl="1">
              <a:lnSpc>
                <a:spcPct val="80000"/>
              </a:lnSpc>
            </a:pPr>
            <a:r>
              <a:rPr lang="en-US" sz="2000">
                <a:latin typeface="Tw Cen MT" charset="0"/>
                <a:ea typeface="ＭＳ Ｐゴシック" charset="0"/>
                <a:sym typeface="Arial" charset="0"/>
              </a:rPr>
              <a:t>1,6 GHz Intel Pentium 4, 256 MB RAM, 160 GB HD</a:t>
            </a:r>
          </a:p>
          <a:p>
            <a:pPr>
              <a:lnSpc>
                <a:spcPct val="80000"/>
              </a:lnSpc>
            </a:pPr>
            <a:r>
              <a:rPr lang="en-US" sz="2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On-board camera</a:t>
            </a:r>
          </a:p>
          <a:p>
            <a:pPr>
              <a:lnSpc>
                <a:spcPct val="80000"/>
              </a:lnSpc>
            </a:pPr>
            <a:r>
              <a:rPr lang="en-US" sz="2200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Odometers</a:t>
            </a:r>
          </a:p>
          <a:p>
            <a:pPr>
              <a:lnSpc>
                <a:spcPct val="80000"/>
              </a:lnSpc>
            </a:pPr>
            <a:endParaRPr lang="en-US" sz="220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461" name="Segnaposto testo 12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39763"/>
          </a:xfrm>
        </p:spPr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TmoteSky sensor nodes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39763"/>
          </a:xfrm>
        </p:spPr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  <a:sym typeface="Arial" charset="0"/>
              </a:rPr>
              <a:t>AMR Bender</a:t>
            </a:r>
          </a:p>
        </p:txBody>
      </p:sp>
      <p:pic>
        <p:nvPicPr>
          <p:cNvPr id="19466" name="Picture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900" y="5307013"/>
            <a:ext cx="1257300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Group 9"/>
          <p:cNvGrpSpPr>
            <a:grpSpLocks/>
          </p:cNvGrpSpPr>
          <p:nvPr/>
        </p:nvGrpSpPr>
        <p:grpSpPr bwMode="auto">
          <a:xfrm>
            <a:off x="2806700" y="5338763"/>
            <a:ext cx="3522663" cy="1519237"/>
            <a:chOff x="0" y="0"/>
            <a:chExt cx="3156" cy="1360"/>
          </a:xfrm>
        </p:grpSpPr>
        <p:sp>
          <p:nvSpPr>
            <p:cNvPr id="19469" name="AutoShape 10"/>
            <p:cNvSpPr>
              <a:spLocks/>
            </p:cNvSpPr>
            <p:nvPr/>
          </p:nvSpPr>
          <p:spPr bwMode="auto">
            <a:xfrm>
              <a:off x="0" y="142"/>
              <a:ext cx="3156" cy="1064"/>
            </a:xfrm>
            <a:prstGeom prst="leftRightArrow">
              <a:avLst>
                <a:gd name="adj1" fmla="val 70130"/>
                <a:gd name="adj2" fmla="val 1863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GB" sz="1800"/>
            </a:p>
          </p:txBody>
        </p:sp>
        <p:sp>
          <p:nvSpPr>
            <p:cNvPr id="19470" name="Rectangle 11"/>
            <p:cNvSpPr>
              <a:spLocks/>
            </p:cNvSpPr>
            <p:nvPr/>
          </p:nvSpPr>
          <p:spPr bwMode="auto">
            <a:xfrm>
              <a:off x="181" y="0"/>
              <a:ext cx="2792" cy="1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100" tIns="38100" rIns="106434" bIns="38100" anchor="ctr"/>
            <a:lstStyle/>
            <a:p>
              <a:pPr marL="20638" algn="ctr">
                <a:spcBef>
                  <a:spcPts val="1125"/>
                </a:spcBef>
              </a:pPr>
              <a:r>
                <a:rPr lang="en-US" sz="1800" b="0">
                  <a:solidFill>
                    <a:schemeClr val="tx1"/>
                  </a:solidFill>
                  <a:latin typeface="Tahoma" charset="0"/>
                  <a:cs typeface="Tahoma" charset="0"/>
                  <a:sym typeface="Tahoma" charset="0"/>
                </a:rPr>
                <a:t>TmoteSky connected to ATX via USB + MoteService class added to Miro</a:t>
              </a:r>
            </a:p>
          </p:txBody>
        </p:sp>
      </p:grpSp>
      <p:pic>
        <p:nvPicPr>
          <p:cNvPr id="19468" name="Immagin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2400"/>
            <a:ext cx="2124075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704602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olo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7688263" cy="990600"/>
          </a:xfrm>
        </p:spPr>
        <p:txBody>
          <a:bodyPr/>
          <a:lstStyle/>
          <a:p>
            <a:pPr eaLnBrk="1" hangingPunct="1"/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System’s building blocks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>
            <a:normAutofit/>
          </a:bodyPr>
          <a:lstStyle/>
          <a:p>
            <a:pPr marL="514350" indent="-514350" eaLnBrk="1" hangingPunct="1">
              <a:lnSpc>
                <a:spcPct val="90000"/>
              </a:lnSpc>
              <a:buSzPct val="100000"/>
              <a:buFont typeface="Tw Cen MT" charset="0"/>
              <a:buAutoNum type="arabicPeriod"/>
            </a:pPr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Smart Object Identification</a:t>
            </a:r>
          </a:p>
          <a:p>
            <a:pPr marL="835025" lvl="1" indent="-514350" eaLnBrk="1" hangingPunct="1">
              <a:lnSpc>
                <a:spcPct val="90000"/>
              </a:lnSpc>
              <a:buSzPct val="100000"/>
            </a:pPr>
            <a:r>
              <a:rPr lang="en-GB">
                <a:latin typeface="Tw Cen MT" charset="0"/>
                <a:ea typeface="ＭＳ Ｐゴシック" charset="0"/>
              </a:rPr>
              <a:t>The AMR gets a list of close by SOs, but does not know their location</a:t>
            </a:r>
          </a:p>
          <a:p>
            <a:pPr marL="514350" indent="-514350" eaLnBrk="1" hangingPunct="1">
              <a:lnSpc>
                <a:spcPct val="90000"/>
              </a:lnSpc>
              <a:buSzPct val="100000"/>
              <a:buFont typeface="Tw Cen MT" charset="0"/>
              <a:buAutoNum type="arabicPeriod"/>
            </a:pPr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Smart Object Mapping</a:t>
            </a:r>
          </a:p>
          <a:p>
            <a:pPr marL="835025" lvl="1" indent="-514350" eaLnBrk="1" hangingPunct="1">
              <a:lnSpc>
                <a:spcPct val="90000"/>
              </a:lnSpc>
              <a:buSzPct val="100000"/>
            </a:pPr>
            <a:r>
              <a:rPr lang="en-GB">
                <a:latin typeface="Tw Cen MT" charset="0"/>
                <a:ea typeface="ＭＳ Ｐゴシック" charset="0"/>
              </a:rPr>
              <a:t>The AMR builds a map of the area estimating SOs’ location</a:t>
            </a:r>
          </a:p>
          <a:p>
            <a:pPr marL="514350" indent="-514350" eaLnBrk="1" hangingPunct="1">
              <a:lnSpc>
                <a:spcPct val="90000"/>
              </a:lnSpc>
              <a:buSzPct val="100000"/>
              <a:buFont typeface="Tw Cen MT" charset="0"/>
              <a:buAutoNum type="arabicPeriod"/>
            </a:pPr>
            <a:r>
              <a:rPr lang="en-GB">
                <a:latin typeface="Tw Cen MT" charset="0"/>
                <a:ea typeface="ＭＳ Ｐゴシック" charset="0"/>
                <a:cs typeface="ＭＳ Ｐゴシック" charset="0"/>
              </a:rPr>
              <a:t>Smart Object Recognition</a:t>
            </a:r>
          </a:p>
          <a:p>
            <a:pPr marL="835025" lvl="1" indent="-514350" eaLnBrk="1" hangingPunct="1">
              <a:lnSpc>
                <a:spcPct val="90000"/>
              </a:lnSpc>
              <a:buSzPct val="100000"/>
            </a:pPr>
            <a:r>
              <a:rPr lang="en-GB">
                <a:latin typeface="Tw Cen MT" charset="0"/>
                <a:ea typeface="ＭＳ Ｐゴシック" charset="0"/>
              </a:rPr>
              <a:t>The AMR gets close to a selected object and, then, visually recognizes it in the image taken by the on-board camera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78829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testo 3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507" name="Titolo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Step 1. Smart Objects Identification</a:t>
            </a:r>
          </a:p>
        </p:txBody>
      </p:sp>
      <p:sp>
        <p:nvSpPr>
          <p:cNvPr id="32" name="Segnaposto immagine 31"/>
          <p:cNvSpPr>
            <a:spLocks noGrp="1"/>
          </p:cNvSpPr>
          <p:nvPr>
            <p:ph type="pic" idx="1"/>
          </p:nvPr>
        </p:nvSpPr>
        <p:spPr>
          <a:xfrm>
            <a:off x="1560513" y="0"/>
            <a:ext cx="7583487" cy="4568825"/>
          </a:xfrm>
        </p:spPr>
      </p:sp>
      <p:pic>
        <p:nvPicPr>
          <p:cNvPr id="21510" name="Immagine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952500"/>
            <a:ext cx="4946650" cy="324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3335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Riccardo\Documents\My Dropbox\Aragorn\CRABSS\Slides\3d-architettura-piant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977900"/>
            <a:ext cx="8723313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4000">
                <a:latin typeface="Tw Cen MT" charset="0"/>
                <a:ea typeface="ＭＳ Ｐゴシック" charset="0"/>
                <a:cs typeface="ＭＳ Ｐゴシック" charset="0"/>
              </a:rPr>
              <a:t>Identification: centralized approach</a:t>
            </a:r>
          </a:p>
        </p:txBody>
      </p:sp>
      <p:grpSp>
        <p:nvGrpSpPr>
          <p:cNvPr id="2" name="Gruppo 60"/>
          <p:cNvGrpSpPr>
            <a:grpSpLocks/>
          </p:cNvGrpSpPr>
          <p:nvPr/>
        </p:nvGrpSpPr>
        <p:grpSpPr bwMode="auto">
          <a:xfrm>
            <a:off x="1649413" y="1816100"/>
            <a:ext cx="1143000" cy="1600200"/>
            <a:chOff x="1295400" y="1828800"/>
            <a:chExt cx="2208318" cy="2895600"/>
          </a:xfrm>
        </p:grpSpPr>
        <p:pic>
          <p:nvPicPr>
            <p:cNvPr id="22596" name="Immagine 5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1828800"/>
              <a:ext cx="2208318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Rettangolo 59"/>
            <p:cNvSpPr/>
            <p:nvPr/>
          </p:nvSpPr>
          <p:spPr>
            <a:xfrm>
              <a:off x="2743075" y="4419902"/>
              <a:ext cx="456998" cy="226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>
                <a:sym typeface="Times New Roman" pitchFamily="-108" charset="0"/>
              </a:endParaRPr>
            </a:p>
          </p:txBody>
        </p:sp>
      </p:grpSp>
      <p:pic>
        <p:nvPicPr>
          <p:cNvPr id="26632" name="Immagin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613" y="4254500"/>
            <a:ext cx="2540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Immagine 67"/>
          <p:cNvPicPr>
            <a:picLocks noChangeAspect="1"/>
          </p:cNvPicPr>
          <p:nvPr/>
        </p:nvPicPr>
        <p:blipFill>
          <a:blip r:embed="rId5">
            <a:clrChange>
              <a:clrFrom>
                <a:srgbClr val="EDEFF6"/>
              </a:clrFrom>
              <a:clrTo>
                <a:srgbClr val="EDEF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4736">
            <a:off x="7108825" y="4254500"/>
            <a:ext cx="315913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Immagine 6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13" y="5702300"/>
            <a:ext cx="561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po 8"/>
          <p:cNvGrpSpPr>
            <a:grpSpLocks/>
          </p:cNvGrpSpPr>
          <p:nvPr/>
        </p:nvGrpSpPr>
        <p:grpSpPr bwMode="auto">
          <a:xfrm rot="-9064531">
            <a:off x="5191125" y="3309938"/>
            <a:ext cx="2268538" cy="1577975"/>
            <a:chOff x="3857620" y="3857628"/>
            <a:chExt cx="1428760" cy="1071570"/>
          </a:xfrm>
        </p:grpSpPr>
        <p:sp>
          <p:nvSpPr>
            <p:cNvPr id="109" name="Ovale 108"/>
            <p:cNvSpPr/>
            <p:nvPr/>
          </p:nvSpPr>
          <p:spPr>
            <a:xfrm>
              <a:off x="4001850" y="4143743"/>
              <a:ext cx="571904" cy="49805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10" name="Ovale 109"/>
            <p:cNvSpPr/>
            <p:nvPr/>
          </p:nvSpPr>
          <p:spPr>
            <a:xfrm>
              <a:off x="3922821" y="4004405"/>
              <a:ext cx="937842" cy="79451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11" name="Ovale 110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pic>
        <p:nvPicPr>
          <p:cNvPr id="26638" name="Picture 3" descr="C:\Users\Riccardo\Documents\My Dropbox\Aragorn\CRABSS\Slides\cell-phones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2273300"/>
            <a:ext cx="2286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uppo 44"/>
          <p:cNvGrpSpPr>
            <a:grpSpLocks/>
          </p:cNvGrpSpPr>
          <p:nvPr/>
        </p:nvGrpSpPr>
        <p:grpSpPr bwMode="auto">
          <a:xfrm rot="1023260">
            <a:off x="292100" y="1479550"/>
            <a:ext cx="5722938" cy="2849563"/>
            <a:chOff x="-376238" y="1947863"/>
            <a:chExt cx="9004302" cy="2438401"/>
          </a:xfrm>
        </p:grpSpPr>
        <p:sp>
          <p:nvSpPr>
            <p:cNvPr id="106" name="Ovale 105"/>
            <p:cNvSpPr/>
            <p:nvPr/>
          </p:nvSpPr>
          <p:spPr bwMode="auto">
            <a:xfrm rot="759520">
              <a:off x="566888" y="2202744"/>
              <a:ext cx="3601720" cy="113701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07" name="Ovale 106"/>
            <p:cNvSpPr/>
            <p:nvPr/>
          </p:nvSpPr>
          <p:spPr bwMode="auto">
            <a:xfrm rot="759520">
              <a:off x="40188" y="2019776"/>
              <a:ext cx="5909619" cy="1809443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108" name="Ovale 107"/>
            <p:cNvSpPr/>
            <p:nvPr/>
          </p:nvSpPr>
          <p:spPr bwMode="auto">
            <a:xfrm rot="759520">
              <a:off x="-376238" y="1947863"/>
              <a:ext cx="9004302" cy="2438401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43" name="Ovale 42"/>
            <p:cNvSpPr/>
            <p:nvPr/>
          </p:nvSpPr>
          <p:spPr bwMode="auto">
            <a:xfrm rot="759520">
              <a:off x="1202229" y="2411668"/>
              <a:ext cx="2397817" cy="76344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44" name="Ovale 43"/>
            <p:cNvSpPr/>
            <p:nvPr/>
          </p:nvSpPr>
          <p:spPr bwMode="auto">
            <a:xfrm rot="759520">
              <a:off x="1735607" y="2566479"/>
              <a:ext cx="1106493" cy="44013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grpSp>
        <p:nvGrpSpPr>
          <p:cNvPr id="5" name="Gruppo 8"/>
          <p:cNvGrpSpPr>
            <a:grpSpLocks/>
          </p:cNvGrpSpPr>
          <p:nvPr/>
        </p:nvGrpSpPr>
        <p:grpSpPr bwMode="auto">
          <a:xfrm rot="-9064531">
            <a:off x="4237038" y="4629150"/>
            <a:ext cx="3248025" cy="1697038"/>
            <a:chOff x="3857620" y="3857628"/>
            <a:chExt cx="1428760" cy="1071570"/>
          </a:xfrm>
        </p:grpSpPr>
        <p:sp>
          <p:nvSpPr>
            <p:cNvPr id="48" name="Ovale 47"/>
            <p:cNvSpPr/>
            <p:nvPr/>
          </p:nvSpPr>
          <p:spPr>
            <a:xfrm>
              <a:off x="4005338" y="4143644"/>
              <a:ext cx="571923" cy="49819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49" name="Ovale 48"/>
            <p:cNvSpPr/>
            <p:nvPr/>
          </p:nvSpPr>
          <p:spPr>
            <a:xfrm>
              <a:off x="3923881" y="4002093"/>
              <a:ext cx="937144" cy="794906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0" name="Ovale 49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grpSp>
        <p:nvGrpSpPr>
          <p:cNvPr id="6" name="Gruppo 8"/>
          <p:cNvGrpSpPr>
            <a:grpSpLocks/>
          </p:cNvGrpSpPr>
          <p:nvPr/>
        </p:nvGrpSpPr>
        <p:grpSpPr bwMode="auto">
          <a:xfrm rot="-9913216">
            <a:off x="5470525" y="3446463"/>
            <a:ext cx="2268538" cy="1579562"/>
            <a:chOff x="3857620" y="3857628"/>
            <a:chExt cx="1428760" cy="1071570"/>
          </a:xfrm>
        </p:grpSpPr>
        <p:sp>
          <p:nvSpPr>
            <p:cNvPr id="52" name="Ovale 51"/>
            <p:cNvSpPr/>
            <p:nvPr/>
          </p:nvSpPr>
          <p:spPr>
            <a:xfrm>
              <a:off x="4001089" y="4143771"/>
              <a:ext cx="571904" cy="498631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3" name="Ovale 52"/>
            <p:cNvSpPr/>
            <p:nvPr/>
          </p:nvSpPr>
          <p:spPr>
            <a:xfrm>
              <a:off x="3921607" y="4000251"/>
              <a:ext cx="937842" cy="794793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4" name="Ovale 53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sp>
        <p:nvSpPr>
          <p:cNvPr id="55" name="Rettangolo 54"/>
          <p:cNvSpPr/>
          <p:nvPr/>
        </p:nvSpPr>
        <p:spPr>
          <a:xfrm>
            <a:off x="4570413" y="4279900"/>
            <a:ext cx="482600" cy="4699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ym typeface="Times New Roman" pitchFamily="-108" charset="0"/>
            </a:endParaRPr>
          </a:p>
        </p:txBody>
      </p:sp>
      <p:grpSp>
        <p:nvGrpSpPr>
          <p:cNvPr id="7" name="Gruppo 8"/>
          <p:cNvGrpSpPr>
            <a:grpSpLocks/>
          </p:cNvGrpSpPr>
          <p:nvPr/>
        </p:nvGrpSpPr>
        <p:grpSpPr bwMode="auto">
          <a:xfrm rot="-9064531">
            <a:off x="3197225" y="3449638"/>
            <a:ext cx="2268538" cy="1577975"/>
            <a:chOff x="3857620" y="3857628"/>
            <a:chExt cx="1428760" cy="1071570"/>
          </a:xfrm>
        </p:grpSpPr>
        <p:sp>
          <p:nvSpPr>
            <p:cNvPr id="57" name="Ovale 56"/>
            <p:cNvSpPr/>
            <p:nvPr/>
          </p:nvSpPr>
          <p:spPr>
            <a:xfrm>
              <a:off x="4001850" y="4143743"/>
              <a:ext cx="571904" cy="498054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8" name="Ovale 57"/>
            <p:cNvSpPr/>
            <p:nvPr/>
          </p:nvSpPr>
          <p:spPr>
            <a:xfrm>
              <a:off x="3922821" y="4004405"/>
              <a:ext cx="937842" cy="794515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59" name="Ovale 58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grpSp>
        <p:nvGrpSpPr>
          <p:cNvPr id="8" name="Gruppo 8"/>
          <p:cNvGrpSpPr>
            <a:grpSpLocks/>
          </p:cNvGrpSpPr>
          <p:nvPr/>
        </p:nvGrpSpPr>
        <p:grpSpPr bwMode="auto">
          <a:xfrm rot="10800000">
            <a:off x="3038475" y="1616075"/>
            <a:ext cx="2268538" cy="1579563"/>
            <a:chOff x="3857620" y="3857628"/>
            <a:chExt cx="1428760" cy="1071570"/>
          </a:xfrm>
        </p:grpSpPr>
        <p:sp>
          <p:nvSpPr>
            <p:cNvPr id="62" name="Ovale 61"/>
            <p:cNvSpPr/>
            <p:nvPr/>
          </p:nvSpPr>
          <p:spPr>
            <a:xfrm>
              <a:off x="4002596" y="4145175"/>
              <a:ext cx="571904" cy="49863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63" name="Ovale 62"/>
            <p:cNvSpPr/>
            <p:nvPr/>
          </p:nvSpPr>
          <p:spPr>
            <a:xfrm>
              <a:off x="3922609" y="4001940"/>
              <a:ext cx="937842" cy="794792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  <p:sp>
          <p:nvSpPr>
            <p:cNvPr id="64" name="Ovale 63"/>
            <p:cNvSpPr/>
            <p:nvPr/>
          </p:nvSpPr>
          <p:spPr>
            <a:xfrm>
              <a:off x="3857620" y="3857628"/>
              <a:ext cx="1428760" cy="1071570"/>
            </a:xfrm>
            <a:prstGeom prst="ellipse">
              <a:avLst/>
            </a:prstGeom>
            <a:noFill/>
            <a:ln w="127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it-IT">
                <a:sym typeface="Times New Roman" pitchFamily="-108" charset="0"/>
              </a:endParaRPr>
            </a:p>
          </p:txBody>
        </p:sp>
      </p:grpSp>
      <p:sp>
        <p:nvSpPr>
          <p:cNvPr id="92" name="Rettangolo arrotondato 91"/>
          <p:cNvSpPr/>
          <p:nvPr/>
        </p:nvSpPr>
        <p:spPr>
          <a:xfrm>
            <a:off x="4878388" y="4162425"/>
            <a:ext cx="885825" cy="244475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ID=1, Laptop </a:t>
            </a:r>
          </a:p>
        </p:txBody>
      </p:sp>
      <p:sp>
        <p:nvSpPr>
          <p:cNvPr id="116" name="Rettangolo arrotondato 115"/>
          <p:cNvSpPr/>
          <p:nvPr/>
        </p:nvSpPr>
        <p:spPr>
          <a:xfrm>
            <a:off x="4621213" y="2501900"/>
            <a:ext cx="885825" cy="244475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800">
                <a:solidFill>
                  <a:schemeClr val="tx1"/>
                </a:solidFill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ID=2, cellphone</a:t>
            </a:r>
          </a:p>
        </p:txBody>
      </p:sp>
      <p:sp>
        <p:nvSpPr>
          <p:cNvPr id="117" name="Rettangolo arrotondato 116"/>
          <p:cNvSpPr/>
          <p:nvPr/>
        </p:nvSpPr>
        <p:spPr>
          <a:xfrm>
            <a:off x="6069013" y="4483100"/>
            <a:ext cx="885825" cy="244475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ID=3, </a:t>
            </a: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ashtray</a:t>
            </a:r>
            <a:endParaRPr lang="it-IT" sz="800" dirty="0">
              <a:solidFill>
                <a:schemeClr val="tx1"/>
              </a:solidFill>
              <a:sym typeface="Times New Roman" pitchFamily="-108" charset="0"/>
            </a:endParaRPr>
          </a:p>
        </p:txBody>
      </p:sp>
      <p:sp>
        <p:nvSpPr>
          <p:cNvPr id="118" name="Rettangolo arrotondato 117"/>
          <p:cNvSpPr/>
          <p:nvPr/>
        </p:nvSpPr>
        <p:spPr>
          <a:xfrm>
            <a:off x="7212013" y="4102100"/>
            <a:ext cx="885825" cy="244475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ID=4, </a:t>
            </a: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keys</a:t>
            </a:r>
            <a:endParaRPr lang="it-IT" sz="800" dirty="0">
              <a:solidFill>
                <a:schemeClr val="tx1"/>
              </a:solidFill>
              <a:sym typeface="Times New Roman" pitchFamily="-108" charset="0"/>
            </a:endParaRPr>
          </a:p>
        </p:txBody>
      </p:sp>
      <p:sp>
        <p:nvSpPr>
          <p:cNvPr id="119" name="Rettangolo arrotondato 118"/>
          <p:cNvSpPr/>
          <p:nvPr/>
        </p:nvSpPr>
        <p:spPr>
          <a:xfrm>
            <a:off x="6754813" y="5549900"/>
            <a:ext cx="885825" cy="244475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ID=5, </a:t>
            </a: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Tablet</a:t>
            </a: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 PC</a:t>
            </a:r>
          </a:p>
        </p:txBody>
      </p:sp>
      <p:sp>
        <p:nvSpPr>
          <p:cNvPr id="65" name="Rettangolo arrotondato 64"/>
          <p:cNvSpPr/>
          <p:nvPr/>
        </p:nvSpPr>
        <p:spPr>
          <a:xfrm>
            <a:off x="2335213" y="1803400"/>
            <a:ext cx="1054100" cy="304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Who</a:t>
            </a: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’</a:t>
            </a: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s</a:t>
            </a: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 out </a:t>
            </a:r>
            <a:r>
              <a:rPr lang="it-IT" sz="800" dirty="0" err="1">
                <a:solidFill>
                  <a:schemeClr val="tx1"/>
                </a:solidFill>
                <a:sym typeface="Times New Roman" pitchFamily="-108" charset="0"/>
              </a:rPr>
              <a:t>there</a:t>
            </a:r>
            <a:r>
              <a:rPr lang="it-IT" sz="800" dirty="0">
                <a:solidFill>
                  <a:schemeClr val="tx1"/>
                </a:solidFill>
                <a:sym typeface="Times New Roman" pitchFamily="-108" charset="0"/>
              </a:rPr>
              <a:t>?</a:t>
            </a:r>
          </a:p>
        </p:txBody>
      </p:sp>
      <p:graphicFrame>
        <p:nvGraphicFramePr>
          <p:cNvPr id="66" name="Tabella 65"/>
          <p:cNvGraphicFramePr>
            <a:graphicFrameLocks noGrp="1"/>
          </p:cNvGraphicFramePr>
          <p:nvPr/>
        </p:nvGraphicFramePr>
        <p:xfrm>
          <a:off x="177800" y="2544763"/>
          <a:ext cx="1168400" cy="1554480"/>
        </p:xfrm>
        <a:graphic>
          <a:graphicData uri="http://schemas.openxmlformats.org/drawingml/2006/table">
            <a:tbl>
              <a:tblPr/>
              <a:tblGrid>
                <a:gridCol w="304800"/>
                <a:gridCol w="863600"/>
              </a:tblGrid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Object type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ashtray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Tablet PC 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F7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Keys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Laptop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F7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w Cen MT" charset="0"/>
                          <a:ea typeface="ヒラギノ明朝 ProN W6" charset="0"/>
                          <a:cs typeface="ヒラギノ明朝 ProN W6" charset="0"/>
                          <a:sym typeface="Times New Roman" charset="0"/>
                        </a:rPr>
                        <a:t>Cell phone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5EE"/>
                    </a:solidFill>
                  </a:tcPr>
                </a:tc>
              </a:tr>
            </a:tbl>
          </a:graphicData>
        </a:graphic>
      </p:graphicFrame>
      <p:sp>
        <p:nvSpPr>
          <p:cNvPr id="67" name="CasellaDiTesto 66"/>
          <p:cNvSpPr txBox="1"/>
          <p:nvPr/>
        </p:nvSpPr>
        <p:spPr>
          <a:xfrm>
            <a:off x="101600" y="2273300"/>
            <a:ext cx="1328738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1050" dirty="0">
                <a:latin typeface="Times New Roman" pitchFamily="-108" charset="0"/>
                <a:ea typeface="ヒラギノ明朝 ProN W6" pitchFamily="-108" charset="-128"/>
                <a:cs typeface="ヒラギノ明朝 ProN W6" pitchFamily="-108" charset="-128"/>
                <a:sym typeface="Times New Roman" pitchFamily="-108" charset="0"/>
              </a:rPr>
              <a:t>Smart Objects Lists</a:t>
            </a:r>
          </a:p>
        </p:txBody>
      </p:sp>
      <p:sp>
        <p:nvSpPr>
          <p:cNvPr id="68" name="Rettangolo 67"/>
          <p:cNvSpPr/>
          <p:nvPr/>
        </p:nvSpPr>
        <p:spPr>
          <a:xfrm>
            <a:off x="215900" y="2819400"/>
            <a:ext cx="1066800" cy="203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ym typeface="Times New Roman" pitchFamily="-108" charset="0"/>
            </a:endParaRPr>
          </a:p>
        </p:txBody>
      </p:sp>
      <p:sp>
        <p:nvSpPr>
          <p:cNvPr id="69" name="Rettangolo 68"/>
          <p:cNvSpPr/>
          <p:nvPr/>
        </p:nvSpPr>
        <p:spPr>
          <a:xfrm>
            <a:off x="215900" y="3073400"/>
            <a:ext cx="1066800" cy="203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ym typeface="Times New Roman" pitchFamily="-108" charset="0"/>
            </a:endParaRPr>
          </a:p>
        </p:txBody>
      </p:sp>
      <p:sp>
        <p:nvSpPr>
          <p:cNvPr id="70" name="Rettangolo 69"/>
          <p:cNvSpPr/>
          <p:nvPr/>
        </p:nvSpPr>
        <p:spPr>
          <a:xfrm>
            <a:off x="215900" y="3340100"/>
            <a:ext cx="1066800" cy="203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ym typeface="Times New Roman" pitchFamily="-108" charset="0"/>
            </a:endParaRPr>
          </a:p>
        </p:txBody>
      </p:sp>
      <p:sp>
        <p:nvSpPr>
          <p:cNvPr id="71" name="Rettangolo 70"/>
          <p:cNvSpPr/>
          <p:nvPr/>
        </p:nvSpPr>
        <p:spPr>
          <a:xfrm>
            <a:off x="215900" y="3606800"/>
            <a:ext cx="1066800" cy="203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ym typeface="Times New Roman" pitchFamily="-108" charset="0"/>
            </a:endParaRPr>
          </a:p>
        </p:txBody>
      </p:sp>
      <p:sp>
        <p:nvSpPr>
          <p:cNvPr id="72" name="Rettangolo 71"/>
          <p:cNvSpPr/>
          <p:nvPr/>
        </p:nvSpPr>
        <p:spPr>
          <a:xfrm>
            <a:off x="215900" y="3860800"/>
            <a:ext cx="1066800" cy="203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ym typeface="Times New Roman" pitchFamily="-10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770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92" grpId="0" animBg="1"/>
      <p:bldP spid="116" grpId="0" animBg="1"/>
      <p:bldP spid="117" grpId="0" animBg="1"/>
      <p:bldP spid="118" grpId="0" animBg="1"/>
      <p:bldP spid="119" grpId="0" animBg="1"/>
      <p:bldP spid="65" grpId="0" animBg="1"/>
      <p:bldP spid="67" grpId="0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IGNET-template2">
  <a:themeElements>
    <a:clrScheme name="Impostazioni personalizzate 1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AC0016"/>
      </a:hlink>
      <a:folHlink>
        <a:srgbClr val="AC0016"/>
      </a:folHlink>
    </a:clrScheme>
    <a:fontScheme name="Luna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Lun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wrap="square">
        <a:spAutoFit/>
      </a:bodyPr>
      <a:lstStyle>
        <a:defPPr algn="l">
          <a:defRPr sz="1050" dirty="0"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28264</TotalTime>
  <Words>2044</Words>
  <Application>Microsoft Macintosh PowerPoint</Application>
  <PresentationFormat>On-screen Show (4:3)</PresentationFormat>
  <Paragraphs>416</Paragraphs>
  <Slides>47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SIGNET-template2</vt:lpstr>
      <vt:lpstr>Microsoft Equation</vt:lpstr>
      <vt:lpstr>Signal processing:  a networking perspective Part 2 – option B</vt:lpstr>
      <vt:lpstr>Outline</vt:lpstr>
      <vt:lpstr>Exploiting complementarities </vt:lpstr>
      <vt:lpstr>Application scenarios</vt:lpstr>
      <vt:lpstr>Target application: autonomous exploration of unknown “smart” environments</vt:lpstr>
      <vt:lpstr>Experimental Set up</vt:lpstr>
      <vt:lpstr>System’s building blocks </vt:lpstr>
      <vt:lpstr>Step 1. Smart Objects Identification</vt:lpstr>
      <vt:lpstr>Identification: centralized approach</vt:lpstr>
      <vt:lpstr>Identification: distributed approach</vt:lpstr>
      <vt:lpstr>Step 2. Smart Objects Mapping</vt:lpstr>
      <vt:lpstr>Mapping: still a challenge</vt:lpstr>
      <vt:lpstr>Mapping: our solution</vt:lpstr>
      <vt:lpstr>RSSI-based ranging: basics</vt:lpstr>
      <vt:lpstr>RSSI-ranging: an example…</vt:lpstr>
      <vt:lpstr>Mitigating RSSI randomness</vt:lpstr>
      <vt:lpstr>Multi-channel RSSI: experimental results</vt:lpstr>
      <vt:lpstr>RF-jumping protocol in a nutshell!</vt:lpstr>
      <vt:lpstr>RF-jumping protocol</vt:lpstr>
      <vt:lpstr>Standard SLAM</vt:lpstr>
      <vt:lpstr>Standard SLAM result</vt:lpstr>
      <vt:lpstr>SLAM with particle filter</vt:lpstr>
      <vt:lpstr>Delayed Initialization based on Particle Filter</vt:lpstr>
      <vt:lpstr>Step 3. Smart Objects Recognition</vt:lpstr>
      <vt:lpstr>SO recognition by visual inspection</vt:lpstr>
      <vt:lpstr>Storing the appearance</vt:lpstr>
      <vt:lpstr>MoBIF Matching</vt:lpstr>
      <vt:lpstr>Conclusions</vt:lpstr>
      <vt:lpstr>bibliography</vt:lpstr>
      <vt:lpstr>Context-awareness and reactiveness</vt:lpstr>
      <vt:lpstr>Cognition-based Network</vt:lpstr>
      <vt:lpstr>Restricted Boltzmann Machines (RBM)</vt:lpstr>
      <vt:lpstr>Hierarchical processing</vt:lpstr>
      <vt:lpstr>Example of learning/generation </vt:lpstr>
      <vt:lpstr>Example of applications</vt:lpstr>
      <vt:lpstr>Multimedia growth</vt:lpstr>
      <vt:lpstr>Challenges for video systems</vt:lpstr>
      <vt:lpstr>Analysis</vt:lpstr>
      <vt:lpstr>Rate versus compression</vt:lpstr>
      <vt:lpstr>SSIM versus rate</vt:lpstr>
      <vt:lpstr>Remarks</vt:lpstr>
      <vt:lpstr>Requirements for video delivery</vt:lpstr>
      <vt:lpstr>“Our” Video Classes</vt:lpstr>
      <vt:lpstr>RBM SSIM estimate</vt:lpstr>
      <vt:lpstr>Cognitive video admission control</vt:lpstr>
      <vt:lpstr>Conclusions</vt:lpstr>
      <vt:lpstr>That’s all folks!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Ingegneria dell'Informazione</dc:title>
  <dc:creator>Andrea Zanella</dc:creator>
  <cp:lastModifiedBy>Andrea Zanella</cp:lastModifiedBy>
  <cp:revision>1995</cp:revision>
  <cp:lastPrinted>2011-06-01T14:38:39Z</cp:lastPrinted>
  <dcterms:created xsi:type="dcterms:W3CDTF">2011-06-04T15:19:41Z</dcterms:created>
  <dcterms:modified xsi:type="dcterms:W3CDTF">2014-07-08T09:33:05Z</dcterms:modified>
</cp:coreProperties>
</file>