
<file path=[Content_Types].xml><?xml version="1.0" encoding="utf-8"?>
<Types xmlns="http://schemas.openxmlformats.org/package/2006/content-types">
  <Default Extension="jpg" ContentType="image/jpeg"/>
  <Default Extension="emf" ContentType="image/x-emf"/>
  <Default Extension="jpeg" ContentType="image/jpeg"/>
  <Default Extension="xml" ContentType="application/xml"/>
  <Default Extension="mp4" ContentType="video/unknown"/>
  <Default Extension="vml" ContentType="application/vnd.openxmlformats-officedocument.vmlDrawing"/>
  <Default Extension="wdp" ContentType="image/vnd.ms-photo"/>
  <Default Extension="bin" ContentType="application/vnd.openxmlformats-officedocument.presentationml.printerSettings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embeddings/Microsoft_Equation1.bin" ContentType="application/vnd.openxmlformats-officedocument.oleObject"/>
  <Override PartName="/ppt/embeddings/oleObject3.bin" ContentType="application/vnd.openxmlformats-officedocument.oleObject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82" r:id="rId1"/>
  </p:sldMasterIdLst>
  <p:notesMasterIdLst>
    <p:notesMasterId r:id="rId83"/>
  </p:notesMasterIdLst>
  <p:handoutMasterIdLst>
    <p:handoutMasterId r:id="rId84"/>
  </p:handoutMasterIdLst>
  <p:sldIdLst>
    <p:sldId id="403" r:id="rId2"/>
    <p:sldId id="579" r:id="rId3"/>
    <p:sldId id="599" r:id="rId4"/>
    <p:sldId id="580" r:id="rId5"/>
    <p:sldId id="581" r:id="rId6"/>
    <p:sldId id="582" r:id="rId7"/>
    <p:sldId id="600" r:id="rId8"/>
    <p:sldId id="601" r:id="rId9"/>
    <p:sldId id="606" r:id="rId10"/>
    <p:sldId id="602" r:id="rId11"/>
    <p:sldId id="603" r:id="rId12"/>
    <p:sldId id="605" r:id="rId13"/>
    <p:sldId id="583" r:id="rId14"/>
    <p:sldId id="584" r:id="rId15"/>
    <p:sldId id="619" r:id="rId16"/>
    <p:sldId id="620" r:id="rId17"/>
    <p:sldId id="592" r:id="rId18"/>
    <p:sldId id="593" r:id="rId19"/>
    <p:sldId id="621" r:id="rId20"/>
    <p:sldId id="618" r:id="rId21"/>
    <p:sldId id="623" r:id="rId22"/>
    <p:sldId id="624" r:id="rId23"/>
    <p:sldId id="625" r:id="rId24"/>
    <p:sldId id="626" r:id="rId25"/>
    <p:sldId id="627" r:id="rId26"/>
    <p:sldId id="628" r:id="rId27"/>
    <p:sldId id="629" r:id="rId28"/>
    <p:sldId id="631" r:id="rId29"/>
    <p:sldId id="570" r:id="rId30"/>
    <p:sldId id="571" r:id="rId31"/>
    <p:sldId id="515" r:id="rId32"/>
    <p:sldId id="517" r:id="rId33"/>
    <p:sldId id="632" r:id="rId34"/>
    <p:sldId id="633" r:id="rId35"/>
    <p:sldId id="516" r:id="rId36"/>
    <p:sldId id="660" r:id="rId37"/>
    <p:sldId id="520" r:id="rId38"/>
    <p:sldId id="576" r:id="rId39"/>
    <p:sldId id="544" r:id="rId40"/>
    <p:sldId id="659" r:id="rId41"/>
    <p:sldId id="638" r:id="rId42"/>
    <p:sldId id="639" r:id="rId43"/>
    <p:sldId id="640" r:id="rId44"/>
    <p:sldId id="641" r:id="rId45"/>
    <p:sldId id="642" r:id="rId46"/>
    <p:sldId id="547" r:id="rId47"/>
    <p:sldId id="661" r:id="rId48"/>
    <p:sldId id="634" r:id="rId49"/>
    <p:sldId id="635" r:id="rId50"/>
    <p:sldId id="637" r:id="rId51"/>
    <p:sldId id="549" r:id="rId52"/>
    <p:sldId id="550" r:id="rId53"/>
    <p:sldId id="644" r:id="rId54"/>
    <p:sldId id="645" r:id="rId55"/>
    <p:sldId id="646" r:id="rId56"/>
    <p:sldId id="647" r:id="rId57"/>
    <p:sldId id="648" r:id="rId58"/>
    <p:sldId id="649" r:id="rId59"/>
    <p:sldId id="651" r:id="rId60"/>
    <p:sldId id="652" r:id="rId61"/>
    <p:sldId id="653" r:id="rId62"/>
    <p:sldId id="654" r:id="rId63"/>
    <p:sldId id="655" r:id="rId64"/>
    <p:sldId id="656" r:id="rId65"/>
    <p:sldId id="657" r:id="rId66"/>
    <p:sldId id="658" r:id="rId67"/>
    <p:sldId id="643" r:id="rId68"/>
    <p:sldId id="540" r:id="rId69"/>
    <p:sldId id="577" r:id="rId70"/>
    <p:sldId id="578" r:id="rId71"/>
    <p:sldId id="607" r:id="rId72"/>
    <p:sldId id="614" r:id="rId73"/>
    <p:sldId id="615" r:id="rId74"/>
    <p:sldId id="616" r:id="rId75"/>
    <p:sldId id="617" r:id="rId76"/>
    <p:sldId id="608" r:id="rId77"/>
    <p:sldId id="609" r:id="rId78"/>
    <p:sldId id="610" r:id="rId79"/>
    <p:sldId id="611" r:id="rId80"/>
    <p:sldId id="612" r:id="rId81"/>
    <p:sldId id="613" r:id="rId82"/>
  </p:sldIdLst>
  <p:sldSz cx="9144000" cy="6858000" type="screen4x3"/>
  <p:notesSz cx="7099300" cy="10234613"/>
  <p:defaultTextStyle>
    <a:defPPr>
      <a:defRPr lang="en-GB"/>
    </a:defPPr>
    <a:lvl1pPr algn="ctr" rtl="0" fontAlgn="base">
      <a:spcBef>
        <a:spcPct val="20000"/>
      </a:spcBef>
      <a:spcAft>
        <a:spcPct val="0"/>
      </a:spcAft>
      <a:buChar char="•"/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20000"/>
      </a:spcBef>
      <a:spcAft>
        <a:spcPct val="0"/>
      </a:spcAft>
      <a:buChar char="•"/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20000"/>
      </a:spcBef>
      <a:spcAft>
        <a:spcPct val="0"/>
      </a:spcAft>
      <a:buChar char="•"/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20000"/>
      </a:spcBef>
      <a:spcAft>
        <a:spcPct val="0"/>
      </a:spcAft>
      <a:buChar char="•"/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20000"/>
      </a:spcBef>
      <a:spcAft>
        <a:spcPct val="0"/>
      </a:spcAft>
      <a:buChar char="•"/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kern="1200">
        <a:solidFill>
          <a:srgbClr val="003366"/>
        </a:solidFill>
        <a:latin typeface="Arial Rounded MT Bold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9B0014"/>
    <a:srgbClr val="594FBF"/>
    <a:srgbClr val="54616E"/>
    <a:srgbClr val="211A52"/>
    <a:srgbClr val="009900"/>
    <a:srgbClr val="003366"/>
    <a:srgbClr val="E1FF8B"/>
    <a:srgbClr val="99CC00"/>
    <a:srgbClr val="BDDEFF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255" autoAdjust="0"/>
  </p:normalViewPr>
  <p:slideViewPr>
    <p:cSldViewPr snapToGrid="0">
      <p:cViewPr varScale="1">
        <p:scale>
          <a:sx n="71" d="100"/>
          <a:sy n="71" d="100"/>
        </p:scale>
        <p:origin x="-2080" y="-104"/>
      </p:cViewPr>
      <p:guideLst>
        <p:guide orient="horz" pos="1944"/>
        <p:guide pos="2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478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notesMaster" Target="notesMasters/notesMaster1.xml"/><Relationship Id="rId84" Type="http://schemas.openxmlformats.org/officeDocument/2006/relationships/handoutMaster" Target="handoutMasters/handoutMaster1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PB/month</c:v>
                </c:pt>
              </c:strCache>
            </c:strRef>
          </c:tx>
          <c:spPr>
            <a:ln>
              <a:solidFill>
                <a:srgbClr val="211A52"/>
              </a:solidFill>
            </a:ln>
          </c:spPr>
          <c:marker>
            <c:spPr>
              <a:ln>
                <a:solidFill>
                  <a:srgbClr val="211A52"/>
                </a:solidFill>
              </a:ln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2012.0</c:v>
                </c:pt>
                <c:pt idx="1">
                  <c:v>2013.0</c:v>
                </c:pt>
                <c:pt idx="2">
                  <c:v>2014.0</c:v>
                </c:pt>
                <c:pt idx="3">
                  <c:v>2015.0</c:v>
                </c:pt>
                <c:pt idx="4">
                  <c:v>2016.0</c:v>
                </c:pt>
                <c:pt idx="5">
                  <c:v>2017.0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23.5</c:v>
                </c:pt>
                <c:pt idx="1">
                  <c:v>44.35625</c:v>
                </c:pt>
                <c:pt idx="2">
                  <c:v>83.72242187499974</c:v>
                </c:pt>
                <c:pt idx="3">
                  <c:v>158.0260712890625</c:v>
                </c:pt>
                <c:pt idx="4">
                  <c:v>298.2742095581049</c:v>
                </c:pt>
                <c:pt idx="5">
                  <c:v>562.992570540924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8612536"/>
        <c:axId val="-2108607880"/>
      </c:lineChart>
      <c:catAx>
        <c:axId val="-2108612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08607880"/>
        <c:crosses val="autoZero"/>
        <c:auto val="1"/>
        <c:lblAlgn val="ctr"/>
        <c:lblOffset val="100"/>
        <c:noMultiLvlLbl val="0"/>
      </c:catAx>
      <c:valAx>
        <c:axId val="-2108607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08612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9928046114718"/>
          <c:y val="0.763505030621173"/>
          <c:w val="0.17891946375818"/>
          <c:h val="0.0837171916010499"/>
        </c:manualLayout>
      </c:layout>
      <c:overlay val="1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48BBC8-0716-1343-995C-CE38288BFD06}" type="doc">
      <dgm:prSet loTypeId="urn:microsoft.com/office/officeart/2005/8/layout/radial4" loCatId="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171A784-EB78-C74C-B7B9-B9BD8547C4EC}">
      <dgm:prSet phldrT="[Text]"/>
      <dgm:spPr/>
      <dgm:t>
        <a:bodyPr/>
        <a:lstStyle/>
        <a:p>
          <a:r>
            <a:rPr lang="en-US" dirty="0" smtClean="0"/>
            <a:t>Next generation of ICT</a:t>
          </a:r>
          <a:endParaRPr lang="en-US" dirty="0"/>
        </a:p>
      </dgm:t>
    </dgm:pt>
    <dgm:pt modelId="{92EE1C4C-E118-FE43-ABAD-2E13D1444ACF}" type="parTrans" cxnId="{E2179DE2-7EE8-A64E-BBD7-FEDCDF8A2AB9}">
      <dgm:prSet/>
      <dgm:spPr/>
      <dgm:t>
        <a:bodyPr/>
        <a:lstStyle/>
        <a:p>
          <a:endParaRPr lang="en-US"/>
        </a:p>
      </dgm:t>
    </dgm:pt>
    <dgm:pt modelId="{75C288A9-1F4E-2843-9984-28CEBFB92152}" type="sibTrans" cxnId="{E2179DE2-7EE8-A64E-BBD7-FEDCDF8A2AB9}">
      <dgm:prSet/>
      <dgm:spPr/>
      <dgm:t>
        <a:bodyPr/>
        <a:lstStyle/>
        <a:p>
          <a:endParaRPr lang="en-US"/>
        </a:p>
      </dgm:t>
    </dgm:pt>
    <dgm:pt modelId="{C5C995AC-F1C5-604C-A815-7A86EE77DAFE}">
      <dgm:prSet phldrT="[Text]"/>
      <dgm:spPr/>
      <dgm:t>
        <a:bodyPr/>
        <a:lstStyle/>
        <a:p>
          <a:r>
            <a:rPr lang="en-US" dirty="0" smtClean="0"/>
            <a:t>Advanced PHY</a:t>
          </a:r>
          <a:endParaRPr lang="en-US" dirty="0"/>
        </a:p>
      </dgm:t>
    </dgm:pt>
    <dgm:pt modelId="{609BB7BA-C8B4-E744-B917-0603897A6422}" type="parTrans" cxnId="{9E37E340-484D-8B4B-9482-404DE2FF9ACB}">
      <dgm:prSet/>
      <dgm:spPr/>
      <dgm:t>
        <a:bodyPr/>
        <a:lstStyle/>
        <a:p>
          <a:endParaRPr lang="en-US"/>
        </a:p>
      </dgm:t>
    </dgm:pt>
    <dgm:pt modelId="{247AE574-F3BC-D44A-8387-70389A6E362F}" type="sibTrans" cxnId="{9E37E340-484D-8B4B-9482-404DE2FF9ACB}">
      <dgm:prSet/>
      <dgm:spPr/>
      <dgm:t>
        <a:bodyPr/>
        <a:lstStyle/>
        <a:p>
          <a:endParaRPr lang="en-US"/>
        </a:p>
      </dgm:t>
    </dgm:pt>
    <dgm:pt modelId="{98221D10-89B6-374A-968C-5A4C4761A688}">
      <dgm:prSet phldrT="[Text]"/>
      <dgm:spPr/>
      <dgm:t>
        <a:bodyPr/>
        <a:lstStyle/>
        <a:p>
          <a:r>
            <a:rPr lang="en-US" dirty="0" smtClean="0"/>
            <a:t>Cognition &amp; machine learning</a:t>
          </a:r>
          <a:endParaRPr lang="en-US" dirty="0"/>
        </a:p>
      </dgm:t>
    </dgm:pt>
    <dgm:pt modelId="{F494CB7C-4BBF-CD46-A7D6-1F45B719ECB0}" type="parTrans" cxnId="{EEFE4008-553F-6244-B845-8EC6D1B55239}">
      <dgm:prSet/>
      <dgm:spPr/>
      <dgm:t>
        <a:bodyPr/>
        <a:lstStyle/>
        <a:p>
          <a:endParaRPr lang="en-US"/>
        </a:p>
      </dgm:t>
    </dgm:pt>
    <dgm:pt modelId="{5A0E5E97-B79A-7E42-8AA0-57A395395A35}" type="sibTrans" cxnId="{EEFE4008-553F-6244-B845-8EC6D1B55239}">
      <dgm:prSet/>
      <dgm:spPr/>
      <dgm:t>
        <a:bodyPr/>
        <a:lstStyle/>
        <a:p>
          <a:endParaRPr lang="en-US"/>
        </a:p>
      </dgm:t>
    </dgm:pt>
    <dgm:pt modelId="{DC20E6EB-24FD-1D44-ABE7-890D7852998A}">
      <dgm:prSet phldrT="[Text]"/>
      <dgm:spPr/>
      <dgm:t>
        <a:bodyPr/>
        <a:lstStyle/>
        <a:p>
          <a:r>
            <a:rPr lang="en-US" dirty="0" err="1" smtClean="0"/>
            <a:t>HetNets</a:t>
          </a:r>
          <a:r>
            <a:rPr lang="en-US" dirty="0" smtClean="0"/>
            <a:t> &amp; multi-RAN</a:t>
          </a:r>
          <a:endParaRPr lang="en-US" dirty="0"/>
        </a:p>
      </dgm:t>
    </dgm:pt>
    <dgm:pt modelId="{81BECC8D-3928-2D4E-91A1-12E773E44F41}" type="parTrans" cxnId="{90C6B266-EC2A-6D41-9DBF-00347A146D4B}">
      <dgm:prSet/>
      <dgm:spPr/>
      <dgm:t>
        <a:bodyPr/>
        <a:lstStyle/>
        <a:p>
          <a:endParaRPr lang="en-US"/>
        </a:p>
      </dgm:t>
    </dgm:pt>
    <dgm:pt modelId="{3C8BEA7B-9ADD-F24F-91C5-B9CA0DB0D358}" type="sibTrans" cxnId="{90C6B266-EC2A-6D41-9DBF-00347A146D4B}">
      <dgm:prSet/>
      <dgm:spPr/>
      <dgm:t>
        <a:bodyPr/>
        <a:lstStyle/>
        <a:p>
          <a:endParaRPr lang="en-US"/>
        </a:p>
      </dgm:t>
    </dgm:pt>
    <dgm:pt modelId="{1F617F7B-43DB-1749-A29E-202B89367C7A}">
      <dgm:prSet phldrT="[Text]"/>
      <dgm:spPr/>
      <dgm:t>
        <a:bodyPr/>
        <a:lstStyle/>
        <a:p>
          <a:r>
            <a:rPr lang="en-US" dirty="0" smtClean="0"/>
            <a:t>Software defined networks</a:t>
          </a:r>
          <a:endParaRPr lang="en-US" dirty="0"/>
        </a:p>
      </dgm:t>
    </dgm:pt>
    <dgm:pt modelId="{237FA2FA-AB2C-E946-8FE3-6C463E6A3224}" type="parTrans" cxnId="{45C27FE2-183B-3442-BDC5-DD412FC75B78}">
      <dgm:prSet/>
      <dgm:spPr/>
      <dgm:t>
        <a:bodyPr/>
        <a:lstStyle/>
        <a:p>
          <a:endParaRPr lang="en-US"/>
        </a:p>
      </dgm:t>
    </dgm:pt>
    <dgm:pt modelId="{D2E9B626-8B8A-3247-9E21-FC1632CBDC0B}" type="sibTrans" cxnId="{45C27FE2-183B-3442-BDC5-DD412FC75B78}">
      <dgm:prSet/>
      <dgm:spPr/>
      <dgm:t>
        <a:bodyPr/>
        <a:lstStyle/>
        <a:p>
          <a:endParaRPr lang="en-US"/>
        </a:p>
      </dgm:t>
    </dgm:pt>
    <dgm:pt modelId="{29DE4DF0-D66D-5846-87AD-E4CFF20FDF2C}">
      <dgm:prSet phldrT="[Text]"/>
      <dgm:spPr/>
      <dgm:t>
        <a:bodyPr/>
        <a:lstStyle/>
        <a:p>
          <a:r>
            <a:rPr lang="en-US" dirty="0" smtClean="0"/>
            <a:t>Native MTD support</a:t>
          </a:r>
          <a:endParaRPr lang="en-US" dirty="0"/>
        </a:p>
      </dgm:t>
    </dgm:pt>
    <dgm:pt modelId="{9D1597F8-431E-6646-863F-4AB69B5708C3}" type="parTrans" cxnId="{00AA21D1-37CA-684E-BC64-8EB057DC7BCA}">
      <dgm:prSet/>
      <dgm:spPr/>
      <dgm:t>
        <a:bodyPr/>
        <a:lstStyle/>
        <a:p>
          <a:endParaRPr lang="en-US"/>
        </a:p>
      </dgm:t>
    </dgm:pt>
    <dgm:pt modelId="{F8599650-368D-9544-BDDB-6CA3F3DAD93B}" type="sibTrans" cxnId="{00AA21D1-37CA-684E-BC64-8EB057DC7BCA}">
      <dgm:prSet/>
      <dgm:spPr/>
      <dgm:t>
        <a:bodyPr/>
        <a:lstStyle/>
        <a:p>
          <a:endParaRPr lang="en-US"/>
        </a:p>
      </dgm:t>
    </dgm:pt>
    <dgm:pt modelId="{F9150C15-335C-AB45-9CC6-3F574EECDA65}" type="pres">
      <dgm:prSet presAssocID="{D948BBC8-0716-1343-995C-CE38288BFD0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A191B9-E458-5C47-9AF9-901D2623852C}" type="pres">
      <dgm:prSet presAssocID="{C171A784-EB78-C74C-B7B9-B9BD8547C4EC}" presName="centerShape" presStyleLbl="node0" presStyleIdx="0" presStyleCnt="1"/>
      <dgm:spPr/>
      <dgm:t>
        <a:bodyPr/>
        <a:lstStyle/>
        <a:p>
          <a:endParaRPr lang="en-US"/>
        </a:p>
      </dgm:t>
    </dgm:pt>
    <dgm:pt modelId="{A3F8DF0A-1618-CC4A-81A3-BD928583CCD3}" type="pres">
      <dgm:prSet presAssocID="{609BB7BA-C8B4-E744-B917-0603897A6422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33D76755-2456-5343-8094-0A27B61CBFDF}" type="pres">
      <dgm:prSet presAssocID="{C5C995AC-F1C5-604C-A815-7A86EE77DAF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9B8CDA-BA3B-7144-9AB9-D93C90A7B06B}" type="pres">
      <dgm:prSet presAssocID="{9D1597F8-431E-6646-863F-4AB69B5708C3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67BA0905-8510-7A4B-A0D1-0881D498788B}" type="pres">
      <dgm:prSet presAssocID="{29DE4DF0-D66D-5846-87AD-E4CFF20FDF2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83B6E1-44A7-D640-BCD8-EDE2D4505D38}" type="pres">
      <dgm:prSet presAssocID="{81BECC8D-3928-2D4E-91A1-12E773E44F4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37DB5588-B5CB-E346-9B18-40FF644AE999}" type="pres">
      <dgm:prSet presAssocID="{DC20E6EB-24FD-1D44-ABE7-890D7852998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7B994F-580E-034C-8E32-76983022148D}" type="pres">
      <dgm:prSet presAssocID="{237FA2FA-AB2C-E946-8FE3-6C463E6A3224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86195C81-3DE7-B443-867D-D7C055F28387}" type="pres">
      <dgm:prSet presAssocID="{1F617F7B-43DB-1749-A29E-202B89367C7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B658A3-69F2-0E4B-9C1C-CE2A248D9DCA}" type="pres">
      <dgm:prSet presAssocID="{F494CB7C-4BBF-CD46-A7D6-1F45B719ECB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E35D778-4928-7349-BB3C-DDA2690A7D99}" type="pres">
      <dgm:prSet presAssocID="{98221D10-89B6-374A-968C-5A4C4761A68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7CE237-DACF-214B-ABC5-233ED36AE3F3}" type="presOf" srcId="{237FA2FA-AB2C-E946-8FE3-6C463E6A3224}" destId="{E87B994F-580E-034C-8E32-76983022148D}" srcOrd="0" destOrd="0" presId="urn:microsoft.com/office/officeart/2005/8/layout/radial4"/>
    <dgm:cxn modelId="{3905848E-1E5D-594C-80FC-237661541135}" type="presOf" srcId="{81BECC8D-3928-2D4E-91A1-12E773E44F41}" destId="{A483B6E1-44A7-D640-BCD8-EDE2D4505D38}" srcOrd="0" destOrd="0" presId="urn:microsoft.com/office/officeart/2005/8/layout/radial4"/>
    <dgm:cxn modelId="{E2179DE2-7EE8-A64E-BBD7-FEDCDF8A2AB9}" srcId="{D948BBC8-0716-1343-995C-CE38288BFD06}" destId="{C171A784-EB78-C74C-B7B9-B9BD8547C4EC}" srcOrd="0" destOrd="0" parTransId="{92EE1C4C-E118-FE43-ABAD-2E13D1444ACF}" sibTransId="{75C288A9-1F4E-2843-9984-28CEBFB92152}"/>
    <dgm:cxn modelId="{17483D41-CA0A-B34C-9CDE-E8427880CCB2}" type="presOf" srcId="{609BB7BA-C8B4-E744-B917-0603897A6422}" destId="{A3F8DF0A-1618-CC4A-81A3-BD928583CCD3}" srcOrd="0" destOrd="0" presId="urn:microsoft.com/office/officeart/2005/8/layout/radial4"/>
    <dgm:cxn modelId="{00AA21D1-37CA-684E-BC64-8EB057DC7BCA}" srcId="{C171A784-EB78-C74C-B7B9-B9BD8547C4EC}" destId="{29DE4DF0-D66D-5846-87AD-E4CFF20FDF2C}" srcOrd="1" destOrd="0" parTransId="{9D1597F8-431E-6646-863F-4AB69B5708C3}" sibTransId="{F8599650-368D-9544-BDDB-6CA3F3DAD93B}"/>
    <dgm:cxn modelId="{93946CD0-3337-CE4E-A582-56C36B105FE6}" type="presOf" srcId="{F494CB7C-4BBF-CD46-A7D6-1F45B719ECB0}" destId="{6DB658A3-69F2-0E4B-9C1C-CE2A248D9DCA}" srcOrd="0" destOrd="0" presId="urn:microsoft.com/office/officeart/2005/8/layout/radial4"/>
    <dgm:cxn modelId="{97B79914-48E3-FC4E-8C80-60D7D2B7B046}" type="presOf" srcId="{C171A784-EB78-C74C-B7B9-B9BD8547C4EC}" destId="{BEA191B9-E458-5C47-9AF9-901D2623852C}" srcOrd="0" destOrd="0" presId="urn:microsoft.com/office/officeart/2005/8/layout/radial4"/>
    <dgm:cxn modelId="{CE62CDDC-8717-E742-ACC6-D981A284F744}" type="presOf" srcId="{9D1597F8-431E-6646-863F-4AB69B5708C3}" destId="{729B8CDA-BA3B-7144-9AB9-D93C90A7B06B}" srcOrd="0" destOrd="0" presId="urn:microsoft.com/office/officeart/2005/8/layout/radial4"/>
    <dgm:cxn modelId="{CDF11834-9271-F14C-AB10-849F5D6D924C}" type="presOf" srcId="{D948BBC8-0716-1343-995C-CE38288BFD06}" destId="{F9150C15-335C-AB45-9CC6-3F574EECDA65}" srcOrd="0" destOrd="0" presId="urn:microsoft.com/office/officeart/2005/8/layout/radial4"/>
    <dgm:cxn modelId="{EEFE4008-553F-6244-B845-8EC6D1B55239}" srcId="{C171A784-EB78-C74C-B7B9-B9BD8547C4EC}" destId="{98221D10-89B6-374A-968C-5A4C4761A688}" srcOrd="4" destOrd="0" parTransId="{F494CB7C-4BBF-CD46-A7D6-1F45B719ECB0}" sibTransId="{5A0E5E97-B79A-7E42-8AA0-57A395395A35}"/>
    <dgm:cxn modelId="{45C27FE2-183B-3442-BDC5-DD412FC75B78}" srcId="{C171A784-EB78-C74C-B7B9-B9BD8547C4EC}" destId="{1F617F7B-43DB-1749-A29E-202B89367C7A}" srcOrd="3" destOrd="0" parTransId="{237FA2FA-AB2C-E946-8FE3-6C463E6A3224}" sibTransId="{D2E9B626-8B8A-3247-9E21-FC1632CBDC0B}"/>
    <dgm:cxn modelId="{F76DC519-D31C-E145-A552-61C55012474F}" type="presOf" srcId="{1F617F7B-43DB-1749-A29E-202B89367C7A}" destId="{86195C81-3DE7-B443-867D-D7C055F28387}" srcOrd="0" destOrd="0" presId="urn:microsoft.com/office/officeart/2005/8/layout/radial4"/>
    <dgm:cxn modelId="{9E37E340-484D-8B4B-9482-404DE2FF9ACB}" srcId="{C171A784-EB78-C74C-B7B9-B9BD8547C4EC}" destId="{C5C995AC-F1C5-604C-A815-7A86EE77DAFE}" srcOrd="0" destOrd="0" parTransId="{609BB7BA-C8B4-E744-B917-0603897A6422}" sibTransId="{247AE574-F3BC-D44A-8387-70389A6E362F}"/>
    <dgm:cxn modelId="{6B576487-BA62-A349-B6D3-1A1E563456D7}" type="presOf" srcId="{29DE4DF0-D66D-5846-87AD-E4CFF20FDF2C}" destId="{67BA0905-8510-7A4B-A0D1-0881D498788B}" srcOrd="0" destOrd="0" presId="urn:microsoft.com/office/officeart/2005/8/layout/radial4"/>
    <dgm:cxn modelId="{90C6B266-EC2A-6D41-9DBF-00347A146D4B}" srcId="{C171A784-EB78-C74C-B7B9-B9BD8547C4EC}" destId="{DC20E6EB-24FD-1D44-ABE7-890D7852998A}" srcOrd="2" destOrd="0" parTransId="{81BECC8D-3928-2D4E-91A1-12E773E44F41}" sibTransId="{3C8BEA7B-9ADD-F24F-91C5-B9CA0DB0D358}"/>
    <dgm:cxn modelId="{EC79439F-2B9B-A54C-903D-020407838DD3}" type="presOf" srcId="{DC20E6EB-24FD-1D44-ABE7-890D7852998A}" destId="{37DB5588-B5CB-E346-9B18-40FF644AE999}" srcOrd="0" destOrd="0" presId="urn:microsoft.com/office/officeart/2005/8/layout/radial4"/>
    <dgm:cxn modelId="{540F8C9F-DF76-F144-921C-0B5D8C438631}" type="presOf" srcId="{98221D10-89B6-374A-968C-5A4C4761A688}" destId="{DE35D778-4928-7349-BB3C-DDA2690A7D99}" srcOrd="0" destOrd="0" presId="urn:microsoft.com/office/officeart/2005/8/layout/radial4"/>
    <dgm:cxn modelId="{ED37C585-5FAE-7E4A-B715-D7AF1FB1D2CF}" type="presOf" srcId="{C5C995AC-F1C5-604C-A815-7A86EE77DAFE}" destId="{33D76755-2456-5343-8094-0A27B61CBFDF}" srcOrd="0" destOrd="0" presId="urn:microsoft.com/office/officeart/2005/8/layout/radial4"/>
    <dgm:cxn modelId="{B5131DC4-86B6-EF4D-9A38-29FA5845E071}" type="presParOf" srcId="{F9150C15-335C-AB45-9CC6-3F574EECDA65}" destId="{BEA191B9-E458-5C47-9AF9-901D2623852C}" srcOrd="0" destOrd="0" presId="urn:microsoft.com/office/officeart/2005/8/layout/radial4"/>
    <dgm:cxn modelId="{C0422EDB-48BF-DB46-B803-8794CF8F39D1}" type="presParOf" srcId="{F9150C15-335C-AB45-9CC6-3F574EECDA65}" destId="{A3F8DF0A-1618-CC4A-81A3-BD928583CCD3}" srcOrd="1" destOrd="0" presId="urn:microsoft.com/office/officeart/2005/8/layout/radial4"/>
    <dgm:cxn modelId="{627BF98C-E6E4-E046-AFAE-1CC82235FF7C}" type="presParOf" srcId="{F9150C15-335C-AB45-9CC6-3F574EECDA65}" destId="{33D76755-2456-5343-8094-0A27B61CBFDF}" srcOrd="2" destOrd="0" presId="urn:microsoft.com/office/officeart/2005/8/layout/radial4"/>
    <dgm:cxn modelId="{BFC24195-12CF-8548-9A4D-386BE206DCAB}" type="presParOf" srcId="{F9150C15-335C-AB45-9CC6-3F574EECDA65}" destId="{729B8CDA-BA3B-7144-9AB9-D93C90A7B06B}" srcOrd="3" destOrd="0" presId="urn:microsoft.com/office/officeart/2005/8/layout/radial4"/>
    <dgm:cxn modelId="{9192D72A-C056-9748-A6C7-DAC99013FD2F}" type="presParOf" srcId="{F9150C15-335C-AB45-9CC6-3F574EECDA65}" destId="{67BA0905-8510-7A4B-A0D1-0881D498788B}" srcOrd="4" destOrd="0" presId="urn:microsoft.com/office/officeart/2005/8/layout/radial4"/>
    <dgm:cxn modelId="{F2EEA8C8-DA1C-7043-A454-D2610FAD064B}" type="presParOf" srcId="{F9150C15-335C-AB45-9CC6-3F574EECDA65}" destId="{A483B6E1-44A7-D640-BCD8-EDE2D4505D38}" srcOrd="5" destOrd="0" presId="urn:microsoft.com/office/officeart/2005/8/layout/radial4"/>
    <dgm:cxn modelId="{CF892FC1-5F4F-5E48-97E4-F8F1846F7932}" type="presParOf" srcId="{F9150C15-335C-AB45-9CC6-3F574EECDA65}" destId="{37DB5588-B5CB-E346-9B18-40FF644AE999}" srcOrd="6" destOrd="0" presId="urn:microsoft.com/office/officeart/2005/8/layout/radial4"/>
    <dgm:cxn modelId="{526B4031-9F05-1845-A14B-4BB57DF55682}" type="presParOf" srcId="{F9150C15-335C-AB45-9CC6-3F574EECDA65}" destId="{E87B994F-580E-034C-8E32-76983022148D}" srcOrd="7" destOrd="0" presId="urn:microsoft.com/office/officeart/2005/8/layout/radial4"/>
    <dgm:cxn modelId="{D3A9EBE2-284A-0540-B874-709C46D0E68F}" type="presParOf" srcId="{F9150C15-335C-AB45-9CC6-3F574EECDA65}" destId="{86195C81-3DE7-B443-867D-D7C055F28387}" srcOrd="8" destOrd="0" presId="urn:microsoft.com/office/officeart/2005/8/layout/radial4"/>
    <dgm:cxn modelId="{14643186-C613-9C49-8363-B2E79EAC3B07}" type="presParOf" srcId="{F9150C15-335C-AB45-9CC6-3F574EECDA65}" destId="{6DB658A3-69F2-0E4B-9C1C-CE2A248D9DCA}" srcOrd="9" destOrd="0" presId="urn:microsoft.com/office/officeart/2005/8/layout/radial4"/>
    <dgm:cxn modelId="{1F65AE8D-7432-3543-9E0E-16B382E6A670}" type="presParOf" srcId="{F9150C15-335C-AB45-9CC6-3F574EECDA65}" destId="{DE35D778-4928-7349-BB3C-DDA2690A7D99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EA286A-D9EE-CB40-8FCA-46BF22F66222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B1BE846-7F8F-6842-947A-96B70090DD23}">
      <dgm:prSet/>
      <dgm:spPr/>
      <dgm:t>
        <a:bodyPr/>
        <a:lstStyle/>
        <a:p>
          <a:pPr>
            <a:spcAft>
              <a:spcPts val="1200"/>
            </a:spcAft>
          </a:pPr>
          <a:r>
            <a:rPr lang="en-GB" dirty="0" smtClean="0">
              <a:solidFill>
                <a:srgbClr val="0000FF"/>
              </a:solidFill>
            </a:rPr>
            <a:t>Decoding model: SINR threshold</a:t>
          </a:r>
          <a:endParaRPr lang="it-IT" dirty="0" smtClean="0">
            <a:solidFill>
              <a:srgbClr val="0000FF"/>
            </a:solidFill>
          </a:endParaRPr>
        </a:p>
      </dgm:t>
    </dgm:pt>
    <dgm:pt modelId="{F93552CD-0E29-774B-836C-712144F0D265}" type="parTrans" cxnId="{A4D0A611-5346-C848-8A86-B8F84949D597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5610E488-ADAE-854B-886D-F3D03498490D}" type="sibTrans" cxnId="{A4D0A611-5346-C848-8A86-B8F84949D597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340A01C-181C-8C42-BF10-2322D7C1781A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Use</a:t>
          </a:r>
          <a:r>
            <a:rPr lang="it-IT" dirty="0" smtClean="0"/>
            <a:t> of strong </a:t>
          </a:r>
          <a:r>
            <a:rPr lang="it-IT" dirty="0" err="1" smtClean="0"/>
            <a:t>coding</a:t>
          </a:r>
          <a:r>
            <a:rPr lang="it-IT" dirty="0" smtClean="0"/>
            <a:t> </a:t>
          </a:r>
          <a:r>
            <a:rPr lang="it-IT" dirty="0" err="1" smtClean="0"/>
            <a:t>to</a:t>
          </a:r>
          <a:r>
            <a:rPr lang="it-IT" dirty="0" smtClean="0"/>
            <a:t> </a:t>
          </a:r>
          <a:r>
            <a:rPr lang="it-IT" dirty="0" err="1" smtClean="0"/>
            <a:t>achieve</a:t>
          </a:r>
          <a:r>
            <a:rPr lang="it-IT" dirty="0" smtClean="0"/>
            <a:t> </a:t>
          </a:r>
          <a:r>
            <a:rPr lang="it-IT" dirty="0" err="1" smtClean="0"/>
            <a:t>Shannon</a:t>
          </a:r>
          <a:r>
            <a:rPr lang="it-IT" dirty="0" smtClean="0"/>
            <a:t> </a:t>
          </a:r>
          <a:r>
            <a:rPr lang="it-IT" dirty="0" err="1" smtClean="0"/>
            <a:t>capacity</a:t>
          </a:r>
          <a:endParaRPr lang="it-IT" dirty="0" smtClean="0"/>
        </a:p>
      </dgm:t>
    </dgm:pt>
    <dgm:pt modelId="{896354ED-982F-D04D-BA0E-90012F9321CE}" type="parTrans" cxnId="{6E77AC6A-62E2-774E-90E2-6E7661F24839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DA98AA0-414F-0547-9D79-07047E633FAD}" type="sibTrans" cxnId="{6E77AC6A-62E2-774E-90E2-6E7661F24839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0706E44-4CA9-6248-973D-7997F5F32E26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smtClean="0"/>
            <a:t>N</a:t>
          </a:r>
          <a:r>
            <a:rPr lang="it-IT" baseline="-25000" dirty="0" smtClean="0"/>
            <a:t>0</a:t>
          </a:r>
          <a:r>
            <a:rPr lang="it-IT" dirty="0" smtClean="0"/>
            <a:t>: </a:t>
          </a:r>
          <a:r>
            <a:rPr lang="it-IT" dirty="0" err="1" smtClean="0"/>
            <a:t>noise</a:t>
          </a:r>
          <a:r>
            <a:rPr lang="it-IT" dirty="0" smtClean="0"/>
            <a:t> </a:t>
          </a:r>
          <a:r>
            <a:rPr lang="it-IT" dirty="0" err="1" smtClean="0"/>
            <a:t>power</a:t>
          </a:r>
          <a:r>
            <a:rPr lang="it-IT" dirty="0" smtClean="0"/>
            <a:t> (</a:t>
          </a:r>
          <a:r>
            <a:rPr lang="it-IT" dirty="0" err="1" smtClean="0"/>
            <a:t>neglected</a:t>
          </a:r>
          <a:r>
            <a:rPr lang="it-IT" dirty="0" smtClean="0"/>
            <a:t>) </a:t>
          </a:r>
        </a:p>
      </dgm:t>
    </dgm:pt>
    <dgm:pt modelId="{AD92F92E-A6DD-A04B-BA0E-5BAA256D00EE}" type="parTrans" cxnId="{FD3C4C23-4600-9A48-A1F2-CCDE83E30FAD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B29282AE-62E1-7846-8DBC-1F77229D29B8}" type="sibTrans" cxnId="{FD3C4C23-4600-9A48-A1F2-CCDE83E30FAD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BF975A2E-6B87-3D4F-B43F-5F593B6EFEF0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>
              <a:latin typeface="Symbol" charset="2"/>
              <a:ea typeface="Symbol" charset="2"/>
              <a:cs typeface="Symbol" charset="2"/>
            </a:rPr>
            <a:t>g</a:t>
          </a:r>
          <a:r>
            <a:rPr lang="it-IT" baseline="-25000" dirty="0" err="1" smtClean="0"/>
            <a:t>j</a:t>
          </a:r>
          <a:r>
            <a:rPr lang="it-IT" baseline="-25000" dirty="0" smtClean="0"/>
            <a:t>   </a:t>
          </a:r>
          <a:r>
            <a:rPr lang="it-IT" dirty="0" smtClean="0"/>
            <a:t>: SINR of the </a:t>
          </a:r>
          <a:r>
            <a:rPr lang="it-IT" i="1" dirty="0" err="1" smtClean="0"/>
            <a:t>j-</a:t>
          </a:r>
          <a:r>
            <a:rPr lang="it-IT" dirty="0" err="1" smtClean="0"/>
            <a:t>th</a:t>
          </a:r>
          <a:r>
            <a:rPr lang="it-IT" dirty="0" smtClean="0"/>
            <a:t> </a:t>
          </a:r>
          <a:r>
            <a:rPr lang="it-IT" dirty="0" err="1" smtClean="0"/>
            <a:t>signal</a:t>
          </a:r>
          <a:endParaRPr lang="it-IT" dirty="0" smtClean="0"/>
        </a:p>
      </dgm:t>
    </dgm:pt>
    <dgm:pt modelId="{FFA75E87-B403-AC40-946F-9152112A2DAA}" type="parTrans" cxnId="{11AD7C76-764B-6B49-AA66-0380A667A4A1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549502FB-F859-F242-AFCE-BCAD293D1284}" type="sibTrans" cxnId="{11AD7C76-764B-6B49-AA66-0380A667A4A1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540D19C-44E3-6A4A-89ED-067CB0B82500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b</a:t>
          </a:r>
          <a:r>
            <a:rPr lang="it-IT" dirty="0" smtClean="0"/>
            <a:t>   : </a:t>
          </a:r>
          <a:r>
            <a:rPr lang="it-IT" dirty="0" err="1" smtClean="0"/>
            <a:t>capture</a:t>
          </a:r>
          <a:r>
            <a:rPr lang="it-IT" dirty="0" smtClean="0"/>
            <a:t> </a:t>
          </a:r>
          <a:r>
            <a:rPr lang="it-IT" dirty="0" err="1" smtClean="0"/>
            <a:t>threshold</a:t>
          </a:r>
          <a:endParaRPr lang="it-IT" dirty="0" smtClean="0"/>
        </a:p>
      </dgm:t>
    </dgm:pt>
    <dgm:pt modelId="{43A6E603-215D-9A42-8565-CA5E0D363831}" type="parTrans" cxnId="{4F6AB8B8-EB2A-714E-8FE0-F9B9B1812225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7892B6EC-9062-4B47-8DDD-9B4BDCDD8CAD}" type="sibTrans" cxnId="{4F6AB8B8-EB2A-714E-8FE0-F9B9B1812225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89ECF942-B923-794B-846D-FDEAC7E40F8D}">
      <dgm:prSet/>
      <dgm:spPr/>
      <dgm:t>
        <a:bodyPr/>
        <a:lstStyle/>
        <a:p>
          <a:pPr>
            <a:spcAft>
              <a:spcPts val="1200"/>
            </a:spcAft>
          </a:pPr>
          <a:r>
            <a:rPr lang="it-IT" dirty="0" err="1" smtClean="0"/>
            <a:t>P</a:t>
          </a:r>
          <a:r>
            <a:rPr lang="it-IT" baseline="-25000" dirty="0" err="1" smtClean="0"/>
            <a:t>j</a:t>
          </a:r>
          <a:r>
            <a:rPr lang="it-IT" baseline="-25000" dirty="0" smtClean="0"/>
            <a:t> </a:t>
          </a:r>
          <a:r>
            <a:rPr lang="it-IT" dirty="0" smtClean="0"/>
            <a:t>:</a:t>
          </a:r>
          <a:r>
            <a:rPr lang="it-IT" i="1" dirty="0" smtClean="0"/>
            <a:t> </a:t>
          </a:r>
          <a:r>
            <a:rPr lang="it-IT" dirty="0" err="1" smtClean="0"/>
            <a:t>power</a:t>
          </a:r>
          <a:r>
            <a:rPr lang="it-IT" dirty="0" smtClean="0"/>
            <a:t> of the </a:t>
          </a:r>
          <a:r>
            <a:rPr lang="it-IT" i="1" dirty="0" err="1" smtClean="0"/>
            <a:t>j</a:t>
          </a:r>
          <a:r>
            <a:rPr lang="it-IT" dirty="0" err="1" smtClean="0"/>
            <a:t>-th</a:t>
          </a:r>
          <a:r>
            <a:rPr lang="it-IT" dirty="0" smtClean="0"/>
            <a:t> </a:t>
          </a:r>
          <a:r>
            <a:rPr lang="it-IT" dirty="0" err="1" smtClean="0"/>
            <a:t>signal</a:t>
          </a:r>
          <a:r>
            <a:rPr lang="it-IT" dirty="0" smtClean="0"/>
            <a:t> at the </a:t>
          </a:r>
          <a:r>
            <a:rPr lang="it-IT" dirty="0" err="1" smtClean="0"/>
            <a:t>receiver</a:t>
          </a:r>
          <a:endParaRPr lang="it-IT" dirty="0" smtClean="0"/>
        </a:p>
      </dgm:t>
    </dgm:pt>
    <dgm:pt modelId="{624E5E40-11BD-B44A-B901-6A8544BF8498}" type="parTrans" cxnId="{22AF2222-DB98-854F-B1BF-2E96A17DCD20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0945B4B7-E2CA-2B4E-A388-4B52D15E08CA}" type="sibTrans" cxnId="{22AF2222-DB98-854F-B1BF-2E96A17DCD20}">
      <dgm:prSet/>
      <dgm:spPr/>
      <dgm:t>
        <a:bodyPr/>
        <a:lstStyle/>
        <a:p>
          <a:pPr>
            <a:spcAft>
              <a:spcPts val="1200"/>
            </a:spcAft>
          </a:pPr>
          <a:endParaRPr lang="it-IT"/>
        </a:p>
      </dgm:t>
    </dgm:pt>
    <dgm:pt modelId="{FB67E514-A570-E243-B4B1-F4A72EFC2BEA}" type="pres">
      <dgm:prSet presAssocID="{9EEA286A-D9EE-CB40-8FCA-46BF22F662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320FE8B-3A53-B54F-99B0-D38CDB3A0FB7}" type="pres">
      <dgm:prSet presAssocID="{BB1BE846-7F8F-6842-947A-96B70090DD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E1D0CC9-2269-3440-AAA8-2CC35BD32B74}" type="pres">
      <dgm:prSet presAssocID="{BB1BE846-7F8F-6842-947A-96B70090DD2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D6CD5C0-63EE-534E-B646-7D89736B2C1D}" type="presOf" srcId="{BB1BE846-7F8F-6842-947A-96B70090DD23}" destId="{B320FE8B-3A53-B54F-99B0-D38CDB3A0FB7}" srcOrd="0" destOrd="0" presId="urn:microsoft.com/office/officeart/2005/8/layout/vList2"/>
    <dgm:cxn modelId="{FD3C4C23-4600-9A48-A1F2-CCDE83E30FAD}" srcId="{BB1BE846-7F8F-6842-947A-96B70090DD23}" destId="{00706E44-4CA9-6248-973D-7997F5F32E26}" srcOrd="2" destOrd="0" parTransId="{AD92F92E-A6DD-A04B-BA0E-5BAA256D00EE}" sibTransId="{B29282AE-62E1-7846-8DBC-1F77229D29B8}"/>
    <dgm:cxn modelId="{D2DEA7C8-A642-F741-A60E-0023B63C8A47}" type="presOf" srcId="{9EEA286A-D9EE-CB40-8FCA-46BF22F66222}" destId="{FB67E514-A570-E243-B4B1-F4A72EFC2BEA}" srcOrd="0" destOrd="0" presId="urn:microsoft.com/office/officeart/2005/8/layout/vList2"/>
    <dgm:cxn modelId="{11496EA3-88FB-D94C-93B3-F7EBBA0A59E2}" type="presOf" srcId="{0540D19C-44E3-6A4A-89ED-067CB0B82500}" destId="{FE1D0CC9-2269-3440-AAA8-2CC35BD32B74}" srcOrd="0" destOrd="4" presId="urn:microsoft.com/office/officeart/2005/8/layout/vList2"/>
    <dgm:cxn modelId="{E801CCA3-B063-5043-85B3-6E74FBD96CFA}" type="presOf" srcId="{BF975A2E-6B87-3D4F-B43F-5F593B6EFEF0}" destId="{FE1D0CC9-2269-3440-AAA8-2CC35BD32B74}" srcOrd="0" destOrd="3" presId="urn:microsoft.com/office/officeart/2005/8/layout/vList2"/>
    <dgm:cxn modelId="{A4D0A611-5346-C848-8A86-B8F84949D597}" srcId="{9EEA286A-D9EE-CB40-8FCA-46BF22F66222}" destId="{BB1BE846-7F8F-6842-947A-96B70090DD23}" srcOrd="0" destOrd="0" parTransId="{F93552CD-0E29-774B-836C-712144F0D265}" sibTransId="{5610E488-ADAE-854B-886D-F3D03498490D}"/>
    <dgm:cxn modelId="{6E77AC6A-62E2-774E-90E2-6E7661F24839}" srcId="{BB1BE846-7F8F-6842-947A-96B70090DD23}" destId="{7340A01C-181C-8C42-BF10-2322D7C1781A}" srcOrd="0" destOrd="0" parTransId="{896354ED-982F-D04D-BA0E-90012F9321CE}" sibTransId="{7DA98AA0-414F-0547-9D79-07047E633FAD}"/>
    <dgm:cxn modelId="{4F6AB8B8-EB2A-714E-8FE0-F9B9B1812225}" srcId="{BB1BE846-7F8F-6842-947A-96B70090DD23}" destId="{0540D19C-44E3-6A4A-89ED-067CB0B82500}" srcOrd="4" destOrd="0" parTransId="{43A6E603-215D-9A42-8565-CA5E0D363831}" sibTransId="{7892B6EC-9062-4B47-8DDD-9B4BDCDD8CAD}"/>
    <dgm:cxn modelId="{11AD7C76-764B-6B49-AA66-0380A667A4A1}" srcId="{BB1BE846-7F8F-6842-947A-96B70090DD23}" destId="{BF975A2E-6B87-3D4F-B43F-5F593B6EFEF0}" srcOrd="3" destOrd="0" parTransId="{FFA75E87-B403-AC40-946F-9152112A2DAA}" sibTransId="{549502FB-F859-F242-AFCE-BCAD293D1284}"/>
    <dgm:cxn modelId="{3298D4DE-D7D4-EC44-BAF3-32157138B072}" type="presOf" srcId="{00706E44-4CA9-6248-973D-7997F5F32E26}" destId="{FE1D0CC9-2269-3440-AAA8-2CC35BD32B74}" srcOrd="0" destOrd="2" presId="urn:microsoft.com/office/officeart/2005/8/layout/vList2"/>
    <dgm:cxn modelId="{60927C38-8344-8D48-AF81-E8FF18AD4F15}" type="presOf" srcId="{89ECF942-B923-794B-846D-FDEAC7E40F8D}" destId="{FE1D0CC9-2269-3440-AAA8-2CC35BD32B74}" srcOrd="0" destOrd="1" presId="urn:microsoft.com/office/officeart/2005/8/layout/vList2"/>
    <dgm:cxn modelId="{22AF2222-DB98-854F-B1BF-2E96A17DCD20}" srcId="{BB1BE846-7F8F-6842-947A-96B70090DD23}" destId="{89ECF942-B923-794B-846D-FDEAC7E40F8D}" srcOrd="1" destOrd="0" parTransId="{624E5E40-11BD-B44A-B901-6A8544BF8498}" sibTransId="{0945B4B7-E2CA-2B4E-A388-4B52D15E08CA}"/>
    <dgm:cxn modelId="{CBDCD7EC-62F7-BA49-8C4A-8296B0AF4C55}" type="presOf" srcId="{7340A01C-181C-8C42-BF10-2322D7C1781A}" destId="{FE1D0CC9-2269-3440-AAA8-2CC35BD32B74}" srcOrd="0" destOrd="0" presId="urn:microsoft.com/office/officeart/2005/8/layout/vList2"/>
    <dgm:cxn modelId="{9C9EFC3C-7D0E-A047-980C-1321DECB104A}" type="presParOf" srcId="{FB67E514-A570-E243-B4B1-F4A72EFC2BEA}" destId="{B320FE8B-3A53-B54F-99B0-D38CDB3A0FB7}" srcOrd="0" destOrd="0" presId="urn:microsoft.com/office/officeart/2005/8/layout/vList2"/>
    <dgm:cxn modelId="{1908BCE5-DFCC-AE46-A7E0-76CADE4C142F}" type="presParOf" srcId="{FB67E514-A570-E243-B4B1-F4A72EFC2BEA}" destId="{FE1D0CC9-2269-3440-AAA8-2CC35BD32B7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A191B9-E458-5C47-9AF9-901D2623852C}">
      <dsp:nvSpPr>
        <dsp:cNvPr id="0" name=""/>
        <dsp:cNvSpPr/>
      </dsp:nvSpPr>
      <dsp:spPr>
        <a:xfrm>
          <a:off x="3248708" y="3051282"/>
          <a:ext cx="2251471" cy="2251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Next generation of ICT</a:t>
          </a:r>
          <a:endParaRPr lang="en-US" sz="2800" kern="1200" dirty="0"/>
        </a:p>
      </dsp:txBody>
      <dsp:txXfrm>
        <a:off x="3578428" y="3381002"/>
        <a:ext cx="1592031" cy="1592031"/>
      </dsp:txXfrm>
    </dsp:sp>
    <dsp:sp modelId="{A3F8DF0A-1618-CC4A-81A3-BD928583CCD3}">
      <dsp:nvSpPr>
        <dsp:cNvPr id="0" name=""/>
        <dsp:cNvSpPr/>
      </dsp:nvSpPr>
      <dsp:spPr>
        <a:xfrm rot="10800000">
          <a:off x="1070118" y="3856184"/>
          <a:ext cx="2058766" cy="641669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D76755-2456-5343-8094-0A27B61CBFDF}">
      <dsp:nvSpPr>
        <dsp:cNvPr id="0" name=""/>
        <dsp:cNvSpPr/>
      </dsp:nvSpPr>
      <dsp:spPr>
        <a:xfrm>
          <a:off x="669" y="3321459"/>
          <a:ext cx="2138898" cy="17111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Advanced PHY</a:t>
          </a:r>
          <a:endParaRPr lang="en-US" sz="3500" kern="1200" dirty="0"/>
        </a:p>
      </dsp:txBody>
      <dsp:txXfrm>
        <a:off x="50786" y="3371576"/>
        <a:ext cx="2038664" cy="1610884"/>
      </dsp:txXfrm>
    </dsp:sp>
    <dsp:sp modelId="{729B8CDA-BA3B-7144-9AB9-D93C90A7B06B}">
      <dsp:nvSpPr>
        <dsp:cNvPr id="0" name=""/>
        <dsp:cNvSpPr/>
      </dsp:nvSpPr>
      <dsp:spPr>
        <a:xfrm rot="13500000">
          <a:off x="1736433" y="2247557"/>
          <a:ext cx="2058766" cy="641669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A0905-8510-7A4B-A0D1-0881D498788B}">
      <dsp:nvSpPr>
        <dsp:cNvPr id="0" name=""/>
        <dsp:cNvSpPr/>
      </dsp:nvSpPr>
      <dsp:spPr>
        <a:xfrm>
          <a:off x="968484" y="984948"/>
          <a:ext cx="2138898" cy="171111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Native MTD support</a:t>
          </a:r>
          <a:endParaRPr lang="en-US" sz="3500" kern="1200" dirty="0"/>
        </a:p>
      </dsp:txBody>
      <dsp:txXfrm>
        <a:off x="1018601" y="1035065"/>
        <a:ext cx="2038664" cy="1610884"/>
      </dsp:txXfrm>
    </dsp:sp>
    <dsp:sp modelId="{A483B6E1-44A7-D640-BCD8-EDE2D4505D38}">
      <dsp:nvSpPr>
        <dsp:cNvPr id="0" name=""/>
        <dsp:cNvSpPr/>
      </dsp:nvSpPr>
      <dsp:spPr>
        <a:xfrm rot="16200000">
          <a:off x="3345060" y="1581242"/>
          <a:ext cx="2058766" cy="641669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B5588-B5CB-E346-9B18-40FF644AE999}">
      <dsp:nvSpPr>
        <dsp:cNvPr id="0" name=""/>
        <dsp:cNvSpPr/>
      </dsp:nvSpPr>
      <dsp:spPr>
        <a:xfrm>
          <a:off x="3304994" y="17134"/>
          <a:ext cx="2138898" cy="171111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err="1" smtClean="0"/>
            <a:t>HetNets</a:t>
          </a:r>
          <a:r>
            <a:rPr lang="en-US" sz="3500" kern="1200" dirty="0" smtClean="0"/>
            <a:t> &amp; multi-RAN</a:t>
          </a:r>
          <a:endParaRPr lang="en-US" sz="3500" kern="1200" dirty="0"/>
        </a:p>
      </dsp:txBody>
      <dsp:txXfrm>
        <a:off x="3355111" y="67251"/>
        <a:ext cx="2038664" cy="1610884"/>
      </dsp:txXfrm>
    </dsp:sp>
    <dsp:sp modelId="{E87B994F-580E-034C-8E32-76983022148D}">
      <dsp:nvSpPr>
        <dsp:cNvPr id="0" name=""/>
        <dsp:cNvSpPr/>
      </dsp:nvSpPr>
      <dsp:spPr>
        <a:xfrm rot="18900000">
          <a:off x="4953687" y="2247557"/>
          <a:ext cx="2058766" cy="64166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95C81-3DE7-B443-867D-D7C055F28387}">
      <dsp:nvSpPr>
        <dsp:cNvPr id="0" name=""/>
        <dsp:cNvSpPr/>
      </dsp:nvSpPr>
      <dsp:spPr>
        <a:xfrm>
          <a:off x="5641505" y="984948"/>
          <a:ext cx="2138898" cy="171111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Software defined networks</a:t>
          </a:r>
          <a:endParaRPr lang="en-US" sz="3500" kern="1200" dirty="0"/>
        </a:p>
      </dsp:txBody>
      <dsp:txXfrm>
        <a:off x="5691622" y="1035065"/>
        <a:ext cx="2038664" cy="1610884"/>
      </dsp:txXfrm>
    </dsp:sp>
    <dsp:sp modelId="{6DB658A3-69F2-0E4B-9C1C-CE2A248D9DCA}">
      <dsp:nvSpPr>
        <dsp:cNvPr id="0" name=""/>
        <dsp:cNvSpPr/>
      </dsp:nvSpPr>
      <dsp:spPr>
        <a:xfrm>
          <a:off x="5620002" y="3856184"/>
          <a:ext cx="2058766" cy="641669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35D778-4928-7349-BB3C-DDA2690A7D99}">
      <dsp:nvSpPr>
        <dsp:cNvPr id="0" name=""/>
        <dsp:cNvSpPr/>
      </dsp:nvSpPr>
      <dsp:spPr>
        <a:xfrm>
          <a:off x="6609320" y="3321459"/>
          <a:ext cx="2138898" cy="171111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Cognition &amp; machine learning</a:t>
          </a:r>
          <a:endParaRPr lang="en-US" sz="3500" kern="1200" dirty="0"/>
        </a:p>
      </dsp:txBody>
      <dsp:txXfrm>
        <a:off x="6659437" y="3371576"/>
        <a:ext cx="2038664" cy="16108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20FE8B-3A53-B54F-99B0-D38CDB3A0FB7}">
      <dsp:nvSpPr>
        <dsp:cNvPr id="0" name=""/>
        <dsp:cNvSpPr/>
      </dsp:nvSpPr>
      <dsp:spPr>
        <a:xfrm>
          <a:off x="0" y="36764"/>
          <a:ext cx="4267200" cy="1074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GB" sz="2700" kern="1200" dirty="0" smtClean="0">
              <a:solidFill>
                <a:srgbClr val="0000FF"/>
              </a:solidFill>
            </a:rPr>
            <a:t>Decoding model: SINR threshold</a:t>
          </a:r>
          <a:endParaRPr lang="it-IT" sz="2700" kern="1200" dirty="0" smtClean="0">
            <a:solidFill>
              <a:srgbClr val="0000FF"/>
            </a:solidFill>
          </a:endParaRPr>
        </a:p>
      </dsp:txBody>
      <dsp:txXfrm>
        <a:off x="52431" y="89195"/>
        <a:ext cx="4162338" cy="969198"/>
      </dsp:txXfrm>
    </dsp:sp>
    <dsp:sp modelId="{FE1D0CC9-2269-3440-AAA8-2CC35BD32B74}">
      <dsp:nvSpPr>
        <dsp:cNvPr id="0" name=""/>
        <dsp:cNvSpPr/>
      </dsp:nvSpPr>
      <dsp:spPr>
        <a:xfrm>
          <a:off x="0" y="1110824"/>
          <a:ext cx="4267200" cy="2738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Use</a:t>
          </a:r>
          <a:r>
            <a:rPr lang="it-IT" sz="2100" kern="1200" dirty="0" smtClean="0"/>
            <a:t> of strong </a:t>
          </a:r>
          <a:r>
            <a:rPr lang="it-IT" sz="2100" kern="1200" dirty="0" err="1" smtClean="0"/>
            <a:t>coding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to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achieve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Shannon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capacity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P</a:t>
          </a:r>
          <a:r>
            <a:rPr lang="it-IT" sz="2100" kern="1200" baseline="-25000" dirty="0" err="1" smtClean="0"/>
            <a:t>j</a:t>
          </a:r>
          <a:r>
            <a:rPr lang="it-IT" sz="2100" kern="1200" baseline="-25000" dirty="0" smtClean="0"/>
            <a:t> </a:t>
          </a:r>
          <a:r>
            <a:rPr lang="it-IT" sz="2100" kern="1200" dirty="0" smtClean="0"/>
            <a:t>:</a:t>
          </a:r>
          <a:r>
            <a:rPr lang="it-IT" sz="2100" i="1" kern="1200" dirty="0" smtClean="0"/>
            <a:t> </a:t>
          </a:r>
          <a:r>
            <a:rPr lang="it-IT" sz="2100" kern="1200" dirty="0" err="1" smtClean="0"/>
            <a:t>power</a:t>
          </a:r>
          <a:r>
            <a:rPr lang="it-IT" sz="2100" kern="1200" dirty="0" smtClean="0"/>
            <a:t> of the </a:t>
          </a:r>
          <a:r>
            <a:rPr lang="it-IT" sz="2100" i="1" kern="1200" dirty="0" err="1" smtClean="0"/>
            <a:t>j</a:t>
          </a:r>
          <a:r>
            <a:rPr lang="it-IT" sz="2100" kern="1200" dirty="0" err="1" smtClean="0"/>
            <a:t>-th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signal</a:t>
          </a:r>
          <a:r>
            <a:rPr lang="it-IT" sz="2100" kern="1200" dirty="0" smtClean="0"/>
            <a:t> at the </a:t>
          </a:r>
          <a:r>
            <a:rPr lang="it-IT" sz="2100" kern="1200" dirty="0" err="1" smtClean="0"/>
            <a:t>receiver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smtClean="0"/>
            <a:t>N</a:t>
          </a:r>
          <a:r>
            <a:rPr lang="it-IT" sz="2100" kern="1200" baseline="-25000" dirty="0" smtClean="0"/>
            <a:t>0</a:t>
          </a:r>
          <a:r>
            <a:rPr lang="it-IT" sz="2100" kern="1200" dirty="0" smtClean="0"/>
            <a:t>: </a:t>
          </a:r>
          <a:r>
            <a:rPr lang="it-IT" sz="2100" kern="1200" dirty="0" err="1" smtClean="0"/>
            <a:t>noise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power</a:t>
          </a:r>
          <a:r>
            <a:rPr lang="it-IT" sz="2100" kern="1200" dirty="0" smtClean="0"/>
            <a:t> (</a:t>
          </a:r>
          <a:r>
            <a:rPr lang="it-IT" sz="2100" kern="1200" dirty="0" err="1" smtClean="0"/>
            <a:t>neglected</a:t>
          </a:r>
          <a:r>
            <a:rPr lang="it-IT" sz="2100" kern="1200" dirty="0" smtClean="0"/>
            <a:t>) 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>
              <a:latin typeface="Symbol" charset="2"/>
              <a:ea typeface="Symbol" charset="2"/>
              <a:cs typeface="Symbol" charset="2"/>
            </a:rPr>
            <a:t>g</a:t>
          </a:r>
          <a:r>
            <a:rPr lang="it-IT" sz="2100" kern="1200" baseline="-25000" dirty="0" err="1" smtClean="0"/>
            <a:t>j</a:t>
          </a:r>
          <a:r>
            <a:rPr lang="it-IT" sz="2100" kern="1200" baseline="-25000" dirty="0" smtClean="0"/>
            <a:t>   </a:t>
          </a:r>
          <a:r>
            <a:rPr lang="it-IT" sz="2100" kern="1200" dirty="0" smtClean="0"/>
            <a:t>: SINR of the </a:t>
          </a:r>
          <a:r>
            <a:rPr lang="it-IT" sz="2100" i="1" kern="1200" dirty="0" err="1" smtClean="0"/>
            <a:t>j-</a:t>
          </a:r>
          <a:r>
            <a:rPr lang="it-IT" sz="2100" kern="1200" dirty="0" err="1" smtClean="0"/>
            <a:t>th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signal</a:t>
          </a:r>
          <a:endParaRPr lang="it-IT" sz="2100" kern="1200" dirty="0" smtClean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it-IT" sz="2100" kern="1200" dirty="0" err="1" smtClean="0"/>
            <a:t>b</a:t>
          </a:r>
          <a:r>
            <a:rPr lang="it-IT" sz="2100" kern="1200" dirty="0" smtClean="0"/>
            <a:t>   : </a:t>
          </a:r>
          <a:r>
            <a:rPr lang="it-IT" sz="2100" kern="1200" dirty="0" err="1" smtClean="0"/>
            <a:t>capture</a:t>
          </a:r>
          <a:r>
            <a:rPr lang="it-IT" sz="2100" kern="1200" dirty="0" smtClean="0"/>
            <a:t> </a:t>
          </a:r>
          <a:r>
            <a:rPr lang="it-IT" sz="2100" kern="1200" dirty="0" err="1" smtClean="0"/>
            <a:t>threshold</a:t>
          </a:r>
          <a:endParaRPr lang="it-IT" sz="2100" kern="1200" dirty="0" smtClean="0"/>
        </a:p>
      </dsp:txBody>
      <dsp:txXfrm>
        <a:off x="0" y="1110824"/>
        <a:ext cx="4267200" cy="2738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5EA52-31F7-BE4B-AFB1-D65107E44BDB}" type="datetimeFigureOut">
              <a:rPr lang="en-US" smtClean="0"/>
              <a:pPr/>
              <a:t>28/10/14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C2E694-E898-C941-B43D-5F346132F2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8534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spcBef>
                <a:spcPct val="50000"/>
              </a:spcBef>
              <a:buFontTx/>
              <a:buNone/>
              <a:defRPr sz="1300">
                <a:solidFill>
                  <a:schemeClr val="tx1"/>
                </a:solidFill>
                <a:latin typeface="Ericsson Sans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spcBef>
                <a:spcPct val="50000"/>
              </a:spcBef>
              <a:buFontTx/>
              <a:buNone/>
              <a:defRPr sz="1300">
                <a:solidFill>
                  <a:schemeClr val="tx1"/>
                </a:solidFill>
                <a:latin typeface="Ericsson Sans" charset="0"/>
              </a:defRPr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926638"/>
            <a:ext cx="3076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  <a:spAutoFit/>
          </a:bodyPr>
          <a:lstStyle>
            <a:lvl1pPr algn="l" eaLnBrk="0" hangingPunct="0">
              <a:spcBef>
                <a:spcPct val="50000"/>
              </a:spcBef>
              <a:buFontTx/>
              <a:buNone/>
              <a:defRPr sz="1300">
                <a:solidFill>
                  <a:schemeClr val="tx1"/>
                </a:solidFill>
                <a:latin typeface="Ericsson Sans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926638"/>
            <a:ext cx="3076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  <a:spAutoFit/>
          </a:bodyPr>
          <a:lstStyle>
            <a:lvl1pPr algn="r" eaLnBrk="0" hangingPunct="0">
              <a:spcBef>
                <a:spcPct val="50000"/>
              </a:spcBef>
              <a:buFontTx/>
              <a:buNone/>
              <a:defRPr sz="1300">
                <a:solidFill>
                  <a:schemeClr val="tx1"/>
                </a:solidFill>
                <a:latin typeface="Ericsson Sans" charset="0"/>
              </a:defRPr>
            </a:lvl1pPr>
          </a:lstStyle>
          <a:p>
            <a:fld id="{EE0F26F6-BE57-E848-9B17-05C019EEC3F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5288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ln/>
        </p:spPr>
      </p:sp>
      <p:sp>
        <p:nvSpPr>
          <p:cNvPr id="77827" name="Segnaposto note 2"/>
          <p:cNvSpPr>
            <a:spLocks noGrp="1"/>
          </p:cNvSpPr>
          <p:nvPr>
            <p:ph type="body" idx="1"/>
          </p:nvPr>
        </p:nvSpPr>
        <p:spPr>
          <a:xfrm>
            <a:off x="946150" y="4860925"/>
            <a:ext cx="5207000" cy="284681"/>
          </a:xfrm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pitchFamily="1" charset="-128"/>
            </a:endParaRPr>
          </a:p>
        </p:txBody>
      </p:sp>
      <p:sp>
        <p:nvSpPr>
          <p:cNvPr id="778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E3CBDF-E3EB-47C8-85FD-25578D8D58BC}" type="slidenum">
              <a:rPr lang="it-IT" smtClean="0"/>
              <a:pPr/>
              <a:t>8</a:t>
            </a:fld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46383-2E98-487A-A2AC-976DBAC4C74E}" type="slidenum">
              <a:rPr lang="it-IT" smtClean="0"/>
              <a:pPr/>
              <a:t>61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 bwMode="auto">
          <a:xfrm>
            <a:off x="946150" y="4860925"/>
            <a:ext cx="5207000" cy="284681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D3931D-D7A4-4C85-A245-ABF732F2376D}" type="slidenum">
              <a:rPr lang="it-IT" smtClean="0"/>
              <a:pPr/>
              <a:t>66</a:t>
            </a:fld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696730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>
          <a:xfrm>
            <a:off x="946150" y="4860925"/>
            <a:ext cx="5207000" cy="23898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Research topics: 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Resource allocation strategies for LTE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Mathematical models of error control methods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Simulator development for the evaluation of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handover strategies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path selection for multimedia caches</a:t>
            </a:r>
          </a:p>
          <a:p>
            <a:pPr lvl="1"/>
            <a:r>
              <a:rPr lang="en-US">
                <a:latin typeface="Times New Roman" charset="0"/>
                <a:ea typeface="ＭＳ Ｐゴシック" charset="0"/>
              </a:rPr>
              <a:t>adaptation of video quality</a:t>
            </a:r>
          </a:p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Realization of a video demo testbed with real video traces and quality perception metrics</a:t>
            </a:r>
          </a:p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CFDD5D86-7154-5140-8105-3F5CB73CEE27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73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>
          <a:xfrm>
            <a:off x="946150" y="4860925"/>
            <a:ext cx="5207000" cy="2846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7940C46E-562A-CD4A-A529-55FE99283DC2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75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xfrm>
            <a:off x="946150" y="4860925"/>
            <a:ext cx="5207000" cy="233909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b="1">
                <a:latin typeface="Times New Roman" charset="0"/>
                <a:ea typeface="ＭＳ Ｐゴシック" charset="0"/>
                <a:cs typeface="ＭＳ Ｐゴシック" charset="0"/>
              </a:rPr>
              <a:t>What</a:t>
            </a:r>
          </a:p>
          <a:p>
            <a:pPr lvl="1">
              <a:spcBef>
                <a:spcPct val="0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Acoustic communications instead of radio</a:t>
            </a:r>
          </a:p>
          <a:p>
            <a:r>
              <a:rPr lang="en-US" b="1">
                <a:latin typeface="Times New Roman" charset="0"/>
                <a:ea typeface="ＭＳ Ｐゴシック" charset="0"/>
                <a:cs typeface="ＭＳ Ｐゴシック" charset="0"/>
              </a:rPr>
              <a:t>When</a:t>
            </a:r>
          </a:p>
          <a:p>
            <a:pPr lvl="1">
              <a:spcBef>
                <a:spcPct val="0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Sonar technologies have been used since 1930s.</a:t>
            </a:r>
          </a:p>
          <a:p>
            <a:pPr lvl="1">
              <a:spcBef>
                <a:spcPct val="0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21</a:t>
            </a:r>
            <a:r>
              <a:rPr lang="en-US" baseline="30000">
                <a:latin typeface="Times New Roman" charset="0"/>
                <a:ea typeface="ＭＳ Ｐゴシック" charset="0"/>
              </a:rPr>
              <a:t>st</a:t>
            </a:r>
            <a:r>
              <a:rPr lang="en-US">
                <a:latin typeface="Times New Roman" charset="0"/>
                <a:ea typeface="ＭＳ Ｐゴシック" charset="0"/>
              </a:rPr>
              <a:t> century technologies: higher bandwidth/rate</a:t>
            </a:r>
          </a:p>
          <a:p>
            <a:r>
              <a:rPr lang="en-US" b="1">
                <a:latin typeface="Times New Roman" charset="0"/>
                <a:ea typeface="ＭＳ Ｐゴシック" charset="0"/>
                <a:cs typeface="ＭＳ Ｐゴシック" charset="0"/>
              </a:rPr>
              <a:t>Why</a:t>
            </a:r>
          </a:p>
          <a:p>
            <a:pPr lvl="1">
              <a:spcBef>
                <a:spcPts val="81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Oceanography/security/monitoring applications</a:t>
            </a:r>
          </a:p>
          <a:p>
            <a:pPr lvl="1">
              <a:spcBef>
                <a:spcPts val="81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The channel is extremely difficult to characterize</a:t>
            </a:r>
          </a:p>
          <a:p>
            <a:pPr lvl="1">
              <a:spcBef>
                <a:spcPts val="81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Infrastructure monitoring is critical (oil pipes)</a:t>
            </a:r>
          </a:p>
          <a:p>
            <a:pPr lvl="1">
              <a:spcBef>
                <a:spcPts val="81"/>
              </a:spcBef>
            </a:pPr>
            <a:r>
              <a:rPr lang="en-US">
                <a:latin typeface="Times New Roman" charset="0"/>
                <a:ea typeface="ＭＳ Ｐゴシック" charset="0"/>
              </a:rPr>
              <a:t>Networking under development</a:t>
            </a:r>
          </a:p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E5EC4BC4-E8C7-5046-A95E-1CADD3B6D3CA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77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Times New Roman" charset="0"/>
                <a:ea typeface="ＭＳ Ｐゴシック" charset="0"/>
                <a:cs typeface="ＭＳ Ｐゴシック" charset="0"/>
              </a:rPr>
              <a:t>Il filone di ricerca delle cognitive networks mira a riprodurre I processi di apprendimento e decisione tipici della persona umana in un contesto di reti di telecomunicazioni, in modo da sviluppare algoritmi e protocolli che permettano agli elementi di una reti di osservare il contesto in cui operano, apprendere l’effetto delle proprie azioni sul contesto, e quindi imparare autonomamente la strategia migliore da adottare in base al contesto. 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3105D587-829A-0F4A-8C0F-1ADA8D3812D5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79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FC8459-0606-4523-8010-B01C3BB32827}" type="slidenum">
              <a:rPr lang="it-IT" smtClean="0">
                <a:ea typeface="ＭＳ Ｐゴシック" pitchFamily="34" charset="-128"/>
              </a:rPr>
              <a:pPr/>
              <a:t>11</a:t>
            </a:fld>
            <a:endParaRPr lang="it-IT" smtClean="0">
              <a:ea typeface="ＭＳ Ｐゴシック" pitchFamily="34" charset="-128"/>
            </a:endParaRPr>
          </a:p>
        </p:txBody>
      </p:sp>
      <p:sp>
        <p:nvSpPr>
          <p:cNvPr id="30723" name="Rectangle 7"/>
          <p:cNvSpPr txBox="1">
            <a:spLocks noGrp="1" noChangeArrowheads="1"/>
          </p:cNvSpPr>
          <p:nvPr/>
        </p:nvSpPr>
        <p:spPr bwMode="auto">
          <a:xfrm>
            <a:off x="4039371" y="9753090"/>
            <a:ext cx="3046783" cy="45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571" tIns="47785" rIns="95571" bIns="47785" anchor="b"/>
          <a:lstStyle/>
          <a:p>
            <a:pPr algn="r"/>
            <a:fld id="{906CD615-6CF1-462B-8247-3B2B54D2EAB3}" type="slidenum">
              <a:rPr lang="en-US" sz="1300"/>
              <a:pPr algn="r"/>
              <a:t>11</a:t>
            </a:fld>
            <a:endParaRPr lang="en-US" sz="1300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41400" y="762000"/>
            <a:ext cx="5080000" cy="3810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706" y="4877434"/>
            <a:ext cx="5258741" cy="281169"/>
          </a:xfrm>
          <a:noFill/>
        </p:spPr>
        <p:txBody>
          <a:bodyPr wrap="square" lIns="95571" tIns="47785" rIns="95571" bIns="4778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5F8EFB53-8221-AF4C-9EAC-C6F9243C1A84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15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209675" y="854075"/>
            <a:ext cx="5626100" cy="42211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05245" y="7737068"/>
            <a:ext cx="200031" cy="2846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04575C8A-D0AA-A647-9173-1E11B95A3107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17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209675" y="854075"/>
            <a:ext cx="5626100" cy="42211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05245" y="7737068"/>
            <a:ext cx="200031" cy="2846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xfrm>
            <a:off x="4022725" y="9903765"/>
            <a:ext cx="3076575" cy="33084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tabLst>
                <a:tab pos="784128" algn="l"/>
                <a:tab pos="1568257" algn="l"/>
                <a:tab pos="2352385" algn="l"/>
                <a:tab pos="3136514" algn="l"/>
              </a:tabLst>
              <a:defRPr sz="26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/>
            <a:fld id="{79289A11-246B-5A41-8021-6D4B3BB7B1DB}" type="slidenum">
              <a:rPr lang="en-US" sz="1500">
                <a:solidFill>
                  <a:srgbClr val="000000"/>
                </a:solidFill>
                <a:latin typeface="Times New Roman" charset="0"/>
              </a:rPr>
              <a:pPr eaLnBrk="1"/>
              <a:t>18</a:t>
            </a:fld>
            <a:endParaRPr lang="en-US" sz="15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0723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209675" y="854075"/>
            <a:ext cx="5626100" cy="42211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05245" y="7737068"/>
            <a:ext cx="200031" cy="28468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anchor="ctr"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SIC gain increases</a:t>
            </a:r>
            <a:r>
              <a:rPr lang="en-US" baseline="0" dirty="0" smtClean="0"/>
              <a:t> with # of cancellation cycles, up to an asymptotic value that only depends on the capture threshold b. </a:t>
            </a:r>
          </a:p>
          <a:p>
            <a:r>
              <a:rPr lang="en-US" baseline="0" dirty="0" smtClean="0"/>
              <a:t>Maximum is reached for a certain optimal collision set size n*</a:t>
            </a:r>
          </a:p>
          <a:p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Question: </a:t>
            </a:r>
            <a:r>
              <a:rPr lang="en-US" dirty="0" smtClean="0"/>
              <a:t>What’s the scaling behavior with more and more nodes that transmit at less and less rate?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F26F6-BE57-E848-9B17-05C019EEC3F2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060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BS capable of performing perfect SIC and MPR can theoretically decode an arbitrary large number of simultaneous transmissions by proportionally reducing the per-user data rate, in such a way that the aggregate system capacity remains almost constant. Furthermore, the capacity of the cell depends on the statistical distribution of the signal powers: generally, the higher the variance, the more effective the SIC and, then, the larger the asymptotic aggregate capacity.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F26F6-BE57-E848-9B17-05C019EEC3F2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058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46383-2E98-487A-A2AC-976DBAC4C74E}" type="slidenum">
              <a:rPr lang="it-IT" smtClean="0"/>
              <a:pPr/>
              <a:t>60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emf"/><Relationship Id="rId3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imag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688"/>
            <a:ext cx="13303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67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11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pic>
        <p:nvPicPr>
          <p:cNvPr id="6" name="Immagine 14" descr="DEI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3" t="31972" r="28108" b="33784"/>
          <a:stretch>
            <a:fillRect/>
          </a:stretch>
        </p:blipFill>
        <p:spPr bwMode="auto">
          <a:xfrm>
            <a:off x="0" y="1604963"/>
            <a:ext cx="1566863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SIGNET-logo-smal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4641850"/>
            <a:ext cx="221456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612224" y="2743200"/>
            <a:ext cx="7123113" cy="1673225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4208" y="1613568"/>
            <a:ext cx="7480968" cy="990600"/>
          </a:xfrm>
          <a:prstGeom prst="rect">
            <a:avLst/>
          </a:prstGeom>
          <a:solidFill>
            <a:srgbClr val="8F161C"/>
          </a:solidFill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egnaposto piè di pa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501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10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6" name="Rettangolo 11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7" name="Rettangolo 12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rgbClr val="8F161C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8" name="Rettangolo 14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pic>
        <p:nvPicPr>
          <p:cNvPr id="9" name="Immagine 16" descr="DE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3" t="31972" r="27361" b="30646"/>
          <a:stretch>
            <a:fillRect/>
          </a:stretch>
        </p:blipFill>
        <p:spPr bwMode="auto">
          <a:xfrm>
            <a:off x="0" y="3589338"/>
            <a:ext cx="1484313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  <a:prstGeom prst="rect">
            <a:avLst/>
          </a:prstGeo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0" name="Segnaposto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1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D677ACB7-CCBB-8C46-A9DA-D9FDFF8702E9}" type="slidenum">
              <a:rPr lang="it-IT"/>
              <a:pPr/>
              <a:t>‹#›</a:t>
            </a:fld>
            <a:endParaRPr lang="it-IT"/>
          </a:p>
        </p:txBody>
      </p:sp>
      <p:sp>
        <p:nvSpPr>
          <p:cNvPr id="12" name="Segnaposto piè di pagina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424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3" y="241968"/>
            <a:ext cx="7222976" cy="97418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0" y="1271588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8ECC00AC-0750-AE4D-96CB-5FEB62E82384}" type="slidenum">
              <a:rPr lang="it-IT"/>
              <a:pPr/>
              <a:t>‹#›</a:t>
            </a:fld>
            <a:endParaRPr lang="it-IT"/>
          </a:p>
        </p:txBody>
      </p:sp>
      <p:sp>
        <p:nvSpPr>
          <p:cNvPr id="8" name="Segnaposto numero diapositiva 28"/>
          <p:cNvSpPr txBox="1">
            <a:spLocks/>
          </p:cNvSpPr>
          <p:nvPr userDrawn="1"/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ctr" rtl="0" fontAlgn="base" hangingPunct="0">
              <a:lnSpc>
                <a:spcPct val="93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 sz="1400" kern="1200">
                <a:solidFill>
                  <a:schemeClr val="tx2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1pPr>
            <a:lvl2pPr marL="4572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2pPr>
            <a:lvl3pPr marL="9144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3pPr>
            <a:lvl4pPr marL="13716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4pPr>
            <a:lvl5pPr marL="1828800" algn="ctr" rtl="0" fontAlgn="base">
              <a:spcBef>
                <a:spcPct val="20000"/>
              </a:spcBef>
              <a:spcAft>
                <a:spcPct val="0"/>
              </a:spcAft>
              <a:buChar char="•"/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1600" kern="12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9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055717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10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5" name="Rettangolo 11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rgbClr val="8F161C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6" name="Rettangolo 12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8E6E1C93-2A2B-6149-A6D6-3844563EE105}" type="slidenum">
              <a:rPr lang="it-IT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9586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461125"/>
            <a:ext cx="3187700" cy="260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INW2013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5181600" y="6435725"/>
            <a:ext cx="2895600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smtClean="0"/>
              <a:t>Bormio 9-11 Jan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5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10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pic>
        <p:nvPicPr>
          <p:cNvPr id="5" name="Immagine 11" descr="DEI_neg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28" t="29347" r="25406" b="28590"/>
          <a:stretch>
            <a:fillRect/>
          </a:stretch>
        </p:blipFill>
        <p:spPr bwMode="auto">
          <a:xfrm>
            <a:off x="0" y="1611313"/>
            <a:ext cx="1350963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SigilloLogoLAST_WhiteO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7" t="-9525" r="-1640" b="-6349"/>
          <a:stretch>
            <a:fillRect/>
          </a:stretch>
        </p:blipFill>
        <p:spPr bwMode="auto">
          <a:xfrm>
            <a:off x="7218363" y="1604963"/>
            <a:ext cx="1925637" cy="974725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5820611" cy="990600"/>
          </a:xfrm>
          <a:prstGeom prst="rect">
            <a:avLst/>
          </a:prstGeom>
          <a:solidFill>
            <a:srgbClr val="800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normAutofit/>
          </a:bodyPr>
          <a:lstStyle>
            <a:lvl1pPr algn="ctr">
              <a:buNone/>
              <a:defRPr sz="36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egnaposto piè di pagina 1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90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10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5" name="Rettangolo 11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6" name="Rettangolo 12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pic>
        <p:nvPicPr>
          <p:cNvPr id="7" name="Immagine 15" descr="DE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6" t="31972" r="25372" b="30646"/>
          <a:stretch>
            <a:fillRect/>
          </a:stretch>
        </p:blipFill>
        <p:spPr bwMode="auto">
          <a:xfrm>
            <a:off x="103188" y="428625"/>
            <a:ext cx="225901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SIGNET-logo-smal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4510088"/>
            <a:ext cx="221456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  <a:prstGeom prst="rect">
            <a:avLst/>
          </a:prstGeom>
        </p:spPr>
        <p:txBody>
          <a:bodyPr anchor="b"/>
          <a:lstStyle>
            <a:lvl1pPr>
              <a:defRPr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  <a:solidFill>
            <a:srgbClr val="8F161C"/>
          </a:solidFill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Segnaposto data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3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/>
            </a:lvl1pPr>
          </a:lstStyle>
          <a:p>
            <a:fld id="{C6BA58C8-4EF3-6A4B-AEE2-5C6659962E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047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04737" y="228600"/>
            <a:ext cx="7110664" cy="990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8686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Segnaposto numero diapositiva 2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332690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262" y="228600"/>
            <a:ext cx="7164138" cy="97418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4191000" cy="4789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724400" y="1371600"/>
            <a:ext cx="4191000" cy="4789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egnaposto data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egnaposto piè di pagina 11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Segnaposto numero diapositiva 2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942558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18104" y="273050"/>
            <a:ext cx="7097296" cy="869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228600" y="2057400"/>
            <a:ext cx="4267200" cy="35814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724400" y="2057400"/>
            <a:ext cx="4267200" cy="35814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228600" y="1371600"/>
            <a:ext cx="4267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724400" y="1371600"/>
            <a:ext cx="4267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egnaposto data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egnaposto piè di pagina 1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0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998478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89" y="228600"/>
            <a:ext cx="7116011" cy="97418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Segnaposto numero diapositiva 2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294392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767929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9391" y="286418"/>
            <a:ext cx="7184188" cy="869950"/>
          </a:xfrm>
          <a:prstGeom prst="rect">
            <a:avLst/>
          </a:prstGeo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solidFill>
            <a:srgbClr val="8F161C"/>
          </a:solidFill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Segnaposto numero diapositiva 2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677695"/>
      </p:ext>
    </p:extLst>
  </p:cSld>
  <p:clrMapOvr>
    <a:masterClrMapping/>
  </p:clrMapOvr>
  <p:transition xmlns:p14="http://schemas.microsoft.com/office/powerpoint/2010/main"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3.png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esto 12"/>
          <p:cNvSpPr>
            <a:spLocks noGrp="1"/>
          </p:cNvSpPr>
          <p:nvPr>
            <p:ph type="body" idx="1"/>
          </p:nvPr>
        </p:nvSpPr>
        <p:spPr bwMode="auto">
          <a:xfrm>
            <a:off x="227013" y="1376363"/>
            <a:ext cx="8756650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Fare </a:t>
            </a:r>
            <a:r>
              <a:rPr lang="en-US" dirty="0" err="1"/>
              <a:t>clic</a:t>
            </a:r>
            <a:r>
              <a:rPr lang="en-US" dirty="0"/>
              <a:t> per </a:t>
            </a:r>
            <a:r>
              <a:rPr lang="en-US" dirty="0" err="1"/>
              <a:t>modificare</a:t>
            </a:r>
            <a:r>
              <a:rPr lang="en-US" dirty="0"/>
              <a:t> </a:t>
            </a:r>
            <a:r>
              <a:rPr lang="en-US" dirty="0" err="1"/>
              <a:t>gli</a:t>
            </a:r>
            <a:r>
              <a:rPr lang="en-US" dirty="0"/>
              <a:t> </a:t>
            </a:r>
            <a:r>
              <a:rPr lang="en-US" dirty="0" err="1"/>
              <a:t>stili</a:t>
            </a:r>
            <a:r>
              <a:rPr lang="en-US" dirty="0"/>
              <a:t> del </a:t>
            </a:r>
            <a:r>
              <a:rPr lang="en-US" dirty="0" err="1"/>
              <a:t>testo</a:t>
            </a:r>
            <a:r>
              <a:rPr lang="en-US" dirty="0"/>
              <a:t> </a:t>
            </a:r>
            <a:r>
              <a:rPr lang="en-US" dirty="0" err="1"/>
              <a:t>dello</a:t>
            </a:r>
            <a:r>
              <a:rPr lang="en-US" dirty="0"/>
              <a:t> schema</a:t>
            </a:r>
          </a:p>
          <a:p>
            <a:pPr lvl="1"/>
            <a:r>
              <a:rPr lang="en-US" dirty="0"/>
              <a:t>Secondo </a:t>
            </a:r>
            <a:r>
              <a:rPr lang="en-US" dirty="0" err="1"/>
              <a:t>livello</a:t>
            </a:r>
            <a:endParaRPr lang="en-US" dirty="0"/>
          </a:p>
          <a:p>
            <a:pPr lvl="2"/>
            <a:r>
              <a:rPr lang="en-US" dirty="0" err="1"/>
              <a:t>Terzo</a:t>
            </a:r>
            <a:r>
              <a:rPr lang="en-US" dirty="0"/>
              <a:t> </a:t>
            </a:r>
            <a:r>
              <a:rPr lang="en-US" dirty="0" err="1"/>
              <a:t>livello</a:t>
            </a:r>
            <a:endParaRPr lang="en-US" dirty="0"/>
          </a:p>
          <a:p>
            <a:pPr lvl="3"/>
            <a:r>
              <a:rPr lang="en-US" dirty="0"/>
              <a:t>Quarto </a:t>
            </a:r>
            <a:r>
              <a:rPr lang="en-US" dirty="0" err="1"/>
              <a:t>livello</a:t>
            </a:r>
            <a:endParaRPr lang="en-US" dirty="0"/>
          </a:p>
          <a:p>
            <a:pPr lvl="4"/>
            <a:r>
              <a:rPr lang="en-US" dirty="0" err="1"/>
              <a:t>Quinto</a:t>
            </a:r>
            <a:r>
              <a:rPr lang="en-US" dirty="0"/>
              <a:t> </a:t>
            </a:r>
            <a:r>
              <a:rPr lang="en-US" dirty="0" err="1"/>
              <a:t>livello</a:t>
            </a:r>
            <a:endParaRPr lang="en-US" dirty="0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096000" y="648335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 kumimoji="0" sz="1400">
                <a:solidFill>
                  <a:schemeClr val="tx2"/>
                </a:solidFill>
                <a:ea typeface="+mn-ea"/>
                <a:cs typeface="DejaVu Sans" charset="0"/>
              </a:defRPr>
            </a:lvl1pPr>
          </a:lstStyle>
          <a:p>
            <a:pPr>
              <a:defRPr/>
            </a:pPr>
            <a:r>
              <a:rPr lang="en-US" smtClean="0"/>
              <a:t>Oct. 28, 2014</a:t>
            </a:r>
            <a:endParaRPr lang="en-US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1066800" y="6477000"/>
            <a:ext cx="3099596" cy="381000"/>
          </a:xfrm>
          <a:prstGeom prst="rect">
            <a:avLst/>
          </a:prstGeom>
        </p:spPr>
        <p:txBody>
          <a:bodyPr vert="horz" anchor="ctr"/>
          <a:lstStyle>
            <a:lvl1pPr algn="l" eaLnBrk="1" latinLnBrk="0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 kumimoji="0" sz="1400">
                <a:solidFill>
                  <a:schemeClr val="tx2"/>
                </a:solidFill>
                <a:ea typeface="+mn-ea"/>
                <a:cs typeface="DejaVu Sans" charset="0"/>
              </a:defRPr>
            </a:lvl1pPr>
          </a:lstStyle>
          <a:p>
            <a:pPr>
              <a:defRPr/>
            </a:pPr>
            <a:r>
              <a:rPr lang="en-US" dirty="0" smtClean="0"/>
              <a:t>Telenor - Oslo - Norway</a:t>
            </a:r>
            <a:endParaRPr lang="en-US" dirty="0"/>
          </a:p>
        </p:txBody>
      </p:sp>
      <p:sp>
        <p:nvSpPr>
          <p:cNvPr id="7" name="Rettangolo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/>
          </a:p>
        </p:txBody>
      </p:sp>
      <p:sp>
        <p:nvSpPr>
          <p:cNvPr id="20" name="Rettangolo 19"/>
          <p:cNvSpPr/>
          <p:nvPr/>
        </p:nvSpPr>
        <p:spPr>
          <a:xfrm>
            <a:off x="0" y="0"/>
            <a:ext cx="9144000" cy="1282700"/>
          </a:xfrm>
          <a:prstGeom prst="rect">
            <a:avLst/>
          </a:prstGeom>
          <a:solidFill>
            <a:srgbClr val="9B001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 sz="1800"/>
          </a:p>
        </p:txBody>
      </p:sp>
      <p:pic>
        <p:nvPicPr>
          <p:cNvPr id="1031" name="Immagine 20" descr="DEI-neg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106363"/>
            <a:ext cx="168275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Segnaposto titolo 1"/>
          <p:cNvSpPr>
            <a:spLocks noGrp="1"/>
          </p:cNvSpPr>
          <p:nvPr>
            <p:ph type="title"/>
          </p:nvPr>
        </p:nvSpPr>
        <p:spPr bwMode="auto">
          <a:xfrm>
            <a:off x="2108200" y="100013"/>
            <a:ext cx="6875463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pic>
        <p:nvPicPr>
          <p:cNvPr id="1034" name="Picture 12" descr="SIGNET-logo-small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4425"/>
            <a:ext cx="10668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Segnaposto numero diapositiva 2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 sz="1400">
                <a:solidFill>
                  <a:schemeClr val="tx2"/>
                </a:solidFill>
              </a:defRPr>
            </a:lvl1pPr>
          </a:lstStyle>
          <a:p>
            <a:fld id="{3E41EB56-A91D-E14E-A20A-892F179A96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</p:sldLayoutIdLst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Tw Cen MT" charset="0"/>
          <a:ea typeface="ＭＳ Ｐゴシック" charset="-128"/>
          <a:cs typeface="ＭＳ Ｐゴシック" charset="-128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rgbClr val="800000"/>
        </a:buClr>
        <a:buSzPct val="60000"/>
        <a:buFont typeface="Wingdings" charset="0"/>
        <a:buChar char=""/>
        <a:defRPr sz="3200" kern="1200">
          <a:solidFill>
            <a:schemeClr val="tx1"/>
          </a:solidFill>
          <a:latin typeface="Arial"/>
          <a:ea typeface="ＭＳ Ｐゴシック" charset="-128"/>
          <a:cs typeface="Arial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rgbClr val="FF6600"/>
        </a:buClr>
        <a:buSzPct val="70000"/>
        <a:buFont typeface="Wingdings 2" charset="0"/>
        <a:buChar char=""/>
        <a:defRPr sz="2800" kern="1200">
          <a:solidFill>
            <a:schemeClr val="tx1"/>
          </a:solidFill>
          <a:latin typeface="Arial"/>
          <a:ea typeface="ＭＳ Ｐゴシック" charset="-128"/>
          <a:cs typeface="Arial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rgbClr val="3366FF"/>
        </a:buClr>
        <a:buSzPct val="75000"/>
        <a:buFont typeface="Wingdings" charset="0"/>
        <a:buChar char=""/>
        <a:defRPr sz="2400" kern="1200">
          <a:solidFill>
            <a:schemeClr val="tx1"/>
          </a:solidFill>
          <a:latin typeface="Arial"/>
          <a:ea typeface="ＭＳ Ｐゴシック" charset="-128"/>
          <a:cs typeface="Arial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0"/>
        <a:buChar char=""/>
        <a:defRPr sz="2400" kern="1200">
          <a:solidFill>
            <a:schemeClr val="tx1"/>
          </a:solidFill>
          <a:latin typeface="Arial"/>
          <a:ea typeface="ＭＳ Ｐゴシック" charset="-128"/>
          <a:cs typeface="Arial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0"/>
        <a:buChar char=""/>
        <a:defRPr sz="240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22.png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2.m4v"/><Relationship Id="rId4" Type="http://schemas.openxmlformats.org/officeDocument/2006/relationships/video" Target="../media/media2.m4v"/><Relationship Id="rId5" Type="http://schemas.microsoft.com/office/2007/relationships/media" Target="../media/media3.mp4"/><Relationship Id="rId6" Type="http://schemas.openxmlformats.org/officeDocument/2006/relationships/video" Target="../media/media3.mp4"/><Relationship Id="rId7" Type="http://schemas.openxmlformats.org/officeDocument/2006/relationships/slideLayout" Target="../slideLayouts/slideLayout7.xml"/><Relationship Id="rId8" Type="http://schemas.openxmlformats.org/officeDocument/2006/relationships/image" Target="../media/image30.png"/><Relationship Id="rId9" Type="http://schemas.openxmlformats.org/officeDocument/2006/relationships/image" Target="../media/image31.jpg"/><Relationship Id="rId10" Type="http://schemas.openxmlformats.org/officeDocument/2006/relationships/image" Target="../media/image32.png"/><Relationship Id="rId11" Type="http://schemas.openxmlformats.org/officeDocument/2006/relationships/image" Target="../media/image33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badia@dei.unipd.it" TargetMode="External"/><Relationship Id="rId4" Type="http://schemas.openxmlformats.org/officeDocument/2006/relationships/hyperlink" Target="mailto:zorzi@dei.unipd.it" TargetMode="External"/><Relationship Id="rId5" Type="http://schemas.openxmlformats.org/officeDocument/2006/relationships/hyperlink" Target="mailto:zanella@dei.unipd.it" TargetMode="External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microsoft.com/office/2007/relationships/hdphoto" Target="../media/hdphoto1.wdp"/><Relationship Id="rId5" Type="http://schemas.openxmlformats.org/officeDocument/2006/relationships/image" Target="../media/image6.emf"/><Relationship Id="rId6" Type="http://schemas.openxmlformats.org/officeDocument/2006/relationships/image" Target="../media/image4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microsoft.com/office/2007/relationships/hdphoto" Target="../media/hdphoto1.wdp"/><Relationship Id="rId5" Type="http://schemas.openxmlformats.org/officeDocument/2006/relationships/image" Target="../media/image11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5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3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37.pn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8" Type="http://schemas.openxmlformats.org/officeDocument/2006/relationships/oleObject" Target="../embeddings/Microsoft_Equation1.bin"/><Relationship Id="rId9" Type="http://schemas.openxmlformats.org/officeDocument/2006/relationships/image" Target="../media/image4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41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42.emf"/><Relationship Id="rId1" Type="http://schemas.openxmlformats.org/officeDocument/2006/relationships/tags" Target="../tags/tag10.xml"/><Relationship Id="rId2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4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image" Target="../media/image46.emf"/><Relationship Id="rId1" Type="http://schemas.openxmlformats.org/officeDocument/2006/relationships/tags" Target="../tags/tag12.xml"/><Relationship Id="rId2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8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4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5.e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6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7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8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em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3.xml"/><Relationship Id="rId3" Type="http://schemas.openxmlformats.org/officeDocument/2006/relationships/image" Target="../media/image6.em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4.jp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5.png"/></Relationships>
</file>

<file path=ppt/slides/_rels/slide7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5.png"/><Relationship Id="rId12" Type="http://schemas.openxmlformats.org/officeDocument/2006/relationships/image" Target="../media/image76.png"/><Relationship Id="rId13" Type="http://schemas.openxmlformats.org/officeDocument/2006/relationships/image" Target="../media/image77.png"/><Relationship Id="rId14" Type="http://schemas.openxmlformats.org/officeDocument/2006/relationships/image" Target="../media/image78.png"/><Relationship Id="rId15" Type="http://schemas.openxmlformats.org/officeDocument/2006/relationships/image" Target="../media/image79.png"/><Relationship Id="rId16" Type="http://schemas.openxmlformats.org/officeDocument/2006/relationships/image" Target="../media/image80.png"/><Relationship Id="rId17" Type="http://schemas.openxmlformats.org/officeDocument/2006/relationships/image" Target="../media/image81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Relationship Id="rId9" Type="http://schemas.openxmlformats.org/officeDocument/2006/relationships/image" Target="../media/image73.png"/><Relationship Id="rId10" Type="http://schemas.openxmlformats.org/officeDocument/2006/relationships/image" Target="../media/image74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jpeg"/><Relationship Id="rId6" Type="http://schemas.openxmlformats.org/officeDocument/2006/relationships/image" Target="../media/image86.jpeg"/><Relationship Id="rId7" Type="http://schemas.openxmlformats.org/officeDocument/2006/relationships/image" Target="../media/image87.jpeg"/><Relationship Id="rId8" Type="http://schemas.openxmlformats.org/officeDocument/2006/relationships/image" Target="../media/image88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27.png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gif"/><Relationship Id="rId8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Andrea Zanella, </a:t>
            </a:r>
            <a:r>
              <a:rPr lang="en-US" b="1" dirty="0" smtClean="0">
                <a:solidFill>
                  <a:srgbClr val="FF0000"/>
                </a:solidFill>
              </a:rPr>
              <a:t>		        </a:t>
            </a:r>
            <a:r>
              <a:rPr lang="en-US" b="1" dirty="0" err="1" smtClean="0">
                <a:solidFill>
                  <a:srgbClr val="FF0000"/>
                </a:solidFill>
              </a:rPr>
              <a:t>zanella@dei.unipd.it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University of Padova (ITALY)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4208" y="235199"/>
            <a:ext cx="7480968" cy="2368969"/>
          </a:xfrm>
        </p:spPr>
        <p:txBody>
          <a:bodyPr>
            <a:noAutofit/>
          </a:bodyPr>
          <a:lstStyle/>
          <a:p>
            <a:r>
              <a:rPr lang="en-US" sz="4000" dirty="0" smtClean="0"/>
              <a:t>A </a:t>
            </a:r>
            <a:r>
              <a:rPr lang="en-US" sz="4000" dirty="0"/>
              <a:t>research perspective on 5G access networks: issues, methodologies and ways forward</a:t>
            </a:r>
          </a:p>
        </p:txBody>
      </p:sp>
    </p:spTree>
    <p:extLst>
      <p:ext uri="{BB962C8B-B14F-4D97-AF65-F5344CB8AC3E}">
        <p14:creationId xmlns:p14="http://schemas.microsoft.com/office/powerpoint/2010/main" val="317318067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mtClean="0"/>
              <a:t>P</a:t>
            </a:r>
            <a:r>
              <a:rPr lang="en-US" altLang="en-US" smtClean="0"/>
              <a:t>OST-GRADUATE STUDIES</a:t>
            </a:r>
            <a:endParaRPr lang="it-IT" altLang="en-US" dirty="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en-US" dirty="0" smtClean="0"/>
              <a:t>PhD School in Information Engineering</a:t>
            </a:r>
          </a:p>
          <a:p>
            <a:pPr lvl="1"/>
            <a:r>
              <a:rPr lang="en-US" dirty="0" smtClean="0"/>
              <a:t>About 80 PhD students</a:t>
            </a:r>
          </a:p>
          <a:p>
            <a:pPr lvl="1"/>
            <a:r>
              <a:rPr lang="en-US" dirty="0" smtClean="0"/>
              <a:t>3 years program with the purpose of preparing highly qualified experts in the area of Information Engineering</a:t>
            </a:r>
          </a:p>
          <a:p>
            <a:endParaRPr lang="en-US" dirty="0" smtClean="0"/>
          </a:p>
          <a:p>
            <a:r>
              <a:rPr lang="en-US" dirty="0" smtClean="0"/>
              <a:t>Two main curricula:</a:t>
            </a:r>
          </a:p>
          <a:p>
            <a:pPr lvl="1"/>
            <a:r>
              <a:rPr lang="en-US" dirty="0" smtClean="0"/>
              <a:t>Bioengineering</a:t>
            </a:r>
          </a:p>
          <a:p>
            <a:pPr lvl="1"/>
            <a:r>
              <a:rPr lang="en-US" dirty="0" smtClean="0"/>
              <a:t>Information and Communication Science and Technologies (I.C.T.)</a:t>
            </a:r>
          </a:p>
          <a:p>
            <a:endParaRPr lang="en-US" dirty="0" smtClean="0"/>
          </a:p>
          <a:p>
            <a:endParaRPr lang="en-US" alt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62135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SPIN-OFF AND Tech. transf.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smtClean="0"/>
              <a:t>Spin-offs</a:t>
            </a:r>
          </a:p>
          <a:p>
            <a:pPr lvl="1"/>
            <a:r>
              <a:rPr lang="it-IT" smtClean="0"/>
              <a:t> Light²</a:t>
            </a:r>
          </a:p>
          <a:p>
            <a:pPr lvl="1"/>
            <a:r>
              <a:rPr lang="en-US" smtClean="0"/>
              <a:t> SaMPL</a:t>
            </a:r>
          </a:p>
          <a:p>
            <a:pPr lvl="1"/>
            <a:r>
              <a:rPr lang="en-US" smtClean="0"/>
              <a:t> Nextstep</a:t>
            </a:r>
          </a:p>
          <a:p>
            <a:pPr lvl="1"/>
            <a:r>
              <a:rPr lang="en-US" b="1" smtClean="0">
                <a:solidFill>
                  <a:srgbClr val="9B0014"/>
                </a:solidFill>
              </a:rPr>
              <a:t> Patavina technologies</a:t>
            </a:r>
          </a:p>
          <a:p>
            <a:pPr lvl="1"/>
            <a:r>
              <a:rPr lang="en-US" b="1" smtClean="0"/>
              <a:t> </a:t>
            </a:r>
            <a:r>
              <a:rPr lang="en-US" b="1" smtClean="0">
                <a:solidFill>
                  <a:srgbClr val="9B0014"/>
                </a:solidFill>
              </a:rPr>
              <a:t>3DEverywhere</a:t>
            </a:r>
          </a:p>
          <a:p>
            <a:pPr lvl="1"/>
            <a:r>
              <a:rPr lang="en-US" smtClean="0"/>
              <a:t> GHT Photonics</a:t>
            </a:r>
          </a:p>
          <a:p>
            <a:pPr lvl="1"/>
            <a:r>
              <a:rPr lang="en-US" smtClean="0"/>
              <a:t> eMotions (now in BTS)</a:t>
            </a:r>
          </a:p>
          <a:p>
            <a:pPr lvl="1"/>
            <a:r>
              <a:rPr lang="en-US" smtClean="0"/>
              <a:t> L-PRO</a:t>
            </a:r>
          </a:p>
          <a:p>
            <a:pPr lvl="1"/>
            <a:r>
              <a:rPr lang="en-US" smtClean="0"/>
              <a:t> Think-Laser</a:t>
            </a:r>
          </a:p>
          <a:p>
            <a:pPr lvl="1"/>
            <a:r>
              <a:rPr lang="en-US" smtClean="0"/>
              <a:t> M31</a:t>
            </a:r>
          </a:p>
          <a:p>
            <a:pPr lvl="1"/>
            <a:r>
              <a:rPr lang="en-US" smtClean="0"/>
              <a:t>…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596" y="4250564"/>
            <a:ext cx="2793404" cy="16606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413794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1075" y="204718"/>
            <a:ext cx="7772400" cy="1414202"/>
          </a:xfrm>
        </p:spPr>
        <p:txBody>
          <a:bodyPr>
            <a:normAutofit/>
          </a:bodyPr>
          <a:lstStyle/>
          <a:p>
            <a:r>
              <a:rPr lang="en-US" altLang="en-US" dirty="0" smtClean="0"/>
              <a:t>RESEARCH ASSESSMENT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0" y="1754287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spcBef>
                <a:spcPct val="0"/>
              </a:spcBef>
              <a:buFont typeface="Wingdings" pitchFamily="2" charset="2"/>
              <a:buNone/>
            </a:pPr>
            <a:r>
              <a:rPr lang="en-US" altLang="en-US" sz="3200" b="0" dirty="0" smtClean="0">
                <a:latin typeface="+mj-lt"/>
              </a:rPr>
              <a:t>The University of Padova </a:t>
            </a:r>
            <a:r>
              <a:rPr lang="en-US" altLang="en-US" sz="3200" dirty="0" smtClean="0">
                <a:solidFill>
                  <a:srgbClr val="000000"/>
                </a:solidFill>
                <a:latin typeface="+mj-lt"/>
              </a:rPr>
              <a:t>Industrial and Information Engineering classified </a:t>
            </a:r>
            <a:r>
              <a:rPr lang="en-US" altLang="en-US" sz="3200" b="1" dirty="0" smtClean="0">
                <a:solidFill>
                  <a:srgbClr val="C00000"/>
                </a:solidFill>
                <a:latin typeface="+mj-lt"/>
              </a:rPr>
              <a:t>1</a:t>
            </a:r>
            <a:r>
              <a:rPr lang="en-US" altLang="en-US" sz="3200" b="1" baseline="30000" dirty="0" smtClean="0">
                <a:solidFill>
                  <a:srgbClr val="C00000"/>
                </a:solidFill>
                <a:latin typeface="+mj-lt"/>
              </a:rPr>
              <a:t>st</a:t>
            </a:r>
            <a:r>
              <a:rPr lang="en-US" altLang="en-US" sz="3200" b="1" dirty="0" smtClean="0">
                <a:solidFill>
                  <a:srgbClr val="C00000"/>
                </a:solidFill>
                <a:latin typeface="+mj-lt"/>
              </a:rPr>
              <a:t> in Italy for the quality of the research </a:t>
            </a:r>
            <a:r>
              <a:rPr lang="en-US" altLang="en-US" sz="3200" dirty="0" smtClean="0">
                <a:solidFill>
                  <a:schemeClr val="tx1"/>
                </a:solidFill>
                <a:latin typeface="+mj-lt"/>
              </a:rPr>
              <a:t>according to the national evaluation program implemented by the Italian government and covering the last two years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" y="5008728"/>
            <a:ext cx="9105900" cy="184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ttore 1 7"/>
          <p:cNvCxnSpPr/>
          <p:nvPr/>
        </p:nvCxnSpPr>
        <p:spPr>
          <a:xfrm flipV="1">
            <a:off x="6100549" y="5663821"/>
            <a:ext cx="3043451" cy="136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87790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SIGNET: SIGNALs and networking research group</a:t>
            </a:r>
            <a:endParaRPr lang="en-US" dirty="0"/>
          </a:p>
        </p:txBody>
      </p:sp>
      <p:sp>
        <p:nvSpPr>
          <p:cNvPr id="55298" name="Subtitle 5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1" y="446188"/>
            <a:ext cx="3707375" cy="16646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A58C8-4EF3-6A4B-AEE2-5C6659962E2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39823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SIGNET people</a:t>
            </a:r>
          </a:p>
        </p:txBody>
      </p:sp>
      <p:pic>
        <p:nvPicPr>
          <p:cNvPr id="1638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72463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2561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1751013" y="228600"/>
            <a:ext cx="6969125" cy="973138"/>
          </a:xfrm>
        </p:spPr>
        <p:txBody>
          <a:bodyPr tIns="61632"/>
          <a:lstStyle/>
          <a:p>
            <a:pPr eaLnBrk="1" hangingPunct="1">
              <a:lnSpc>
                <a:spcPct val="98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Main research areas…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Rettangolo arrotondato 99"/>
          <p:cNvSpPr/>
          <p:nvPr/>
        </p:nvSpPr>
        <p:spPr bwMode="auto">
          <a:xfrm>
            <a:off x="4724400" y="1524000"/>
            <a:ext cx="4267200" cy="2438400"/>
          </a:xfrm>
          <a:prstGeom prst="roundRect">
            <a:avLst/>
          </a:prstGeom>
          <a:noFill/>
          <a:ln>
            <a:solidFill>
              <a:srgbClr val="AC001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  <a:defRPr/>
            </a:pPr>
            <a:endParaRPr lang="en-US" sz="2000" dirty="0">
              <a:solidFill>
                <a:srgbClr val="000090"/>
              </a:solidFill>
            </a:endParaRPr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152399" y="1504244"/>
            <a:ext cx="4267200" cy="2514600"/>
            <a:chOff x="76200" y="4114800"/>
            <a:chExt cx="4267200" cy="2514600"/>
          </a:xfrm>
        </p:grpSpPr>
        <p:sp>
          <p:nvSpPr>
            <p:cNvPr id="58" name="Rettangolo arrotondato 57"/>
            <p:cNvSpPr/>
            <p:nvPr/>
          </p:nvSpPr>
          <p:spPr>
            <a:xfrm>
              <a:off x="76200" y="4114800"/>
              <a:ext cx="4267200" cy="25146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None/>
                <a:defRPr/>
              </a:pPr>
              <a:endParaRPr lang="en-US"/>
            </a:p>
          </p:txBody>
        </p:sp>
        <p:sp>
          <p:nvSpPr>
            <p:cNvPr id="17424" name="CasellaDiTesto 108"/>
            <p:cNvSpPr txBox="1">
              <a:spLocks noChangeArrowheads="1"/>
            </p:cNvSpPr>
            <p:nvPr/>
          </p:nvSpPr>
          <p:spPr bwMode="auto">
            <a:xfrm>
              <a:off x="156676" y="6091238"/>
              <a:ext cx="37882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000" b="1" dirty="0" smtClean="0"/>
                <a:t>Next generation mobile &amp; </a:t>
              </a:r>
              <a:r>
                <a:rPr lang="en-US" sz="2000" b="1" dirty="0" err="1" smtClean="0"/>
                <a:t>IoT</a:t>
              </a:r>
              <a:r>
                <a:rPr lang="en-US" sz="2000" b="1" dirty="0" smtClean="0"/>
                <a:t> </a:t>
              </a:r>
              <a:endParaRPr lang="en-US" sz="2000" b="1" dirty="0"/>
            </a:p>
          </p:txBody>
        </p:sp>
      </p:grp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141110" y="4185355"/>
            <a:ext cx="4359275" cy="2438400"/>
            <a:chOff x="4419600" y="4114800"/>
            <a:chExt cx="4648200" cy="2438400"/>
          </a:xfrm>
        </p:grpSpPr>
        <p:grpSp>
          <p:nvGrpSpPr>
            <p:cNvPr id="17417" name="Gruppo 102"/>
            <p:cNvGrpSpPr>
              <a:grpSpLocks/>
            </p:cNvGrpSpPr>
            <p:nvPr/>
          </p:nvGrpSpPr>
          <p:grpSpPr bwMode="auto">
            <a:xfrm>
              <a:off x="4419600" y="4267200"/>
              <a:ext cx="4235450" cy="1781175"/>
              <a:chOff x="0" y="4757738"/>
              <a:chExt cx="4235450" cy="1781175"/>
            </a:xfrm>
          </p:grpSpPr>
          <p:pic>
            <p:nvPicPr>
              <p:cNvPr id="17420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757738"/>
                <a:ext cx="2459038" cy="1403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pic>
            <p:nvPicPr>
              <p:cNvPr id="17421" name="Picture 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9038" y="5162550"/>
                <a:ext cx="1776412" cy="1376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</p:grpSp>
        <p:sp>
          <p:nvSpPr>
            <p:cNvPr id="106" name="Rettangolo arrotondato 105"/>
            <p:cNvSpPr/>
            <p:nvPr/>
          </p:nvSpPr>
          <p:spPr>
            <a:xfrm>
              <a:off x="4419600" y="4114800"/>
              <a:ext cx="4648200" cy="2438400"/>
            </a:xfrm>
            <a:prstGeom prst="roundRect">
              <a:avLst/>
            </a:prstGeom>
            <a:noFill/>
            <a:ln>
              <a:solidFill>
                <a:srgbClr val="000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None/>
                <a:defRPr/>
              </a:pPr>
              <a:endParaRPr lang="en-US"/>
            </a:p>
          </p:txBody>
        </p:sp>
        <p:sp>
          <p:nvSpPr>
            <p:cNvPr id="17419" name="CasellaDiTesto 109"/>
            <p:cNvSpPr txBox="1">
              <a:spLocks noChangeArrowheads="1"/>
            </p:cNvSpPr>
            <p:nvPr/>
          </p:nvSpPr>
          <p:spPr bwMode="auto">
            <a:xfrm>
              <a:off x="4687130" y="6019800"/>
              <a:ext cx="40256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000" b="1">
                  <a:solidFill>
                    <a:srgbClr val="000090"/>
                  </a:solidFill>
                </a:rPr>
                <a:t>Underwater communications</a:t>
              </a:r>
            </a:p>
          </p:txBody>
        </p:sp>
      </p:grpSp>
      <p:grpSp>
        <p:nvGrpSpPr>
          <p:cNvPr id="17413" name="Group 2"/>
          <p:cNvGrpSpPr>
            <a:grpSpLocks/>
          </p:cNvGrpSpPr>
          <p:nvPr/>
        </p:nvGrpSpPr>
        <p:grpSpPr bwMode="auto">
          <a:xfrm>
            <a:off x="4719638" y="4191000"/>
            <a:ext cx="4348162" cy="2438400"/>
            <a:chOff x="4419765" y="1600200"/>
            <a:chExt cx="4648035" cy="2438400"/>
          </a:xfrm>
        </p:grpSpPr>
        <p:sp>
          <p:nvSpPr>
            <p:cNvPr id="60" name="Rettangolo arrotondato 59"/>
            <p:cNvSpPr/>
            <p:nvPr/>
          </p:nvSpPr>
          <p:spPr>
            <a:xfrm>
              <a:off x="4419765" y="1600200"/>
              <a:ext cx="4648035" cy="243840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None/>
                <a:defRPr/>
              </a:pPr>
              <a:endParaRPr lang="en-US" sz="2000"/>
            </a:p>
          </p:txBody>
        </p:sp>
        <p:sp>
          <p:nvSpPr>
            <p:cNvPr id="17415" name="CasellaDiTesto 107"/>
            <p:cNvSpPr txBox="1">
              <a:spLocks noChangeArrowheads="1"/>
            </p:cNvSpPr>
            <p:nvPr/>
          </p:nvSpPr>
          <p:spPr bwMode="auto">
            <a:xfrm>
              <a:off x="4599694" y="3589866"/>
              <a:ext cx="279035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sz="2000" b="1" dirty="0">
                  <a:solidFill>
                    <a:srgbClr val="FF0000"/>
                  </a:solidFill>
                </a:rPr>
                <a:t>Cognitive Networks</a:t>
              </a:r>
            </a:p>
          </p:txBody>
        </p:sp>
        <p:pic>
          <p:nvPicPr>
            <p:cNvPr id="17416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1752600"/>
              <a:ext cx="3063875" cy="181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189" y="1700345"/>
            <a:ext cx="2914953" cy="18509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2111" y="1665110"/>
            <a:ext cx="2786944" cy="1828507"/>
          </a:xfrm>
          <a:prstGeom prst="rect">
            <a:avLst/>
          </a:prstGeom>
        </p:spPr>
      </p:pic>
      <p:sp>
        <p:nvSpPr>
          <p:cNvPr id="66" name="CasellaDiTesto 108"/>
          <p:cNvSpPr txBox="1">
            <a:spLocks noChangeArrowheads="1"/>
          </p:cNvSpPr>
          <p:nvPr/>
        </p:nvSpPr>
        <p:spPr bwMode="auto">
          <a:xfrm>
            <a:off x="4744748" y="3483960"/>
            <a:ext cx="42011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008000"/>
                </a:solidFill>
              </a:rPr>
              <a:t>Energy </a:t>
            </a:r>
            <a:r>
              <a:rPr lang="en-US" sz="2000" b="1" dirty="0" smtClean="0">
                <a:solidFill>
                  <a:srgbClr val="008000"/>
                </a:solidFill>
              </a:rPr>
              <a:t>harvesting &amp; smart grids</a:t>
            </a:r>
            <a:endParaRPr lang="en-US" sz="2000" b="1" dirty="0">
              <a:solidFill>
                <a:srgbClr val="00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314690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Plus more exotic stuff…</a:t>
            </a:r>
            <a:endParaRPr lang="en-US" dirty="0"/>
          </a:p>
        </p:txBody>
      </p:sp>
      <p:pic>
        <p:nvPicPr>
          <p:cNvPr id="7" name="d0.2_c1.m4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94112" y="1481667"/>
            <a:ext cx="3880556" cy="2342444"/>
          </a:xfrm>
          <a:prstGeom prst="rect">
            <a:avLst/>
          </a:prstGeom>
        </p:spPr>
      </p:pic>
      <p:pic>
        <p:nvPicPr>
          <p:cNvPr id="9" name="Picture 8" descr="pumps-small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0" y="1509888"/>
            <a:ext cx="4743494" cy="2286001"/>
          </a:xfrm>
          <a:prstGeom prst="rect">
            <a:avLst/>
          </a:prstGeom>
        </p:spPr>
      </p:pic>
      <p:pic>
        <p:nvPicPr>
          <p:cNvPr id="10" name="2014_dropletswicthing_d0.08_c2.5_small.m4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1381" y="3947916"/>
            <a:ext cx="4753397" cy="2533128"/>
          </a:xfrm>
          <a:prstGeom prst="rect">
            <a:avLst/>
          </a:prstGeom>
        </p:spPr>
      </p:pic>
      <p:pic>
        <p:nvPicPr>
          <p:cNvPr id="11" name="Filmato_simulazione_Cortina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17630" y="3838222"/>
            <a:ext cx="4026370" cy="3019778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33195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7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3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7"/>
        <p14:playEvt time="0" objId="11"/>
        <p14:stopEvt time="485" objId="7"/>
        <p14:stopEvt time="485" objId="11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1817688" y="273050"/>
            <a:ext cx="7097712" cy="86995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Recent Research Projects</a:t>
            </a:r>
          </a:p>
        </p:txBody>
      </p:sp>
      <p:sp>
        <p:nvSpPr>
          <p:cNvPr id="27650" name="Segnaposto contenuto 10"/>
          <p:cNvSpPr>
            <a:spLocks noGrp="1"/>
          </p:cNvSpPr>
          <p:nvPr>
            <p:ph sz="quarter" idx="2"/>
          </p:nvPr>
        </p:nvSpPr>
        <p:spPr>
          <a:xfrm>
            <a:off x="228600" y="2057400"/>
            <a:ext cx="4267200" cy="4191000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2010-2013: “</a:t>
            </a:r>
            <a:r>
              <a:rPr lang="en-US" sz="1600" dirty="0" err="1">
                <a:latin typeface="Calibri" charset="0"/>
                <a:ea typeface="ＭＳ Ｐゴシック" charset="0"/>
                <a:cs typeface="ＭＳ Ｐゴシック" charset="0"/>
              </a:rPr>
              <a:t>IoTa</a:t>
            </a: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” (sensor networks)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2010-2014: “SWAP” (sensor networks)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2010-2013: “Medieval” (cellular networks)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2010-2012: “</a:t>
            </a:r>
            <a:r>
              <a:rPr lang="en-US" sz="1600" dirty="0" err="1">
                <a:latin typeface="Calibri" charset="0"/>
                <a:ea typeface="ＭＳ Ｐゴシック" charset="0"/>
                <a:cs typeface="ＭＳ Ｐゴシック" charset="0"/>
              </a:rPr>
              <a:t>SaPHYre</a:t>
            </a: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” (cellular networks)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2010-2013: “CLAM” (underwater networks) 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2010-2013: IIT –  NAUTILUS (underwater networks) 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2008-2010: “Aragorn” (cognitive networks)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2009-2010: “NEWCOM++” (ad hoc networks) </a:t>
            </a:r>
          </a:p>
          <a:p>
            <a:pPr eaLnBrk="1" hangingPunct="1">
              <a:spcAft>
                <a:spcPts val="600"/>
              </a:spcAft>
            </a:pPr>
            <a:r>
              <a:rPr lang="en-US" sz="1600" dirty="0">
                <a:latin typeface="Calibri" charset="0"/>
                <a:ea typeface="ＭＳ Ｐゴシック" charset="0"/>
                <a:cs typeface="ＭＳ Ｐゴシック" charset="0"/>
              </a:rPr>
              <a:t>2007-2010: “SENSEI” (sensor networks)</a:t>
            </a:r>
          </a:p>
        </p:txBody>
      </p:sp>
      <p:sp>
        <p:nvSpPr>
          <p:cNvPr id="20485" name="Segnaposto contenuto 12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2010-2014: EDA – RACUN (underwater networks)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2010-2012: ONR (underwater channel modeling)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2010-2011: JHU/APL (underwater MAC protocols)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2010-2011: </a:t>
            </a:r>
            <a:r>
              <a:rPr lang="en-US" sz="1900" dirty="0" err="1">
                <a:solidFill>
                  <a:srgbClr val="000000"/>
                </a:solidFill>
                <a:latin typeface="Calibri" charset="0"/>
              </a:rPr>
              <a:t>VideoTec</a:t>
            </a: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 (wireless sensor networks)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2011-2012: </a:t>
            </a:r>
            <a:r>
              <a:rPr lang="en-US" sz="1900" dirty="0" err="1">
                <a:solidFill>
                  <a:srgbClr val="000000"/>
                </a:solidFill>
                <a:latin typeface="Calibri" charset="0"/>
              </a:rPr>
              <a:t>Patavina</a:t>
            </a: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 Technologies (wireless sensor networks)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2009-2011: ARO@UCSD (cognitive networking)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900" dirty="0">
                <a:solidFill>
                  <a:srgbClr val="000000"/>
                </a:solidFill>
                <a:latin typeface="Calibri" charset="0"/>
              </a:rPr>
              <a:t>2010-2013: NSF@UCSD (underwater localization and networking)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1900" dirty="0">
              <a:latin typeface="Calibri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it-IT" sz="1900" dirty="0">
              <a:latin typeface="Calibri" charset="0"/>
            </a:endParaRPr>
          </a:p>
        </p:txBody>
      </p:sp>
      <p:sp>
        <p:nvSpPr>
          <p:cNvPr id="27652" name="Segnaposto testo 9"/>
          <p:cNvSpPr>
            <a:spLocks noGrp="1"/>
          </p:cNvSpPr>
          <p:nvPr>
            <p:ph type="body" sz="quarter" idx="1"/>
          </p:nvPr>
        </p:nvSpPr>
        <p:spPr>
          <a:xfrm>
            <a:off x="228600" y="1371600"/>
            <a:ext cx="4267200" cy="639763"/>
          </a:xfrm>
        </p:spPr>
        <p:txBody>
          <a:bodyPr/>
          <a:lstStyle/>
          <a:p>
            <a:pPr eaLnBrk="1" hangingPunct="1"/>
            <a:r>
              <a:rPr lang="it-IT">
                <a:latin typeface="Calibri" charset="0"/>
                <a:ea typeface="ＭＳ Ｐゴシック" charset="0"/>
                <a:cs typeface="ＭＳ Ｐゴシック" charset="0"/>
              </a:rPr>
              <a:t>European</a:t>
            </a:r>
          </a:p>
        </p:txBody>
      </p:sp>
      <p:sp>
        <p:nvSpPr>
          <p:cNvPr id="20484" name="Segnaposto testo 11"/>
          <p:cNvSpPr>
            <a:spLocks noGrp="1"/>
          </p:cNvSpPr>
          <p:nvPr>
            <p:ph type="body" sz="quarter" idx="3"/>
          </p:nvPr>
        </p:nvSpPr>
        <p:spPr>
          <a:xfrm>
            <a:off x="4724400" y="1371600"/>
            <a:ext cx="4267200" cy="639763"/>
          </a:xfrm>
        </p:spPr>
        <p:txBody>
          <a:bodyPr/>
          <a:lstStyle/>
          <a:p>
            <a:pPr eaLnBrk="1" hangingPunct="1">
              <a:defRPr/>
            </a:pPr>
            <a:r>
              <a:rPr lang="it-IT">
                <a:latin typeface="Calibri" charset="0"/>
              </a:rPr>
              <a:t>Others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38372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1817688" y="273050"/>
            <a:ext cx="7097712" cy="86995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Collaborations</a:t>
            </a:r>
          </a:p>
        </p:txBody>
      </p:sp>
      <p:sp>
        <p:nvSpPr>
          <p:cNvPr id="7" name="Segnaposto contenuto 6"/>
          <p:cNvSpPr>
            <a:spLocks noGrp="1"/>
          </p:cNvSpPr>
          <p:nvPr>
            <p:ph sz="quarter" idx="2"/>
          </p:nvPr>
        </p:nvSpPr>
        <p:spPr>
          <a:xfrm>
            <a:off x="228600" y="2057400"/>
            <a:ext cx="5029200" cy="4800600"/>
          </a:xfrm>
        </p:spPr>
        <p:txBody>
          <a:bodyPr rtlCol="0"/>
          <a:lstStyle/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Qualcomm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NTT </a:t>
            </a:r>
            <a:r>
              <a:rPr lang="en-US" sz="2000" dirty="0" err="1" smtClean="0">
                <a:ea typeface="+mn-ea"/>
                <a:cs typeface="+mn-cs"/>
              </a:rPr>
              <a:t>DoCoMo</a:t>
            </a:r>
            <a:endParaRPr lang="en-US" sz="2000" dirty="0" smtClean="0">
              <a:ea typeface="+mn-ea"/>
              <a:cs typeface="+mn-cs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Alcatel-Lucent Bell Labs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ST Microelectronics 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NATO Undersea Research Centre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IBM Zurich research Lab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Ericsson Research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Telecom Italia Labs</a:t>
            </a:r>
          </a:p>
          <a:p>
            <a:pPr marL="320040" indent="-320040" eaLnBrk="1" fontAlgn="auto" hangingPunct="1">
              <a:spcAft>
                <a:spcPts val="0"/>
              </a:spcAft>
              <a:buFont typeface="Wingdings"/>
              <a:buChar char=""/>
              <a:defRPr/>
            </a:pPr>
            <a:r>
              <a:rPr lang="en-US" sz="2000" dirty="0" smtClean="0">
                <a:ea typeface="+mn-ea"/>
                <a:cs typeface="+mn-cs"/>
              </a:rPr>
              <a:t>European Space Agency</a:t>
            </a:r>
          </a:p>
        </p:txBody>
      </p:sp>
      <p:sp>
        <p:nvSpPr>
          <p:cNvPr id="22531" name="Segnaposto contenuto 19"/>
          <p:cNvSpPr>
            <a:spLocks noGrp="1"/>
          </p:cNvSpPr>
          <p:nvPr>
            <p:ph sz="quarter" idx="4"/>
          </p:nvPr>
        </p:nvSpPr>
        <p:spPr>
          <a:xfrm>
            <a:off x="4724400" y="2057400"/>
            <a:ext cx="4267200" cy="4800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Massachusetts Institute of Technology (MIT)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Stanford University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Univ. of South California (USC)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University of Illinois – Urbana Champaign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Univ. of California San Diego (UCSD)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Univ. of California Los Angeles (UCLA)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Inria – Sophia Antipolis (Francia)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Pennsylvania State University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New Jersey Institute of Technology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Centre Tecnològic de Telecomunicacions de Catalunya (CTTC – Barcellona)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German Airospace Center (DLR)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700">
                <a:latin typeface="Calibri" charset="0"/>
              </a:rPr>
              <a:t>Scripps Institution of Oceanography (at UCSD)</a:t>
            </a:r>
            <a:endParaRPr lang="it-IT" sz="1700">
              <a:latin typeface="Calibri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it-IT" sz="1700">
                <a:latin typeface="Calibri" charset="0"/>
              </a:rPr>
              <a:t>Woods Hole Oceanographic Institution (Massachusetts)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700">
                <a:latin typeface="Calibri" charset="0"/>
              </a:rPr>
              <a:t>National University of Singapore</a:t>
            </a:r>
            <a:endParaRPr lang="it-IT" sz="1700">
              <a:latin typeface="Calibri" charset="0"/>
            </a:endParaRPr>
          </a:p>
        </p:txBody>
      </p:sp>
      <p:sp>
        <p:nvSpPr>
          <p:cNvPr id="29700" name="Segnaposto testo 4"/>
          <p:cNvSpPr>
            <a:spLocks noGrp="1"/>
          </p:cNvSpPr>
          <p:nvPr>
            <p:ph type="body" sz="quarter" idx="1"/>
          </p:nvPr>
        </p:nvSpPr>
        <p:spPr>
          <a:xfrm>
            <a:off x="228600" y="1371600"/>
            <a:ext cx="4267200" cy="639763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Industrial </a:t>
            </a:r>
            <a:endParaRPr lang="it-IT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533" name="Segnaposto testo 18"/>
          <p:cNvSpPr>
            <a:spLocks noGrp="1"/>
          </p:cNvSpPr>
          <p:nvPr>
            <p:ph type="body" sz="quarter" idx="3"/>
          </p:nvPr>
        </p:nvSpPr>
        <p:spPr>
          <a:xfrm>
            <a:off x="4724400" y="1371600"/>
            <a:ext cx="4267200" cy="639763"/>
          </a:xfrm>
        </p:spPr>
        <p:txBody>
          <a:bodyPr/>
          <a:lstStyle/>
          <a:p>
            <a:pPr eaLnBrk="1" hangingPunct="1">
              <a:defRPr/>
            </a:pPr>
            <a:r>
              <a:rPr lang="it-IT">
                <a:latin typeface="Calibri" charset="0"/>
              </a:rPr>
              <a:t>Academic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2026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alphaModFix amt="39000"/>
          </a:blip>
          <a:srcRect l="3613" t="18224" r="3776" b="25503"/>
          <a:stretch/>
        </p:blipFill>
        <p:spPr>
          <a:xfrm>
            <a:off x="0" y="1301751"/>
            <a:ext cx="9144000" cy="5556250"/>
          </a:xfrm>
          <a:prstGeom prst="rect">
            <a:avLst/>
          </a:prstGeom>
        </p:spPr>
      </p:pic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Contacts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sz="quarter" idx="1"/>
          </p:nvPr>
        </p:nvSpPr>
        <p:spPr>
          <a:xfrm>
            <a:off x="0" y="2055330"/>
            <a:ext cx="9144000" cy="2190750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Tw Cen MT" charset="0"/>
                <a:ea typeface="ＭＳ Ｐゴシック" charset="0"/>
                <a:cs typeface="ＭＳ Ｐゴシック" charset="0"/>
              </a:rPr>
              <a:t>Leonardo </a:t>
            </a:r>
            <a:r>
              <a:rPr lang="en-US" sz="4000" dirty="0" err="1">
                <a:latin typeface="Tw Cen MT" charset="0"/>
                <a:ea typeface="ＭＳ Ｐゴシック" charset="0"/>
                <a:cs typeface="ＭＳ Ｐゴシック" charset="0"/>
              </a:rPr>
              <a:t>Badia</a:t>
            </a:r>
            <a:r>
              <a:rPr lang="en-US" sz="4000" dirty="0">
                <a:latin typeface="Tw Cen MT" charset="0"/>
                <a:ea typeface="ＭＳ Ｐゴシック" charset="0"/>
                <a:cs typeface="ＭＳ Ｐゴシック" charset="0"/>
              </a:rPr>
              <a:t> – </a:t>
            </a:r>
            <a:r>
              <a:rPr lang="en-US" sz="4000" dirty="0">
                <a:latin typeface="Tw Cen MT" charset="0"/>
                <a:ea typeface="ＭＳ Ｐゴシック" charset="0"/>
                <a:cs typeface="ＭＳ Ｐゴシック" charset="0"/>
                <a:hlinkClick r:id="rId3"/>
              </a:rPr>
              <a:t>badia@dei.unipd.it</a:t>
            </a:r>
            <a:endParaRPr lang="en-US" sz="4000" dirty="0">
              <a:latin typeface="Tw Cen MT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sz="4000" dirty="0">
                <a:latin typeface="Tw Cen MT" charset="0"/>
                <a:ea typeface="ＭＳ Ｐゴシック" charset="0"/>
                <a:cs typeface="ＭＳ Ｐゴシック" charset="0"/>
              </a:rPr>
              <a:t>Michele Rossi– </a:t>
            </a:r>
            <a:r>
              <a:rPr lang="en-US" sz="4000" dirty="0" smtClean="0">
                <a:latin typeface="Tw Cen MT" charset="0"/>
                <a:ea typeface="ＭＳ Ｐゴシック" charset="0"/>
                <a:cs typeface="ＭＳ Ｐゴシック" charset="0"/>
                <a:hlinkClick r:id="rId4"/>
              </a:rPr>
              <a:t>rossi@dei.unipd.it</a:t>
            </a:r>
            <a:endParaRPr lang="en-US" sz="4000" dirty="0" smtClean="0">
              <a:latin typeface="Tw Cen MT" charset="0"/>
              <a:ea typeface="ＭＳ Ｐゴシック" charset="0"/>
              <a:cs typeface="ＭＳ Ｐゴシック" charset="0"/>
            </a:endParaRPr>
          </a:p>
          <a:p>
            <a:r>
              <a:rPr lang="en-US" sz="4000" b="1" dirty="0">
                <a:solidFill>
                  <a:srgbClr val="800000"/>
                </a:solidFill>
                <a:latin typeface="Tw Cen MT" charset="0"/>
                <a:ea typeface="ＭＳ Ｐゴシック" charset="0"/>
                <a:cs typeface="ＭＳ Ｐゴシック" charset="0"/>
              </a:rPr>
              <a:t>Andrea Zanella </a:t>
            </a:r>
            <a:r>
              <a:rPr lang="en-US" sz="4000" dirty="0">
                <a:latin typeface="Tw Cen MT" charset="0"/>
                <a:ea typeface="ＭＳ Ｐゴシック" charset="0"/>
                <a:cs typeface="ＭＳ Ｐゴシック" charset="0"/>
              </a:rPr>
              <a:t>– </a:t>
            </a:r>
            <a:r>
              <a:rPr lang="en-US" sz="4000" b="1" dirty="0">
                <a:latin typeface="Tw Cen MT" charset="0"/>
                <a:ea typeface="ＭＳ Ｐゴシック" charset="0"/>
                <a:cs typeface="ＭＳ Ｐゴシック" charset="0"/>
                <a:hlinkClick r:id="rId5"/>
              </a:rPr>
              <a:t>zanella@</a:t>
            </a:r>
            <a:r>
              <a:rPr lang="en-US" sz="4000" b="1" dirty="0" smtClean="0">
                <a:latin typeface="Tw Cen MT" charset="0"/>
                <a:ea typeface="ＭＳ Ｐゴシック" charset="0"/>
                <a:cs typeface="ＭＳ Ｐゴシック" charset="0"/>
                <a:hlinkClick r:id="rId5"/>
              </a:rPr>
              <a:t>dei.unipd.it</a:t>
            </a:r>
            <a:endParaRPr lang="en-US" sz="4000" b="1" dirty="0" smtClean="0">
              <a:latin typeface="Tw Cen MT" charset="0"/>
              <a:ea typeface="ＭＳ Ｐゴシック" charset="0"/>
              <a:cs typeface="ＭＳ Ｐゴシック" charset="0"/>
            </a:endParaRPr>
          </a:p>
          <a:p>
            <a:r>
              <a:rPr lang="en-US" sz="4000" b="1" dirty="0" smtClean="0">
                <a:latin typeface="Tw Cen MT" charset="0"/>
                <a:ea typeface="ＭＳ Ｐゴシック" charset="0"/>
                <a:cs typeface="ＭＳ Ｐゴシック" charset="0"/>
              </a:rPr>
              <a:t>Michele </a:t>
            </a:r>
            <a:r>
              <a:rPr lang="en-US" sz="4000" b="1" dirty="0" err="1">
                <a:latin typeface="Tw Cen MT" charset="0"/>
                <a:ea typeface="ＭＳ Ｐゴシック" charset="0"/>
                <a:cs typeface="ＭＳ Ｐゴシック" charset="0"/>
              </a:rPr>
              <a:t>Zorzi</a:t>
            </a:r>
            <a:r>
              <a:rPr lang="en-US" sz="4000" b="1" dirty="0">
                <a:latin typeface="Tw Cen MT" charset="0"/>
                <a:ea typeface="ＭＳ Ｐゴシック" charset="0"/>
                <a:cs typeface="ＭＳ Ｐゴシック" charset="0"/>
              </a:rPr>
              <a:t> – </a:t>
            </a:r>
            <a:r>
              <a:rPr lang="en-US" sz="4000" dirty="0">
                <a:latin typeface="Tw Cen MT" charset="0"/>
                <a:ea typeface="ＭＳ Ｐゴシック" charset="0"/>
                <a:cs typeface="ＭＳ Ｐゴシック" charset="0"/>
                <a:hlinkClick r:id="rId4"/>
              </a:rPr>
              <a:t>zorzi@</a:t>
            </a:r>
            <a:r>
              <a:rPr lang="en-US" sz="4000" dirty="0" smtClean="0">
                <a:latin typeface="Tw Cen MT" charset="0"/>
                <a:ea typeface="ＭＳ Ｐゴシック" charset="0"/>
                <a:cs typeface="ＭＳ Ｐゴシック" charset="0"/>
                <a:hlinkClick r:id="rId4"/>
              </a:rPr>
              <a:t>dei.unipd.it</a:t>
            </a:r>
            <a:endParaRPr lang="en-US" sz="4000" dirty="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27346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quick introduction to…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20146" y="1505253"/>
            <a:ext cx="5047497" cy="1343025"/>
            <a:chOff x="120146" y="1505253"/>
            <a:chExt cx="5047497" cy="1343025"/>
          </a:xfrm>
        </p:grpSpPr>
        <p:pic>
          <p:nvPicPr>
            <p:cNvPr id="6" name="Picture 11" descr="image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146" y="1505253"/>
              <a:ext cx="1330325" cy="134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7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646226" y="1870559"/>
              <a:ext cx="352141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4000" dirty="0" smtClean="0">
                  <a:solidFill>
                    <a:srgbClr val="9B0014"/>
                  </a:solidFill>
                </a:rPr>
                <a:t>My University</a:t>
              </a:r>
              <a:endParaRPr lang="en-US" sz="4000" dirty="0">
                <a:solidFill>
                  <a:srgbClr val="9B0014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1025" y="3003190"/>
            <a:ext cx="6362737" cy="1306475"/>
            <a:chOff x="841025" y="2780096"/>
            <a:chExt cx="6362737" cy="1306475"/>
          </a:xfrm>
        </p:grpSpPr>
        <p:pic>
          <p:nvPicPr>
            <p:cNvPr id="7" name="Immagine 14" descr="DEI.eps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3" t="31972" r="28108" b="33784"/>
            <a:stretch>
              <a:fillRect/>
            </a:stretch>
          </p:blipFill>
          <p:spPr bwMode="auto">
            <a:xfrm>
              <a:off x="841025" y="2780096"/>
              <a:ext cx="2043288" cy="128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210361" y="3378685"/>
              <a:ext cx="399340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4000" dirty="0" smtClean="0">
                  <a:solidFill>
                    <a:srgbClr val="9B0014"/>
                  </a:solidFill>
                </a:rPr>
                <a:t>My Department</a:t>
              </a:r>
              <a:endParaRPr lang="en-US" sz="4000" dirty="0">
                <a:solidFill>
                  <a:srgbClr val="9B0014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94585" y="4796300"/>
            <a:ext cx="7012348" cy="1141437"/>
            <a:chOff x="1290870" y="4573206"/>
            <a:chExt cx="7012348" cy="1141437"/>
          </a:xfrm>
        </p:grpSpPr>
        <p:pic>
          <p:nvPicPr>
            <p:cNvPr id="8" name="Picture 12" descr="SIGNET-logo-small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870" y="4573206"/>
              <a:ext cx="1862344" cy="114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79862" y="4903972"/>
              <a:ext cx="482335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4000" dirty="0" smtClean="0">
                  <a:solidFill>
                    <a:srgbClr val="9B0014"/>
                  </a:solidFill>
                </a:rPr>
                <a:t>My research group</a:t>
              </a:r>
              <a:endParaRPr lang="en-US" sz="4000" dirty="0">
                <a:solidFill>
                  <a:srgbClr val="9B0014"/>
                </a:solidFill>
              </a:endParaRPr>
            </a:p>
          </p:txBody>
        </p:sp>
      </p:grp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3750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do we expect from 5G?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A58C8-4EF3-6A4B-AEE2-5C6659962E2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702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 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/>
              <a:t>infinite capacity</a:t>
            </a:r>
          </a:p>
          <a:p>
            <a:pPr lvl="1"/>
            <a:r>
              <a:rPr lang="en-US" dirty="0" smtClean="0"/>
              <a:t>Everyone gets what needed to be </a:t>
            </a:r>
            <a:r>
              <a:rPr lang="en-US" dirty="0" smtClean="0"/>
              <a:t>“happy”!</a:t>
            </a:r>
            <a:endParaRPr lang="en-US" dirty="0" smtClean="0"/>
          </a:p>
          <a:p>
            <a:r>
              <a:rPr lang="en-US" b="1" dirty="0" smtClean="0"/>
              <a:t>ubiquitous coverage</a:t>
            </a:r>
          </a:p>
          <a:p>
            <a:pPr lvl="1"/>
            <a:r>
              <a:rPr lang="en-US" dirty="0" smtClean="0"/>
              <a:t>No more connectivity gaps</a:t>
            </a:r>
          </a:p>
          <a:p>
            <a:r>
              <a:rPr lang="en-US" b="1" dirty="0" smtClean="0"/>
              <a:t>pervasive connectivity</a:t>
            </a:r>
          </a:p>
          <a:p>
            <a:pPr lvl="1"/>
            <a:r>
              <a:rPr lang="en-US" dirty="0" smtClean="0"/>
              <a:t>“Every” object is Internet-enabled</a:t>
            </a:r>
          </a:p>
          <a:p>
            <a:r>
              <a:rPr lang="en-US" b="1" dirty="0" smtClean="0"/>
              <a:t>customization</a:t>
            </a:r>
          </a:p>
          <a:p>
            <a:pPr lvl="1"/>
            <a:r>
              <a:rPr lang="en-US" dirty="0" smtClean="0"/>
              <a:t>Services adapt to the context and the personal requirements</a:t>
            </a:r>
            <a:endParaRPr lang="en-US" dirty="0"/>
          </a:p>
          <a:p>
            <a:r>
              <a:rPr lang="en-US" b="1" dirty="0" smtClean="0"/>
              <a:t>flexibility</a:t>
            </a:r>
          </a:p>
          <a:p>
            <a:pPr lvl="1"/>
            <a:r>
              <a:rPr lang="en-US" dirty="0" smtClean="0"/>
              <a:t>Easy development and integration of new services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6689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Technical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 smtClean="0"/>
              <a:t>Infinite capacity</a:t>
            </a:r>
          </a:p>
          <a:p>
            <a:pPr lvl="1"/>
            <a:r>
              <a:rPr lang="en-US" dirty="0" smtClean="0"/>
              <a:t>Everyone gets what </a:t>
            </a:r>
            <a:r>
              <a:rPr lang="en-US" dirty="0" smtClean="0"/>
              <a:t>needed to be satisfied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More </a:t>
            </a:r>
            <a:r>
              <a:rPr lang="en-US" dirty="0" smtClean="0"/>
              <a:t>data rate</a:t>
            </a:r>
            <a:endParaRPr lang="en-US" dirty="0" smtClean="0"/>
          </a:p>
          <a:p>
            <a:r>
              <a:rPr lang="en-US" dirty="0" smtClean="0"/>
              <a:t>Higher </a:t>
            </a:r>
            <a:r>
              <a:rPr lang="en-US" dirty="0" smtClean="0"/>
              <a:t>spectrum efficiency</a:t>
            </a:r>
          </a:p>
          <a:p>
            <a:r>
              <a:rPr lang="en-US" dirty="0" smtClean="0"/>
              <a:t>More spatial reuse</a:t>
            </a:r>
          </a:p>
          <a:p>
            <a:r>
              <a:rPr lang="en-US" b="1" dirty="0" err="1" smtClean="0"/>
              <a:t>QoE</a:t>
            </a:r>
            <a:r>
              <a:rPr lang="en-US" b="1" dirty="0" smtClean="0"/>
              <a:t>-based RRM </a:t>
            </a:r>
          </a:p>
          <a:p>
            <a:r>
              <a:rPr lang="en-US" dirty="0" smtClean="0"/>
              <a:t>Dynamic content caching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User asks for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ngineer understands…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8178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/>
              <a:t>ubiquitous coverage</a:t>
            </a:r>
          </a:p>
          <a:p>
            <a:pPr lvl="1"/>
            <a:r>
              <a:rPr lang="en-US" dirty="0"/>
              <a:t>No more connectivity gaps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multiple RATs</a:t>
            </a:r>
          </a:p>
          <a:p>
            <a:r>
              <a:rPr lang="en-US" dirty="0" smtClean="0"/>
              <a:t>new frequency bands</a:t>
            </a:r>
          </a:p>
          <a:p>
            <a:r>
              <a:rPr lang="en-US" dirty="0"/>
              <a:t>multiple </a:t>
            </a:r>
            <a:r>
              <a:rPr lang="en-US" dirty="0" smtClean="0"/>
              <a:t>antennae &amp; beam forming </a:t>
            </a:r>
          </a:p>
          <a:p>
            <a:r>
              <a:rPr lang="en-US" dirty="0" smtClean="0"/>
              <a:t>cell densification</a:t>
            </a:r>
          </a:p>
          <a:p>
            <a:r>
              <a:rPr lang="en-US" dirty="0" smtClean="0"/>
              <a:t>higher sensitivity</a:t>
            </a:r>
          </a:p>
          <a:p>
            <a:r>
              <a:rPr lang="en-US" dirty="0" smtClean="0"/>
              <a:t>better handover</a:t>
            </a:r>
          </a:p>
          <a:p>
            <a:r>
              <a:rPr lang="en-US" dirty="0" smtClean="0"/>
              <a:t>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User asks for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ngineer understands…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4572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 smtClean="0"/>
              <a:t>pervasive </a:t>
            </a:r>
            <a:r>
              <a:rPr lang="en-US" b="1" dirty="0"/>
              <a:t>connectivity</a:t>
            </a:r>
          </a:p>
          <a:p>
            <a:pPr lvl="1"/>
            <a:r>
              <a:rPr lang="en-US" dirty="0"/>
              <a:t>“Every” object is Internet-</a:t>
            </a:r>
            <a:r>
              <a:rPr lang="en-US" dirty="0" smtClean="0"/>
              <a:t>enabled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800599" y="2095180"/>
            <a:ext cx="4047067" cy="3581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protocols protocols protocols!</a:t>
            </a:r>
          </a:p>
          <a:p>
            <a:pPr lvl="1"/>
            <a:r>
              <a:rPr lang="en-US" dirty="0" smtClean="0"/>
              <a:t>6LowPAN, RPL, </a:t>
            </a:r>
            <a:r>
              <a:rPr lang="en-US" dirty="0" err="1" smtClean="0"/>
              <a:t>CoAP</a:t>
            </a:r>
            <a:r>
              <a:rPr lang="en-US" dirty="0" smtClean="0"/>
              <a:t>,…</a:t>
            </a:r>
          </a:p>
          <a:p>
            <a:r>
              <a:rPr lang="en-US" b="1" dirty="0" smtClean="0"/>
              <a:t>massive access management</a:t>
            </a:r>
          </a:p>
          <a:p>
            <a:r>
              <a:rPr lang="en-US" dirty="0" smtClean="0"/>
              <a:t>energy efficiency</a:t>
            </a:r>
          </a:p>
          <a:p>
            <a:r>
              <a:rPr lang="en-US" dirty="0" smtClean="0"/>
              <a:t>security</a:t>
            </a:r>
          </a:p>
          <a:p>
            <a:r>
              <a:rPr lang="en-US" dirty="0" smtClean="0"/>
              <a:t>…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Engineer understands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/>
              <a:t>User asks for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156880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 smtClean="0"/>
              <a:t>customization</a:t>
            </a:r>
            <a:endParaRPr lang="en-US" b="1" dirty="0"/>
          </a:p>
          <a:p>
            <a:pPr lvl="1"/>
            <a:r>
              <a:rPr lang="en-US" dirty="0"/>
              <a:t>Services adapt to the context and the personal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software adaptability</a:t>
            </a:r>
          </a:p>
          <a:p>
            <a:r>
              <a:rPr lang="en-US" dirty="0" smtClean="0"/>
              <a:t>quality of experience</a:t>
            </a:r>
          </a:p>
          <a:p>
            <a:r>
              <a:rPr lang="en-US" dirty="0" smtClean="0"/>
              <a:t>service differentiation</a:t>
            </a:r>
          </a:p>
          <a:p>
            <a:r>
              <a:rPr lang="en-US" b="1" dirty="0" smtClean="0"/>
              <a:t>context awareness</a:t>
            </a:r>
          </a:p>
          <a:p>
            <a:pPr lvl="1"/>
            <a:r>
              <a:rPr lang="en-US" dirty="0" smtClean="0"/>
              <a:t>Machine learning</a:t>
            </a:r>
          </a:p>
          <a:p>
            <a:pPr lvl="1"/>
            <a:r>
              <a:rPr lang="en-US" dirty="0" smtClean="0"/>
              <a:t>Unsupervised learning</a:t>
            </a:r>
          </a:p>
          <a:p>
            <a:pPr lvl="1"/>
            <a:r>
              <a:rPr lang="en-US" dirty="0" smtClean="0"/>
              <a:t>Emergent behavior, 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/>
              <a:t>User asks </a:t>
            </a:r>
            <a:r>
              <a:rPr lang="en-US" dirty="0" smtClean="0"/>
              <a:t>for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Engineer understands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2503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b="1" dirty="0"/>
              <a:t>flexibility</a:t>
            </a:r>
          </a:p>
          <a:p>
            <a:pPr lvl="1"/>
            <a:r>
              <a:rPr lang="en-US" dirty="0"/>
              <a:t>Easy development and integration of new services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s</a:t>
            </a:r>
            <a:r>
              <a:rPr lang="en-US" dirty="0" smtClean="0"/>
              <a:t>emantic web</a:t>
            </a:r>
          </a:p>
          <a:p>
            <a:pPr lvl="1"/>
            <a:r>
              <a:rPr lang="en-US" dirty="0" smtClean="0"/>
              <a:t>Ontologies</a:t>
            </a:r>
          </a:p>
          <a:p>
            <a:r>
              <a:rPr lang="en-US" dirty="0" smtClean="0"/>
              <a:t>data accessibility</a:t>
            </a:r>
            <a:endParaRPr lang="en-US" dirty="0"/>
          </a:p>
          <a:p>
            <a:r>
              <a:rPr lang="en-US" dirty="0" smtClean="0"/>
              <a:t>heterogeneous </a:t>
            </a:r>
            <a:r>
              <a:rPr lang="en-US" dirty="0"/>
              <a:t>sources</a:t>
            </a:r>
          </a:p>
          <a:p>
            <a:pPr lvl="1"/>
            <a:r>
              <a:rPr lang="en-US" dirty="0" smtClean="0"/>
              <a:t>wideband </a:t>
            </a:r>
            <a:r>
              <a:rPr lang="en-US" dirty="0"/>
              <a:t>services (voice, video, web,…)</a:t>
            </a:r>
          </a:p>
          <a:p>
            <a:pPr lvl="1"/>
            <a:r>
              <a:rPr lang="en-US" dirty="0" smtClean="0"/>
              <a:t>machine</a:t>
            </a:r>
            <a:r>
              <a:rPr lang="en-US" dirty="0"/>
              <a:t>-type devices </a:t>
            </a:r>
            <a:endParaRPr lang="en-US" dirty="0" smtClean="0"/>
          </a:p>
          <a:p>
            <a:pPr lvl="1"/>
            <a:r>
              <a:rPr lang="en-US" dirty="0" smtClean="0"/>
              <a:t>Highly </a:t>
            </a:r>
            <a:r>
              <a:rPr lang="en-US" dirty="0"/>
              <a:t>mobile users (VANET, trains,…)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/>
              <a:t>User asks </a:t>
            </a:r>
            <a:r>
              <a:rPr lang="en-US" dirty="0" smtClean="0"/>
              <a:t>for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Engineer understands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93062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much much more…</a:t>
            </a:r>
            <a:endParaRPr lang="en-US" dirty="0"/>
          </a:p>
        </p:txBody>
      </p:sp>
      <p:sp>
        <p:nvSpPr>
          <p:cNvPr id="7" name="Segnaposto contenuto 6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Protocol transparency</a:t>
            </a:r>
          </a:p>
          <a:p>
            <a:r>
              <a:rPr lang="en-US" dirty="0" smtClean="0"/>
              <a:t>Routing</a:t>
            </a:r>
          </a:p>
          <a:p>
            <a:r>
              <a:rPr lang="en-US" dirty="0" smtClean="0"/>
              <a:t>Data storage</a:t>
            </a:r>
          </a:p>
          <a:p>
            <a:r>
              <a:rPr lang="en-US" dirty="0" smtClean="0"/>
              <a:t>Ranking</a:t>
            </a:r>
          </a:p>
          <a:p>
            <a:r>
              <a:rPr lang="it-IT" dirty="0" smtClean="0"/>
              <a:t>Service</a:t>
            </a:r>
            <a:r>
              <a:rPr lang="it-IT" dirty="0" smtClean="0"/>
              <a:t>-</a:t>
            </a:r>
            <a:r>
              <a:rPr lang="it-IT" dirty="0" err="1" smtClean="0"/>
              <a:t>enablement</a:t>
            </a:r>
            <a:endParaRPr lang="it-IT" dirty="0" smtClean="0"/>
          </a:p>
          <a:p>
            <a:r>
              <a:rPr lang="it-IT" dirty="0" err="1" smtClean="0"/>
              <a:t>Mobility</a:t>
            </a:r>
            <a:r>
              <a:rPr lang="it-IT" dirty="0" smtClean="0"/>
              <a:t> </a:t>
            </a:r>
          </a:p>
          <a:p>
            <a:r>
              <a:rPr lang="it-IT" dirty="0" err="1" smtClean="0"/>
              <a:t>Heterogeneity</a:t>
            </a:r>
            <a:endParaRPr lang="it-IT" dirty="0" smtClean="0"/>
          </a:p>
          <a:p>
            <a:r>
              <a:rPr lang="it-IT" dirty="0" err="1" smtClean="0"/>
              <a:t>Deployability</a:t>
            </a:r>
            <a:endParaRPr lang="it-IT" dirty="0" smtClean="0"/>
          </a:p>
          <a:p>
            <a:r>
              <a:rPr lang="it-IT" dirty="0" err="1" smtClean="0"/>
              <a:t>Manageability</a:t>
            </a:r>
            <a:r>
              <a:rPr lang="it-IT" dirty="0" smtClean="0"/>
              <a:t> </a:t>
            </a:r>
          </a:p>
          <a:p>
            <a:r>
              <a:rPr lang="it-IT" dirty="0" smtClean="0"/>
              <a:t>…</a:t>
            </a:r>
            <a:endParaRPr lang="it-IT" dirty="0" smtClean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t-IT" dirty="0" err="1" smtClean="0"/>
              <a:t>Scalability</a:t>
            </a:r>
            <a:endParaRPr lang="it-IT" dirty="0" smtClean="0"/>
          </a:p>
          <a:p>
            <a:r>
              <a:rPr lang="it-IT" dirty="0" smtClean="0"/>
              <a:t>Real-time processing</a:t>
            </a:r>
          </a:p>
          <a:p>
            <a:r>
              <a:rPr lang="it-IT" dirty="0" err="1" smtClean="0"/>
              <a:t>Tracking</a:t>
            </a:r>
            <a:r>
              <a:rPr lang="it-IT" dirty="0" smtClean="0"/>
              <a:t>/</a:t>
            </a:r>
            <a:r>
              <a:rPr lang="it-IT" dirty="0" err="1" smtClean="0"/>
              <a:t>positioning</a:t>
            </a:r>
            <a:endParaRPr lang="it-IT" dirty="0" smtClean="0"/>
          </a:p>
          <a:p>
            <a:r>
              <a:rPr lang="it-IT" dirty="0" err="1" smtClean="0"/>
              <a:t>Application</a:t>
            </a:r>
            <a:r>
              <a:rPr lang="it-IT" dirty="0" smtClean="0"/>
              <a:t> </a:t>
            </a:r>
            <a:r>
              <a:rPr lang="it-IT" dirty="0" err="1" smtClean="0"/>
              <a:t>development</a:t>
            </a:r>
            <a:endParaRPr lang="it-IT" dirty="0" smtClean="0"/>
          </a:p>
          <a:p>
            <a:r>
              <a:rPr lang="it-IT" dirty="0" smtClean="0"/>
              <a:t>Access</a:t>
            </a:r>
          </a:p>
          <a:p>
            <a:r>
              <a:rPr lang="it-IT" dirty="0" err="1" smtClean="0"/>
              <a:t>Human-things</a:t>
            </a:r>
            <a:r>
              <a:rPr lang="it-IT" dirty="0" smtClean="0"/>
              <a:t> </a:t>
            </a:r>
            <a:r>
              <a:rPr lang="it-IT" dirty="0" err="1" smtClean="0"/>
              <a:t>interaction</a:t>
            </a:r>
            <a:r>
              <a:rPr lang="it-IT" dirty="0" smtClean="0"/>
              <a:t> </a:t>
            </a:r>
            <a:r>
              <a:rPr lang="it-IT" dirty="0" err="1" smtClean="0"/>
              <a:t>models</a:t>
            </a:r>
            <a:r>
              <a:rPr lang="it-IT" dirty="0" smtClean="0"/>
              <a:t> and </a:t>
            </a:r>
            <a:r>
              <a:rPr lang="it-IT" dirty="0" err="1" smtClean="0"/>
              <a:t>paradigms</a:t>
            </a:r>
            <a:endParaRPr lang="it-IT" dirty="0" smtClean="0"/>
          </a:p>
          <a:p>
            <a:r>
              <a:rPr lang="it-IT" dirty="0" smtClean="0"/>
              <a:t>Service/</a:t>
            </a:r>
            <a:r>
              <a:rPr lang="it-IT" dirty="0" err="1" smtClean="0"/>
              <a:t>Device</a:t>
            </a:r>
            <a:r>
              <a:rPr lang="it-IT" dirty="0" smtClean="0"/>
              <a:t> </a:t>
            </a:r>
            <a:r>
              <a:rPr lang="it-IT" dirty="0" err="1" smtClean="0"/>
              <a:t>discovery</a:t>
            </a:r>
            <a:endParaRPr lang="it-IT" dirty="0" smtClean="0"/>
          </a:p>
          <a:p>
            <a:r>
              <a:rPr lang="it-IT" dirty="0" smtClean="0"/>
              <a:t>Security, </a:t>
            </a:r>
            <a:r>
              <a:rPr lang="it-IT" dirty="0" err="1" smtClean="0"/>
              <a:t>access</a:t>
            </a:r>
            <a:r>
              <a:rPr lang="it-IT" dirty="0" smtClean="0"/>
              <a:t> control, </a:t>
            </a:r>
            <a:r>
              <a:rPr lang="it-IT" dirty="0" err="1" smtClean="0"/>
              <a:t>sharing</a:t>
            </a:r>
            <a:r>
              <a:rPr lang="it-IT" dirty="0" smtClean="0"/>
              <a:t> of </a:t>
            </a:r>
            <a:r>
              <a:rPr lang="it-IT" dirty="0" err="1" smtClean="0"/>
              <a:t>physical</a:t>
            </a:r>
            <a:r>
              <a:rPr lang="it-IT" dirty="0" smtClean="0"/>
              <a:t> </a:t>
            </a:r>
            <a:r>
              <a:rPr lang="it-IT" dirty="0" err="1" smtClean="0"/>
              <a:t>things</a:t>
            </a:r>
            <a:r>
              <a:rPr lang="it-IT" dirty="0" smtClean="0"/>
              <a:t> on the Web</a:t>
            </a:r>
          </a:p>
          <a:p>
            <a:r>
              <a:rPr lang="it-IT" dirty="0" smtClean="0"/>
              <a:t>…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502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basic ingredients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13362045"/>
              </p:ext>
            </p:extLst>
          </p:nvPr>
        </p:nvGraphicFramePr>
        <p:xfrm>
          <a:off x="98779" y="1396999"/>
          <a:ext cx="8748888" cy="5319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88191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 of this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SzPct val="100000"/>
              <a:buFont typeface="+mj-ea"/>
              <a:buAutoNum type="circleNumDbPlain"/>
            </a:pPr>
            <a:r>
              <a:rPr lang="en-US" dirty="0" smtClean="0"/>
              <a:t>M2M massive access</a:t>
            </a:r>
          </a:p>
          <a:p>
            <a:pPr lvl="1"/>
            <a:r>
              <a:rPr lang="en-US" sz="2400" dirty="0" smtClean="0"/>
              <a:t>Capacity scaling with # of M2M communications</a:t>
            </a:r>
            <a:endParaRPr lang="en-US" sz="2400" dirty="0"/>
          </a:p>
          <a:p>
            <a:pPr lvl="1"/>
            <a:r>
              <a:rPr lang="en-US" sz="2400" dirty="0" smtClean="0"/>
              <a:t>Asymptotic cell M2M capacity</a:t>
            </a:r>
          </a:p>
          <a:p>
            <a:pPr lvl="1"/>
            <a:r>
              <a:rPr lang="en-US" sz="2400" dirty="0" smtClean="0"/>
              <a:t>Energy efficiency </a:t>
            </a:r>
            <a:r>
              <a:rPr lang="en-US" sz="2400" dirty="0" err="1" smtClean="0"/>
              <a:t>vs</a:t>
            </a:r>
            <a:r>
              <a:rPr lang="en-US" sz="2400" dirty="0" smtClean="0"/>
              <a:t> </a:t>
            </a:r>
            <a:r>
              <a:rPr lang="en-US" sz="2400" dirty="0" smtClean="0"/>
              <a:t># of </a:t>
            </a:r>
            <a:r>
              <a:rPr lang="en-US" sz="2400" dirty="0" smtClean="0"/>
              <a:t>M2M communications</a:t>
            </a:r>
          </a:p>
          <a:p>
            <a:pPr lvl="1"/>
            <a:r>
              <a:rPr lang="en-US" sz="2400" dirty="0" smtClean="0"/>
              <a:t>MAC/PHY protocols for massive M2M access</a:t>
            </a:r>
          </a:p>
          <a:p>
            <a:pPr marL="514350" indent="-514350">
              <a:buSzPct val="100000"/>
              <a:buFont typeface="+mj-ea"/>
              <a:buAutoNum type="circleNumDbPlain" startAt="2"/>
            </a:pPr>
            <a:r>
              <a:rPr lang="en-US" dirty="0"/>
              <a:t>Context-awareness and reactiveness</a:t>
            </a:r>
          </a:p>
          <a:p>
            <a:pPr lvl="1"/>
            <a:r>
              <a:rPr lang="en-US" sz="2400" dirty="0" smtClean="0"/>
              <a:t>Context definition</a:t>
            </a:r>
            <a:endParaRPr lang="en-US" sz="2400" dirty="0"/>
          </a:p>
          <a:p>
            <a:pPr lvl="1"/>
            <a:r>
              <a:rPr lang="en-US" sz="2400" dirty="0" smtClean="0"/>
              <a:t>Context estimation</a:t>
            </a:r>
            <a:endParaRPr lang="en-US" sz="2400" dirty="0"/>
          </a:p>
          <a:p>
            <a:pPr lvl="1"/>
            <a:r>
              <a:rPr lang="en-US" sz="2400" dirty="0" smtClean="0"/>
              <a:t>Context-based system adaptation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92689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University of Padova</a:t>
            </a:r>
            <a:br>
              <a:rPr lang="en-US" dirty="0" smtClean="0"/>
            </a:br>
            <a:r>
              <a:rPr lang="en-US" b="1" dirty="0" err="1" smtClean="0"/>
              <a:t>Bò</a:t>
            </a:r>
            <a:endParaRPr lang="en-US" b="1" dirty="0"/>
          </a:p>
        </p:txBody>
      </p:sp>
      <p:sp>
        <p:nvSpPr>
          <p:cNvPr id="51202" name="Subtitle 5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" y="446188"/>
            <a:ext cx="3707375" cy="16646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921775"/>
            <a:ext cx="5047497" cy="1343025"/>
            <a:chOff x="120146" y="1505253"/>
            <a:chExt cx="5047497" cy="1343025"/>
          </a:xfrm>
        </p:grpSpPr>
        <p:pic>
          <p:nvPicPr>
            <p:cNvPr id="6" name="Picture 11" descr="image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146" y="1505253"/>
              <a:ext cx="1330325" cy="134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7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646226" y="1870559"/>
              <a:ext cx="352141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4000" dirty="0" smtClean="0">
                  <a:solidFill>
                    <a:srgbClr val="9B0014"/>
                  </a:solidFill>
                </a:rPr>
                <a:t>My University</a:t>
              </a:r>
              <a:endParaRPr lang="en-US" sz="4000" dirty="0">
                <a:solidFill>
                  <a:srgbClr val="9B0014"/>
                </a:solidFill>
              </a:endParaRP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pic>
        <p:nvPicPr>
          <p:cNvPr id="10" name="Picture 6" descr="https://encrypted-tbn1.gstatic.com/images?q=tbn:ANd9GcTcT86nNYwV3b8RYeTdi2XPPb4JM3MOSFm_bSmXWEH6wYjYM3hfL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80477" y="1431243"/>
            <a:ext cx="3843762" cy="2996318"/>
          </a:xfrm>
          <a:prstGeom prst="rect">
            <a:avLst/>
          </a:prstGeom>
          <a:noFill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A58C8-4EF3-6A4B-AEE2-5C6659962E2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900251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dirty="0" smtClean="0"/>
              <a:t>The challenge of massive M2M access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074334" y="451555"/>
            <a:ext cx="5570146" cy="3993232"/>
            <a:chOff x="8649" y="116632"/>
            <a:chExt cx="7875719" cy="5400600"/>
          </a:xfrm>
        </p:grpSpPr>
        <p:sp>
          <p:nvSpPr>
            <p:cNvPr id="12" name="Oval 11"/>
            <p:cNvSpPr/>
            <p:nvPr/>
          </p:nvSpPr>
          <p:spPr>
            <a:xfrm>
              <a:off x="899592" y="116632"/>
              <a:ext cx="5904656" cy="54006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 sz="120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203848" y="1772816"/>
              <a:ext cx="1803669" cy="1977912"/>
              <a:chOff x="5508104" y="2276872"/>
              <a:chExt cx="1083589" cy="1545864"/>
            </a:xfrm>
          </p:grpSpPr>
          <p:sp>
            <p:nvSpPr>
              <p:cNvPr id="406" name="Freeform 133"/>
              <p:cNvSpPr>
                <a:spLocks/>
              </p:cNvSpPr>
              <p:nvPr/>
            </p:nvSpPr>
            <p:spPr bwMode="auto">
              <a:xfrm>
                <a:off x="5882950" y="2293928"/>
                <a:ext cx="338622" cy="1528808"/>
              </a:xfrm>
              <a:custGeom>
                <a:avLst/>
                <a:gdLst>
                  <a:gd name="T0" fmla="*/ 47 w 215"/>
                  <a:gd name="T1" fmla="*/ 879 h 986"/>
                  <a:gd name="T2" fmla="*/ 45 w 215"/>
                  <a:gd name="T3" fmla="*/ 879 h 986"/>
                  <a:gd name="T4" fmla="*/ 48 w 215"/>
                  <a:gd name="T5" fmla="*/ 892 h 986"/>
                  <a:gd name="T6" fmla="*/ 48 w 215"/>
                  <a:gd name="T7" fmla="*/ 893 h 986"/>
                  <a:gd name="T8" fmla="*/ 50 w 215"/>
                  <a:gd name="T9" fmla="*/ 895 h 986"/>
                  <a:gd name="T10" fmla="*/ 61 w 215"/>
                  <a:gd name="T11" fmla="*/ 911 h 986"/>
                  <a:gd name="T12" fmla="*/ 77 w 215"/>
                  <a:gd name="T13" fmla="*/ 927 h 986"/>
                  <a:gd name="T14" fmla="*/ 118 w 215"/>
                  <a:gd name="T15" fmla="*/ 962 h 986"/>
                  <a:gd name="T16" fmla="*/ 119 w 215"/>
                  <a:gd name="T17" fmla="*/ 962 h 986"/>
                  <a:gd name="T18" fmla="*/ 124 w 215"/>
                  <a:gd name="T19" fmla="*/ 969 h 986"/>
                  <a:gd name="T20" fmla="*/ 179 w 215"/>
                  <a:gd name="T21" fmla="*/ 558 h 986"/>
                  <a:gd name="T22" fmla="*/ 168 w 215"/>
                  <a:gd name="T23" fmla="*/ 312 h 986"/>
                  <a:gd name="T24" fmla="*/ 166 w 215"/>
                  <a:gd name="T25" fmla="*/ 184 h 986"/>
                  <a:gd name="T26" fmla="*/ 179 w 215"/>
                  <a:gd name="T27" fmla="*/ 165 h 986"/>
                  <a:gd name="T28" fmla="*/ 191 w 215"/>
                  <a:gd name="T29" fmla="*/ 172 h 986"/>
                  <a:gd name="T30" fmla="*/ 189 w 215"/>
                  <a:gd name="T31" fmla="*/ 195 h 986"/>
                  <a:gd name="T32" fmla="*/ 192 w 215"/>
                  <a:gd name="T33" fmla="*/ 214 h 986"/>
                  <a:gd name="T34" fmla="*/ 199 w 215"/>
                  <a:gd name="T35" fmla="*/ 220 h 986"/>
                  <a:gd name="T36" fmla="*/ 208 w 215"/>
                  <a:gd name="T37" fmla="*/ 220 h 986"/>
                  <a:gd name="T38" fmla="*/ 209 w 215"/>
                  <a:gd name="T39" fmla="*/ 218 h 986"/>
                  <a:gd name="T40" fmla="*/ 212 w 215"/>
                  <a:gd name="T41" fmla="*/ 129 h 986"/>
                  <a:gd name="T42" fmla="*/ 214 w 215"/>
                  <a:gd name="T43" fmla="*/ 40 h 986"/>
                  <a:gd name="T44" fmla="*/ 215 w 215"/>
                  <a:gd name="T45" fmla="*/ 17 h 986"/>
                  <a:gd name="T46" fmla="*/ 208 w 215"/>
                  <a:gd name="T47" fmla="*/ 2 h 986"/>
                  <a:gd name="T48" fmla="*/ 200 w 215"/>
                  <a:gd name="T49" fmla="*/ 1 h 986"/>
                  <a:gd name="T50" fmla="*/ 193 w 215"/>
                  <a:gd name="T51" fmla="*/ 9 h 986"/>
                  <a:gd name="T52" fmla="*/ 191 w 215"/>
                  <a:gd name="T53" fmla="*/ 38 h 986"/>
                  <a:gd name="T54" fmla="*/ 193 w 215"/>
                  <a:gd name="T55" fmla="*/ 43 h 986"/>
                  <a:gd name="T56" fmla="*/ 192 w 215"/>
                  <a:gd name="T57" fmla="*/ 129 h 986"/>
                  <a:gd name="T58" fmla="*/ 166 w 215"/>
                  <a:gd name="T59" fmla="*/ 130 h 986"/>
                  <a:gd name="T60" fmla="*/ 169 w 215"/>
                  <a:gd name="T61" fmla="*/ 84 h 986"/>
                  <a:gd name="T62" fmla="*/ 166 w 215"/>
                  <a:gd name="T63" fmla="*/ 60 h 986"/>
                  <a:gd name="T64" fmla="*/ 157 w 215"/>
                  <a:gd name="T65" fmla="*/ 54 h 986"/>
                  <a:gd name="T66" fmla="*/ 149 w 215"/>
                  <a:gd name="T67" fmla="*/ 59 h 986"/>
                  <a:gd name="T68" fmla="*/ 144 w 215"/>
                  <a:gd name="T69" fmla="*/ 83 h 986"/>
                  <a:gd name="T70" fmla="*/ 145 w 215"/>
                  <a:gd name="T71" fmla="*/ 96 h 986"/>
                  <a:gd name="T72" fmla="*/ 148 w 215"/>
                  <a:gd name="T73" fmla="*/ 131 h 986"/>
                  <a:gd name="T74" fmla="*/ 54 w 215"/>
                  <a:gd name="T75" fmla="*/ 136 h 986"/>
                  <a:gd name="T76" fmla="*/ 23 w 215"/>
                  <a:gd name="T77" fmla="*/ 98 h 986"/>
                  <a:gd name="T78" fmla="*/ 26 w 215"/>
                  <a:gd name="T79" fmla="*/ 49 h 986"/>
                  <a:gd name="T80" fmla="*/ 23 w 215"/>
                  <a:gd name="T81" fmla="*/ 25 h 986"/>
                  <a:gd name="T82" fmla="*/ 14 w 215"/>
                  <a:gd name="T83" fmla="*/ 19 h 986"/>
                  <a:gd name="T84" fmla="*/ 6 w 215"/>
                  <a:gd name="T85" fmla="*/ 24 h 986"/>
                  <a:gd name="T86" fmla="*/ 1 w 215"/>
                  <a:gd name="T87" fmla="*/ 48 h 986"/>
                  <a:gd name="T88" fmla="*/ 2 w 215"/>
                  <a:gd name="T89" fmla="*/ 60 h 986"/>
                  <a:gd name="T90" fmla="*/ 5 w 215"/>
                  <a:gd name="T91" fmla="*/ 95 h 986"/>
                  <a:gd name="T92" fmla="*/ 2 w 215"/>
                  <a:gd name="T93" fmla="*/ 192 h 986"/>
                  <a:gd name="T94" fmla="*/ 0 w 215"/>
                  <a:gd name="T95" fmla="*/ 223 h 986"/>
                  <a:gd name="T96" fmla="*/ 5 w 215"/>
                  <a:gd name="T97" fmla="*/ 236 h 986"/>
                  <a:gd name="T98" fmla="*/ 14 w 215"/>
                  <a:gd name="T99" fmla="*/ 240 h 986"/>
                  <a:gd name="T100" fmla="*/ 21 w 215"/>
                  <a:gd name="T101" fmla="*/ 239 h 986"/>
                  <a:gd name="T102" fmla="*/ 22 w 215"/>
                  <a:gd name="T103" fmla="*/ 216 h 986"/>
                  <a:gd name="T104" fmla="*/ 22 w 215"/>
                  <a:gd name="T105" fmla="*/ 152 h 986"/>
                  <a:gd name="T106" fmla="*/ 50 w 215"/>
                  <a:gd name="T107" fmla="*/ 162 h 986"/>
                  <a:gd name="T108" fmla="*/ 72 w 215"/>
                  <a:gd name="T109" fmla="*/ 171 h 986"/>
                  <a:gd name="T110" fmla="*/ 72 w 215"/>
                  <a:gd name="T111" fmla="*/ 171 h 986"/>
                  <a:gd name="T112" fmla="*/ 63 w 215"/>
                  <a:gd name="T113" fmla="*/ 339 h 986"/>
                  <a:gd name="T114" fmla="*/ 53 w 215"/>
                  <a:gd name="T115" fmla="*/ 687 h 986"/>
                  <a:gd name="T116" fmla="*/ 42 w 215"/>
                  <a:gd name="T117" fmla="*/ 866 h 986"/>
                  <a:gd name="T118" fmla="*/ 47 w 215"/>
                  <a:gd name="T119" fmla="*/ 874 h 986"/>
                  <a:gd name="T120" fmla="*/ 52 w 215"/>
                  <a:gd name="T121" fmla="*/ 875 h 98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5"/>
                  <a:gd name="T184" fmla="*/ 0 h 986"/>
                  <a:gd name="T185" fmla="*/ 215 w 215"/>
                  <a:gd name="T186" fmla="*/ 986 h 98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5" h="986">
                    <a:moveTo>
                      <a:pt x="50" y="882"/>
                    </a:moveTo>
                    <a:lnTo>
                      <a:pt x="50" y="882"/>
                    </a:lnTo>
                    <a:lnTo>
                      <a:pt x="47" y="879"/>
                    </a:lnTo>
                    <a:lnTo>
                      <a:pt x="46" y="879"/>
                    </a:lnTo>
                    <a:lnTo>
                      <a:pt x="45" y="879"/>
                    </a:lnTo>
                    <a:lnTo>
                      <a:pt x="45" y="883"/>
                    </a:lnTo>
                    <a:lnTo>
                      <a:pt x="45" y="886"/>
                    </a:lnTo>
                    <a:lnTo>
                      <a:pt x="48" y="892"/>
                    </a:lnTo>
                    <a:lnTo>
                      <a:pt x="48" y="893"/>
                    </a:lnTo>
                    <a:lnTo>
                      <a:pt x="49" y="894"/>
                    </a:lnTo>
                    <a:lnTo>
                      <a:pt x="50" y="895"/>
                    </a:lnTo>
                    <a:lnTo>
                      <a:pt x="56" y="905"/>
                    </a:lnTo>
                    <a:lnTo>
                      <a:pt x="61" y="911"/>
                    </a:lnTo>
                    <a:lnTo>
                      <a:pt x="66" y="917"/>
                    </a:lnTo>
                    <a:lnTo>
                      <a:pt x="77" y="927"/>
                    </a:lnTo>
                    <a:lnTo>
                      <a:pt x="106" y="951"/>
                    </a:lnTo>
                    <a:lnTo>
                      <a:pt x="118" y="962"/>
                    </a:lnTo>
                    <a:lnTo>
                      <a:pt x="119" y="962"/>
                    </a:lnTo>
                    <a:lnTo>
                      <a:pt x="120" y="966"/>
                    </a:lnTo>
                    <a:lnTo>
                      <a:pt x="121" y="967"/>
                    </a:lnTo>
                    <a:lnTo>
                      <a:pt x="124" y="969"/>
                    </a:lnTo>
                    <a:lnTo>
                      <a:pt x="135" y="986"/>
                    </a:lnTo>
                    <a:lnTo>
                      <a:pt x="199" y="916"/>
                    </a:lnTo>
                    <a:lnTo>
                      <a:pt x="179" y="558"/>
                    </a:lnTo>
                    <a:lnTo>
                      <a:pt x="171" y="394"/>
                    </a:lnTo>
                    <a:lnTo>
                      <a:pt x="168" y="312"/>
                    </a:lnTo>
                    <a:lnTo>
                      <a:pt x="165" y="230"/>
                    </a:lnTo>
                    <a:lnTo>
                      <a:pt x="166" y="184"/>
                    </a:lnTo>
                    <a:lnTo>
                      <a:pt x="172" y="175"/>
                    </a:lnTo>
                    <a:lnTo>
                      <a:pt x="179" y="165"/>
                    </a:lnTo>
                    <a:lnTo>
                      <a:pt x="192" y="147"/>
                    </a:lnTo>
                    <a:lnTo>
                      <a:pt x="191" y="172"/>
                    </a:lnTo>
                    <a:lnTo>
                      <a:pt x="190" y="186"/>
                    </a:lnTo>
                    <a:lnTo>
                      <a:pt x="189" y="195"/>
                    </a:lnTo>
                    <a:lnTo>
                      <a:pt x="189" y="203"/>
                    </a:lnTo>
                    <a:lnTo>
                      <a:pt x="191" y="211"/>
                    </a:lnTo>
                    <a:lnTo>
                      <a:pt x="192" y="214"/>
                    </a:lnTo>
                    <a:lnTo>
                      <a:pt x="195" y="217"/>
                    </a:lnTo>
                    <a:lnTo>
                      <a:pt x="197" y="219"/>
                    </a:lnTo>
                    <a:lnTo>
                      <a:pt x="199" y="220"/>
                    </a:lnTo>
                    <a:lnTo>
                      <a:pt x="204" y="220"/>
                    </a:lnTo>
                    <a:lnTo>
                      <a:pt x="208" y="220"/>
                    </a:lnTo>
                    <a:lnTo>
                      <a:pt x="209" y="219"/>
                    </a:lnTo>
                    <a:lnTo>
                      <a:pt x="209" y="218"/>
                    </a:lnTo>
                    <a:lnTo>
                      <a:pt x="211" y="196"/>
                    </a:lnTo>
                    <a:lnTo>
                      <a:pt x="212" y="173"/>
                    </a:lnTo>
                    <a:lnTo>
                      <a:pt x="212" y="129"/>
                    </a:lnTo>
                    <a:lnTo>
                      <a:pt x="212" y="84"/>
                    </a:lnTo>
                    <a:lnTo>
                      <a:pt x="213" y="63"/>
                    </a:lnTo>
                    <a:lnTo>
                      <a:pt x="214" y="40"/>
                    </a:lnTo>
                    <a:lnTo>
                      <a:pt x="215" y="29"/>
                    </a:lnTo>
                    <a:lnTo>
                      <a:pt x="215" y="17"/>
                    </a:lnTo>
                    <a:lnTo>
                      <a:pt x="215" y="10"/>
                    </a:lnTo>
                    <a:lnTo>
                      <a:pt x="213" y="5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1"/>
                    </a:lnTo>
                    <a:lnTo>
                      <a:pt x="199" y="1"/>
                    </a:lnTo>
                    <a:lnTo>
                      <a:pt x="196" y="4"/>
                    </a:lnTo>
                    <a:lnTo>
                      <a:pt x="193" y="9"/>
                    </a:lnTo>
                    <a:lnTo>
                      <a:pt x="191" y="16"/>
                    </a:lnTo>
                    <a:lnTo>
                      <a:pt x="191" y="28"/>
                    </a:lnTo>
                    <a:lnTo>
                      <a:pt x="191" y="38"/>
                    </a:lnTo>
                    <a:lnTo>
                      <a:pt x="192" y="41"/>
                    </a:lnTo>
                    <a:lnTo>
                      <a:pt x="193" y="43"/>
                    </a:lnTo>
                    <a:lnTo>
                      <a:pt x="193" y="85"/>
                    </a:lnTo>
                    <a:lnTo>
                      <a:pt x="192" y="129"/>
                    </a:lnTo>
                    <a:lnTo>
                      <a:pt x="166" y="130"/>
                    </a:lnTo>
                    <a:lnTo>
                      <a:pt x="168" y="95"/>
                    </a:lnTo>
                    <a:lnTo>
                      <a:pt x="169" y="84"/>
                    </a:lnTo>
                    <a:lnTo>
                      <a:pt x="169" y="72"/>
                    </a:lnTo>
                    <a:lnTo>
                      <a:pt x="168" y="65"/>
                    </a:lnTo>
                    <a:lnTo>
                      <a:pt x="166" y="60"/>
                    </a:lnTo>
                    <a:lnTo>
                      <a:pt x="163" y="57"/>
                    </a:lnTo>
                    <a:lnTo>
                      <a:pt x="157" y="54"/>
                    </a:lnTo>
                    <a:lnTo>
                      <a:pt x="155" y="56"/>
                    </a:lnTo>
                    <a:lnTo>
                      <a:pt x="152" y="56"/>
                    </a:lnTo>
                    <a:lnTo>
                      <a:pt x="149" y="59"/>
                    </a:lnTo>
                    <a:lnTo>
                      <a:pt x="147" y="64"/>
                    </a:lnTo>
                    <a:lnTo>
                      <a:pt x="145" y="71"/>
                    </a:lnTo>
                    <a:lnTo>
                      <a:pt x="144" y="83"/>
                    </a:lnTo>
                    <a:lnTo>
                      <a:pt x="145" y="93"/>
                    </a:lnTo>
                    <a:lnTo>
                      <a:pt x="145" y="96"/>
                    </a:lnTo>
                    <a:lnTo>
                      <a:pt x="148" y="98"/>
                    </a:lnTo>
                    <a:lnTo>
                      <a:pt x="148" y="131"/>
                    </a:lnTo>
                    <a:lnTo>
                      <a:pt x="85" y="135"/>
                    </a:lnTo>
                    <a:lnTo>
                      <a:pt x="54" y="136"/>
                    </a:lnTo>
                    <a:lnTo>
                      <a:pt x="22" y="136"/>
                    </a:lnTo>
                    <a:lnTo>
                      <a:pt x="23" y="98"/>
                    </a:lnTo>
                    <a:lnTo>
                      <a:pt x="25" y="59"/>
                    </a:lnTo>
                    <a:lnTo>
                      <a:pt x="26" y="49"/>
                    </a:lnTo>
                    <a:lnTo>
                      <a:pt x="26" y="36"/>
                    </a:lnTo>
                    <a:lnTo>
                      <a:pt x="25" y="29"/>
                    </a:lnTo>
                    <a:lnTo>
                      <a:pt x="23" y="25"/>
                    </a:lnTo>
                    <a:lnTo>
                      <a:pt x="20" y="21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9" y="20"/>
                    </a:lnTo>
                    <a:lnTo>
                      <a:pt x="6" y="24"/>
                    </a:lnTo>
                    <a:lnTo>
                      <a:pt x="4" y="28"/>
                    </a:lnTo>
                    <a:lnTo>
                      <a:pt x="2" y="35"/>
                    </a:lnTo>
                    <a:lnTo>
                      <a:pt x="1" y="48"/>
                    </a:lnTo>
                    <a:lnTo>
                      <a:pt x="2" y="58"/>
                    </a:lnTo>
                    <a:lnTo>
                      <a:pt x="2" y="60"/>
                    </a:lnTo>
                    <a:lnTo>
                      <a:pt x="5" y="63"/>
                    </a:lnTo>
                    <a:lnTo>
                      <a:pt x="5" y="95"/>
                    </a:lnTo>
                    <a:lnTo>
                      <a:pt x="5" y="127"/>
                    </a:lnTo>
                    <a:lnTo>
                      <a:pt x="2" y="192"/>
                    </a:lnTo>
                    <a:lnTo>
                      <a:pt x="0" y="206"/>
                    </a:lnTo>
                    <a:lnTo>
                      <a:pt x="0" y="215"/>
                    </a:lnTo>
                    <a:lnTo>
                      <a:pt x="0" y="223"/>
                    </a:lnTo>
                    <a:lnTo>
                      <a:pt x="1" y="231"/>
                    </a:lnTo>
                    <a:lnTo>
                      <a:pt x="2" y="233"/>
                    </a:lnTo>
                    <a:lnTo>
                      <a:pt x="5" y="236"/>
                    </a:lnTo>
                    <a:lnTo>
                      <a:pt x="7" y="239"/>
                    </a:lnTo>
                    <a:lnTo>
                      <a:pt x="10" y="240"/>
                    </a:lnTo>
                    <a:lnTo>
                      <a:pt x="14" y="240"/>
                    </a:lnTo>
                    <a:lnTo>
                      <a:pt x="18" y="240"/>
                    </a:lnTo>
                    <a:lnTo>
                      <a:pt x="21" y="239"/>
                    </a:lnTo>
                    <a:lnTo>
                      <a:pt x="21" y="238"/>
                    </a:lnTo>
                    <a:lnTo>
                      <a:pt x="22" y="216"/>
                    </a:lnTo>
                    <a:lnTo>
                      <a:pt x="22" y="194"/>
                    </a:lnTo>
                    <a:lnTo>
                      <a:pt x="22" y="152"/>
                    </a:lnTo>
                    <a:lnTo>
                      <a:pt x="31" y="155"/>
                    </a:lnTo>
                    <a:lnTo>
                      <a:pt x="41" y="159"/>
                    </a:lnTo>
                    <a:lnTo>
                      <a:pt x="50" y="162"/>
                    </a:lnTo>
                    <a:lnTo>
                      <a:pt x="60" y="165"/>
                    </a:lnTo>
                    <a:lnTo>
                      <a:pt x="72" y="171"/>
                    </a:lnTo>
                    <a:lnTo>
                      <a:pt x="69" y="214"/>
                    </a:lnTo>
                    <a:lnTo>
                      <a:pt x="66" y="255"/>
                    </a:lnTo>
                    <a:lnTo>
                      <a:pt x="63" y="339"/>
                    </a:lnTo>
                    <a:lnTo>
                      <a:pt x="58" y="508"/>
                    </a:lnTo>
                    <a:lnTo>
                      <a:pt x="53" y="687"/>
                    </a:lnTo>
                    <a:lnTo>
                      <a:pt x="49" y="776"/>
                    </a:lnTo>
                    <a:lnTo>
                      <a:pt x="46" y="821"/>
                    </a:lnTo>
                    <a:lnTo>
                      <a:pt x="42" y="866"/>
                    </a:lnTo>
                    <a:lnTo>
                      <a:pt x="44" y="869"/>
                    </a:lnTo>
                    <a:lnTo>
                      <a:pt x="47" y="874"/>
                    </a:lnTo>
                    <a:lnTo>
                      <a:pt x="49" y="876"/>
                    </a:lnTo>
                    <a:lnTo>
                      <a:pt x="50" y="876"/>
                    </a:lnTo>
                    <a:lnTo>
                      <a:pt x="52" y="875"/>
                    </a:lnTo>
                    <a:lnTo>
                      <a:pt x="50" y="8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7" name="Freeform 134"/>
              <p:cNvSpPr>
                <a:spLocks/>
              </p:cNvSpPr>
              <p:nvPr/>
            </p:nvSpPr>
            <p:spPr bwMode="auto">
              <a:xfrm>
                <a:off x="5983749" y="2528055"/>
                <a:ext cx="212623" cy="1294680"/>
              </a:xfrm>
              <a:custGeom>
                <a:avLst/>
                <a:gdLst>
                  <a:gd name="T0" fmla="*/ 0 w 135"/>
                  <a:gd name="T1" fmla="*/ 724 h 835"/>
                  <a:gd name="T2" fmla="*/ 0 w 135"/>
                  <a:gd name="T3" fmla="*/ 724 h 835"/>
                  <a:gd name="T4" fmla="*/ 5 w 135"/>
                  <a:gd name="T5" fmla="*/ 616 h 835"/>
                  <a:gd name="T6" fmla="*/ 12 w 135"/>
                  <a:gd name="T7" fmla="*/ 395 h 835"/>
                  <a:gd name="T8" fmla="*/ 18 w 135"/>
                  <a:gd name="T9" fmla="*/ 173 h 835"/>
                  <a:gd name="T10" fmla="*/ 22 w 135"/>
                  <a:gd name="T11" fmla="*/ 98 h 835"/>
                  <a:gd name="T12" fmla="*/ 24 w 135"/>
                  <a:gd name="T13" fmla="*/ 65 h 835"/>
                  <a:gd name="T14" fmla="*/ 24 w 135"/>
                  <a:gd name="T15" fmla="*/ 65 h 835"/>
                  <a:gd name="T16" fmla="*/ 26 w 135"/>
                  <a:gd name="T17" fmla="*/ 56 h 835"/>
                  <a:gd name="T18" fmla="*/ 31 w 135"/>
                  <a:gd name="T19" fmla="*/ 45 h 835"/>
                  <a:gd name="T20" fmla="*/ 38 w 135"/>
                  <a:gd name="T21" fmla="*/ 35 h 835"/>
                  <a:gd name="T22" fmla="*/ 45 w 135"/>
                  <a:gd name="T23" fmla="*/ 25 h 835"/>
                  <a:gd name="T24" fmla="*/ 58 w 135"/>
                  <a:gd name="T25" fmla="*/ 8 h 835"/>
                  <a:gd name="T26" fmla="*/ 65 w 135"/>
                  <a:gd name="T27" fmla="*/ 0 h 835"/>
                  <a:gd name="T28" fmla="*/ 65 w 135"/>
                  <a:gd name="T29" fmla="*/ 0 h 835"/>
                  <a:gd name="T30" fmla="*/ 66 w 135"/>
                  <a:gd name="T31" fmla="*/ 0 h 835"/>
                  <a:gd name="T32" fmla="*/ 69 w 135"/>
                  <a:gd name="T33" fmla="*/ 1 h 835"/>
                  <a:gd name="T34" fmla="*/ 72 w 135"/>
                  <a:gd name="T35" fmla="*/ 9 h 835"/>
                  <a:gd name="T36" fmla="*/ 83 w 135"/>
                  <a:gd name="T37" fmla="*/ 35 h 835"/>
                  <a:gd name="T38" fmla="*/ 95 w 135"/>
                  <a:gd name="T39" fmla="*/ 74 h 835"/>
                  <a:gd name="T40" fmla="*/ 135 w 135"/>
                  <a:gd name="T41" fmla="*/ 765 h 835"/>
                  <a:gd name="T42" fmla="*/ 71 w 135"/>
                  <a:gd name="T43" fmla="*/ 835 h 835"/>
                  <a:gd name="T44" fmla="*/ 0 w 135"/>
                  <a:gd name="T45" fmla="*/ 724 h 835"/>
                  <a:gd name="T46" fmla="*/ 0 w 135"/>
                  <a:gd name="T47" fmla="*/ 724 h 8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35"/>
                  <a:gd name="T73" fmla="*/ 0 h 835"/>
                  <a:gd name="T74" fmla="*/ 135 w 135"/>
                  <a:gd name="T75" fmla="*/ 835 h 83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35" h="835">
                    <a:moveTo>
                      <a:pt x="0" y="724"/>
                    </a:moveTo>
                    <a:lnTo>
                      <a:pt x="0" y="724"/>
                    </a:lnTo>
                    <a:lnTo>
                      <a:pt x="5" y="616"/>
                    </a:lnTo>
                    <a:lnTo>
                      <a:pt x="12" y="395"/>
                    </a:lnTo>
                    <a:lnTo>
                      <a:pt x="18" y="173"/>
                    </a:lnTo>
                    <a:lnTo>
                      <a:pt x="22" y="98"/>
                    </a:lnTo>
                    <a:lnTo>
                      <a:pt x="24" y="65"/>
                    </a:lnTo>
                    <a:lnTo>
                      <a:pt x="26" y="56"/>
                    </a:lnTo>
                    <a:lnTo>
                      <a:pt x="31" y="45"/>
                    </a:lnTo>
                    <a:lnTo>
                      <a:pt x="38" y="35"/>
                    </a:lnTo>
                    <a:lnTo>
                      <a:pt x="45" y="25"/>
                    </a:lnTo>
                    <a:lnTo>
                      <a:pt x="58" y="8"/>
                    </a:lnTo>
                    <a:lnTo>
                      <a:pt x="65" y="0"/>
                    </a:lnTo>
                    <a:lnTo>
                      <a:pt x="66" y="0"/>
                    </a:lnTo>
                    <a:lnTo>
                      <a:pt x="69" y="1"/>
                    </a:lnTo>
                    <a:lnTo>
                      <a:pt x="72" y="9"/>
                    </a:lnTo>
                    <a:lnTo>
                      <a:pt x="83" y="35"/>
                    </a:lnTo>
                    <a:lnTo>
                      <a:pt x="95" y="74"/>
                    </a:lnTo>
                    <a:lnTo>
                      <a:pt x="135" y="765"/>
                    </a:lnTo>
                    <a:lnTo>
                      <a:pt x="71" y="835"/>
                    </a:lnTo>
                    <a:lnTo>
                      <a:pt x="0" y="724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8" name="Freeform 135"/>
              <p:cNvSpPr>
                <a:spLocks/>
              </p:cNvSpPr>
              <p:nvPr/>
            </p:nvSpPr>
            <p:spPr bwMode="auto">
              <a:xfrm>
                <a:off x="5508104" y="2276872"/>
                <a:ext cx="94499" cy="420190"/>
              </a:xfrm>
              <a:custGeom>
                <a:avLst/>
                <a:gdLst>
                  <a:gd name="T0" fmla="*/ 55 w 60"/>
                  <a:gd name="T1" fmla="*/ 8 h 271"/>
                  <a:gd name="T2" fmla="*/ 55 w 60"/>
                  <a:gd name="T3" fmla="*/ 8 h 271"/>
                  <a:gd name="T4" fmla="*/ 52 w 60"/>
                  <a:gd name="T5" fmla="*/ 4 h 271"/>
                  <a:gd name="T6" fmla="*/ 46 w 60"/>
                  <a:gd name="T7" fmla="*/ 0 h 271"/>
                  <a:gd name="T8" fmla="*/ 46 w 60"/>
                  <a:gd name="T9" fmla="*/ 0 h 271"/>
                  <a:gd name="T10" fmla="*/ 45 w 60"/>
                  <a:gd name="T11" fmla="*/ 0 h 271"/>
                  <a:gd name="T12" fmla="*/ 43 w 60"/>
                  <a:gd name="T13" fmla="*/ 1 h 271"/>
                  <a:gd name="T14" fmla="*/ 43 w 60"/>
                  <a:gd name="T15" fmla="*/ 1 h 271"/>
                  <a:gd name="T16" fmla="*/ 33 w 60"/>
                  <a:gd name="T17" fmla="*/ 15 h 271"/>
                  <a:gd name="T18" fmla="*/ 25 w 60"/>
                  <a:gd name="T19" fmla="*/ 30 h 271"/>
                  <a:gd name="T20" fmla="*/ 19 w 60"/>
                  <a:gd name="T21" fmla="*/ 46 h 271"/>
                  <a:gd name="T22" fmla="*/ 13 w 60"/>
                  <a:gd name="T23" fmla="*/ 62 h 271"/>
                  <a:gd name="T24" fmla="*/ 8 w 60"/>
                  <a:gd name="T25" fmla="*/ 79 h 271"/>
                  <a:gd name="T26" fmla="*/ 5 w 60"/>
                  <a:gd name="T27" fmla="*/ 96 h 271"/>
                  <a:gd name="T28" fmla="*/ 1 w 60"/>
                  <a:gd name="T29" fmla="*/ 114 h 271"/>
                  <a:gd name="T30" fmla="*/ 0 w 60"/>
                  <a:gd name="T31" fmla="*/ 132 h 271"/>
                  <a:gd name="T32" fmla="*/ 0 w 60"/>
                  <a:gd name="T33" fmla="*/ 149 h 271"/>
                  <a:gd name="T34" fmla="*/ 0 w 60"/>
                  <a:gd name="T35" fmla="*/ 167 h 271"/>
                  <a:gd name="T36" fmla="*/ 3 w 60"/>
                  <a:gd name="T37" fmla="*/ 184 h 271"/>
                  <a:gd name="T38" fmla="*/ 5 w 60"/>
                  <a:gd name="T39" fmla="*/ 202 h 271"/>
                  <a:gd name="T40" fmla="*/ 9 w 60"/>
                  <a:gd name="T41" fmla="*/ 219 h 271"/>
                  <a:gd name="T42" fmla="*/ 14 w 60"/>
                  <a:gd name="T43" fmla="*/ 235 h 271"/>
                  <a:gd name="T44" fmla="*/ 21 w 60"/>
                  <a:gd name="T45" fmla="*/ 251 h 271"/>
                  <a:gd name="T46" fmla="*/ 28 w 60"/>
                  <a:gd name="T47" fmla="*/ 266 h 271"/>
                  <a:gd name="T48" fmla="*/ 28 w 60"/>
                  <a:gd name="T49" fmla="*/ 266 h 271"/>
                  <a:gd name="T50" fmla="*/ 31 w 60"/>
                  <a:gd name="T51" fmla="*/ 270 h 271"/>
                  <a:gd name="T52" fmla="*/ 35 w 60"/>
                  <a:gd name="T53" fmla="*/ 271 h 271"/>
                  <a:gd name="T54" fmla="*/ 36 w 60"/>
                  <a:gd name="T55" fmla="*/ 271 h 271"/>
                  <a:gd name="T56" fmla="*/ 37 w 60"/>
                  <a:gd name="T57" fmla="*/ 270 h 271"/>
                  <a:gd name="T58" fmla="*/ 37 w 60"/>
                  <a:gd name="T59" fmla="*/ 268 h 271"/>
                  <a:gd name="T60" fmla="*/ 36 w 60"/>
                  <a:gd name="T61" fmla="*/ 265 h 271"/>
                  <a:gd name="T62" fmla="*/ 36 w 60"/>
                  <a:gd name="T63" fmla="*/ 265 h 271"/>
                  <a:gd name="T64" fmla="*/ 29 w 60"/>
                  <a:gd name="T65" fmla="*/ 249 h 271"/>
                  <a:gd name="T66" fmla="*/ 24 w 60"/>
                  <a:gd name="T67" fmla="*/ 234 h 271"/>
                  <a:gd name="T68" fmla="*/ 20 w 60"/>
                  <a:gd name="T69" fmla="*/ 218 h 271"/>
                  <a:gd name="T70" fmla="*/ 17 w 60"/>
                  <a:gd name="T71" fmla="*/ 202 h 271"/>
                  <a:gd name="T72" fmla="*/ 15 w 60"/>
                  <a:gd name="T73" fmla="*/ 186 h 271"/>
                  <a:gd name="T74" fmla="*/ 14 w 60"/>
                  <a:gd name="T75" fmla="*/ 170 h 271"/>
                  <a:gd name="T76" fmla="*/ 13 w 60"/>
                  <a:gd name="T77" fmla="*/ 154 h 271"/>
                  <a:gd name="T78" fmla="*/ 14 w 60"/>
                  <a:gd name="T79" fmla="*/ 136 h 271"/>
                  <a:gd name="T80" fmla="*/ 14 w 60"/>
                  <a:gd name="T81" fmla="*/ 136 h 271"/>
                  <a:gd name="T82" fmla="*/ 15 w 60"/>
                  <a:gd name="T83" fmla="*/ 120 h 271"/>
                  <a:gd name="T84" fmla="*/ 19 w 60"/>
                  <a:gd name="T85" fmla="*/ 104 h 271"/>
                  <a:gd name="T86" fmla="*/ 22 w 60"/>
                  <a:gd name="T87" fmla="*/ 88 h 271"/>
                  <a:gd name="T88" fmla="*/ 27 w 60"/>
                  <a:gd name="T89" fmla="*/ 72 h 271"/>
                  <a:gd name="T90" fmla="*/ 27 w 60"/>
                  <a:gd name="T91" fmla="*/ 72 h 271"/>
                  <a:gd name="T92" fmla="*/ 31 w 60"/>
                  <a:gd name="T93" fmla="*/ 61 h 271"/>
                  <a:gd name="T94" fmla="*/ 39 w 60"/>
                  <a:gd name="T95" fmla="*/ 41 h 271"/>
                  <a:gd name="T96" fmla="*/ 48 w 60"/>
                  <a:gd name="T97" fmla="*/ 24 h 271"/>
                  <a:gd name="T98" fmla="*/ 53 w 60"/>
                  <a:gd name="T99" fmla="*/ 20 h 271"/>
                  <a:gd name="T100" fmla="*/ 54 w 60"/>
                  <a:gd name="T101" fmla="*/ 19 h 271"/>
                  <a:gd name="T102" fmla="*/ 55 w 60"/>
                  <a:gd name="T103" fmla="*/ 19 h 271"/>
                  <a:gd name="T104" fmla="*/ 55 w 60"/>
                  <a:gd name="T105" fmla="*/ 19 h 271"/>
                  <a:gd name="T106" fmla="*/ 57 w 60"/>
                  <a:gd name="T107" fmla="*/ 21 h 271"/>
                  <a:gd name="T108" fmla="*/ 60 w 60"/>
                  <a:gd name="T109" fmla="*/ 21 h 271"/>
                  <a:gd name="T110" fmla="*/ 60 w 60"/>
                  <a:gd name="T111" fmla="*/ 20 h 271"/>
                  <a:gd name="T112" fmla="*/ 60 w 60"/>
                  <a:gd name="T113" fmla="*/ 17 h 271"/>
                  <a:gd name="T114" fmla="*/ 59 w 60"/>
                  <a:gd name="T115" fmla="*/ 13 h 271"/>
                  <a:gd name="T116" fmla="*/ 55 w 60"/>
                  <a:gd name="T117" fmla="*/ 8 h 271"/>
                  <a:gd name="T118" fmla="*/ 55 w 60"/>
                  <a:gd name="T119" fmla="*/ 8 h 271"/>
                  <a:gd name="T120" fmla="*/ 55 w 60"/>
                  <a:gd name="T121" fmla="*/ 8 h 2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0"/>
                  <a:gd name="T184" fmla="*/ 0 h 271"/>
                  <a:gd name="T185" fmla="*/ 60 w 60"/>
                  <a:gd name="T186" fmla="*/ 271 h 27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0" h="271">
                    <a:moveTo>
                      <a:pt x="55" y="8"/>
                    </a:moveTo>
                    <a:lnTo>
                      <a:pt x="55" y="8"/>
                    </a:lnTo>
                    <a:lnTo>
                      <a:pt x="52" y="4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1"/>
                    </a:lnTo>
                    <a:lnTo>
                      <a:pt x="33" y="15"/>
                    </a:lnTo>
                    <a:lnTo>
                      <a:pt x="25" y="30"/>
                    </a:lnTo>
                    <a:lnTo>
                      <a:pt x="19" y="46"/>
                    </a:lnTo>
                    <a:lnTo>
                      <a:pt x="13" y="62"/>
                    </a:lnTo>
                    <a:lnTo>
                      <a:pt x="8" y="79"/>
                    </a:lnTo>
                    <a:lnTo>
                      <a:pt x="5" y="96"/>
                    </a:lnTo>
                    <a:lnTo>
                      <a:pt x="1" y="114"/>
                    </a:lnTo>
                    <a:lnTo>
                      <a:pt x="0" y="132"/>
                    </a:lnTo>
                    <a:lnTo>
                      <a:pt x="0" y="149"/>
                    </a:lnTo>
                    <a:lnTo>
                      <a:pt x="0" y="167"/>
                    </a:lnTo>
                    <a:lnTo>
                      <a:pt x="3" y="184"/>
                    </a:lnTo>
                    <a:lnTo>
                      <a:pt x="5" y="202"/>
                    </a:lnTo>
                    <a:lnTo>
                      <a:pt x="9" y="219"/>
                    </a:lnTo>
                    <a:lnTo>
                      <a:pt x="14" y="235"/>
                    </a:lnTo>
                    <a:lnTo>
                      <a:pt x="21" y="251"/>
                    </a:lnTo>
                    <a:lnTo>
                      <a:pt x="28" y="266"/>
                    </a:lnTo>
                    <a:lnTo>
                      <a:pt x="31" y="270"/>
                    </a:lnTo>
                    <a:lnTo>
                      <a:pt x="35" y="271"/>
                    </a:lnTo>
                    <a:lnTo>
                      <a:pt x="36" y="271"/>
                    </a:lnTo>
                    <a:lnTo>
                      <a:pt x="37" y="270"/>
                    </a:lnTo>
                    <a:lnTo>
                      <a:pt x="37" y="268"/>
                    </a:lnTo>
                    <a:lnTo>
                      <a:pt x="36" y="265"/>
                    </a:lnTo>
                    <a:lnTo>
                      <a:pt x="29" y="249"/>
                    </a:lnTo>
                    <a:lnTo>
                      <a:pt x="24" y="234"/>
                    </a:lnTo>
                    <a:lnTo>
                      <a:pt x="20" y="218"/>
                    </a:lnTo>
                    <a:lnTo>
                      <a:pt x="17" y="202"/>
                    </a:lnTo>
                    <a:lnTo>
                      <a:pt x="15" y="186"/>
                    </a:lnTo>
                    <a:lnTo>
                      <a:pt x="14" y="170"/>
                    </a:lnTo>
                    <a:lnTo>
                      <a:pt x="13" y="154"/>
                    </a:lnTo>
                    <a:lnTo>
                      <a:pt x="14" y="136"/>
                    </a:lnTo>
                    <a:lnTo>
                      <a:pt x="15" y="120"/>
                    </a:lnTo>
                    <a:lnTo>
                      <a:pt x="19" y="104"/>
                    </a:lnTo>
                    <a:lnTo>
                      <a:pt x="22" y="88"/>
                    </a:lnTo>
                    <a:lnTo>
                      <a:pt x="27" y="72"/>
                    </a:lnTo>
                    <a:lnTo>
                      <a:pt x="31" y="61"/>
                    </a:lnTo>
                    <a:lnTo>
                      <a:pt x="39" y="41"/>
                    </a:lnTo>
                    <a:lnTo>
                      <a:pt x="48" y="24"/>
                    </a:lnTo>
                    <a:lnTo>
                      <a:pt x="53" y="20"/>
                    </a:lnTo>
                    <a:lnTo>
                      <a:pt x="54" y="19"/>
                    </a:lnTo>
                    <a:lnTo>
                      <a:pt x="55" y="19"/>
                    </a:lnTo>
                    <a:lnTo>
                      <a:pt x="57" y="21"/>
                    </a:lnTo>
                    <a:lnTo>
                      <a:pt x="60" y="21"/>
                    </a:lnTo>
                    <a:lnTo>
                      <a:pt x="60" y="20"/>
                    </a:lnTo>
                    <a:lnTo>
                      <a:pt x="60" y="17"/>
                    </a:lnTo>
                    <a:lnTo>
                      <a:pt x="59" y="13"/>
                    </a:lnTo>
                    <a:lnTo>
                      <a:pt x="55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9" name="Freeform 136"/>
              <p:cNvSpPr>
                <a:spLocks/>
              </p:cNvSpPr>
              <p:nvPr/>
            </p:nvSpPr>
            <p:spPr bwMode="auto">
              <a:xfrm>
                <a:off x="5643553" y="2345095"/>
                <a:ext cx="55124" cy="265138"/>
              </a:xfrm>
              <a:custGeom>
                <a:avLst/>
                <a:gdLst>
                  <a:gd name="T0" fmla="*/ 24 w 35"/>
                  <a:gd name="T1" fmla="*/ 1 h 171"/>
                  <a:gd name="T2" fmla="*/ 24 w 35"/>
                  <a:gd name="T3" fmla="*/ 1 h 171"/>
                  <a:gd name="T4" fmla="*/ 18 w 35"/>
                  <a:gd name="T5" fmla="*/ 9 h 171"/>
                  <a:gd name="T6" fmla="*/ 14 w 35"/>
                  <a:gd name="T7" fmla="*/ 18 h 171"/>
                  <a:gd name="T8" fmla="*/ 9 w 35"/>
                  <a:gd name="T9" fmla="*/ 27 h 171"/>
                  <a:gd name="T10" fmla="*/ 6 w 35"/>
                  <a:gd name="T11" fmla="*/ 38 h 171"/>
                  <a:gd name="T12" fmla="*/ 3 w 35"/>
                  <a:gd name="T13" fmla="*/ 48 h 171"/>
                  <a:gd name="T14" fmla="*/ 2 w 35"/>
                  <a:gd name="T15" fmla="*/ 58 h 171"/>
                  <a:gd name="T16" fmla="*/ 0 w 35"/>
                  <a:gd name="T17" fmla="*/ 80 h 171"/>
                  <a:gd name="T18" fmla="*/ 1 w 35"/>
                  <a:gd name="T19" fmla="*/ 102 h 171"/>
                  <a:gd name="T20" fmla="*/ 5 w 35"/>
                  <a:gd name="T21" fmla="*/ 123 h 171"/>
                  <a:gd name="T22" fmla="*/ 9 w 35"/>
                  <a:gd name="T23" fmla="*/ 144 h 171"/>
                  <a:gd name="T24" fmla="*/ 15 w 35"/>
                  <a:gd name="T25" fmla="*/ 162 h 171"/>
                  <a:gd name="T26" fmla="*/ 15 w 35"/>
                  <a:gd name="T27" fmla="*/ 162 h 171"/>
                  <a:gd name="T28" fmla="*/ 18 w 35"/>
                  <a:gd name="T29" fmla="*/ 167 h 171"/>
                  <a:gd name="T30" fmla="*/ 22 w 35"/>
                  <a:gd name="T31" fmla="*/ 170 h 171"/>
                  <a:gd name="T32" fmla="*/ 24 w 35"/>
                  <a:gd name="T33" fmla="*/ 171 h 171"/>
                  <a:gd name="T34" fmla="*/ 25 w 35"/>
                  <a:gd name="T35" fmla="*/ 171 h 171"/>
                  <a:gd name="T36" fmla="*/ 25 w 35"/>
                  <a:gd name="T37" fmla="*/ 170 h 171"/>
                  <a:gd name="T38" fmla="*/ 25 w 35"/>
                  <a:gd name="T39" fmla="*/ 167 h 171"/>
                  <a:gd name="T40" fmla="*/ 25 w 35"/>
                  <a:gd name="T41" fmla="*/ 167 h 171"/>
                  <a:gd name="T42" fmla="*/ 21 w 35"/>
                  <a:gd name="T43" fmla="*/ 147 h 171"/>
                  <a:gd name="T44" fmla="*/ 16 w 35"/>
                  <a:gd name="T45" fmla="*/ 128 h 171"/>
                  <a:gd name="T46" fmla="*/ 14 w 35"/>
                  <a:gd name="T47" fmla="*/ 108 h 171"/>
                  <a:gd name="T48" fmla="*/ 13 w 35"/>
                  <a:gd name="T49" fmla="*/ 88 h 171"/>
                  <a:gd name="T50" fmla="*/ 14 w 35"/>
                  <a:gd name="T51" fmla="*/ 68 h 171"/>
                  <a:gd name="T52" fmla="*/ 15 w 35"/>
                  <a:gd name="T53" fmla="*/ 59 h 171"/>
                  <a:gd name="T54" fmla="*/ 17 w 35"/>
                  <a:gd name="T55" fmla="*/ 49 h 171"/>
                  <a:gd name="T56" fmla="*/ 21 w 35"/>
                  <a:gd name="T57" fmla="*/ 40 h 171"/>
                  <a:gd name="T58" fmla="*/ 24 w 35"/>
                  <a:gd name="T59" fmla="*/ 31 h 171"/>
                  <a:gd name="T60" fmla="*/ 29 w 35"/>
                  <a:gd name="T61" fmla="*/ 23 h 171"/>
                  <a:gd name="T62" fmla="*/ 34 w 35"/>
                  <a:gd name="T63" fmla="*/ 13 h 171"/>
                  <a:gd name="T64" fmla="*/ 34 w 35"/>
                  <a:gd name="T65" fmla="*/ 13 h 171"/>
                  <a:gd name="T66" fmla="*/ 35 w 35"/>
                  <a:gd name="T67" fmla="*/ 12 h 171"/>
                  <a:gd name="T68" fmla="*/ 34 w 35"/>
                  <a:gd name="T69" fmla="*/ 10 h 171"/>
                  <a:gd name="T70" fmla="*/ 32 w 35"/>
                  <a:gd name="T71" fmla="*/ 4 h 171"/>
                  <a:gd name="T72" fmla="*/ 27 w 35"/>
                  <a:gd name="T73" fmla="*/ 0 h 171"/>
                  <a:gd name="T74" fmla="*/ 26 w 35"/>
                  <a:gd name="T75" fmla="*/ 0 h 171"/>
                  <a:gd name="T76" fmla="*/ 24 w 35"/>
                  <a:gd name="T77" fmla="*/ 1 h 171"/>
                  <a:gd name="T78" fmla="*/ 24 w 35"/>
                  <a:gd name="T79" fmla="*/ 1 h 171"/>
                  <a:gd name="T80" fmla="*/ 24 w 35"/>
                  <a:gd name="T81" fmla="*/ 1 h 1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171"/>
                  <a:gd name="T125" fmla="*/ 35 w 35"/>
                  <a:gd name="T126" fmla="*/ 171 h 1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171">
                    <a:moveTo>
                      <a:pt x="24" y="1"/>
                    </a:moveTo>
                    <a:lnTo>
                      <a:pt x="24" y="1"/>
                    </a:lnTo>
                    <a:lnTo>
                      <a:pt x="18" y="9"/>
                    </a:lnTo>
                    <a:lnTo>
                      <a:pt x="14" y="18"/>
                    </a:lnTo>
                    <a:lnTo>
                      <a:pt x="9" y="27"/>
                    </a:lnTo>
                    <a:lnTo>
                      <a:pt x="6" y="38"/>
                    </a:lnTo>
                    <a:lnTo>
                      <a:pt x="3" y="48"/>
                    </a:lnTo>
                    <a:lnTo>
                      <a:pt x="2" y="58"/>
                    </a:lnTo>
                    <a:lnTo>
                      <a:pt x="0" y="80"/>
                    </a:lnTo>
                    <a:lnTo>
                      <a:pt x="1" y="102"/>
                    </a:lnTo>
                    <a:lnTo>
                      <a:pt x="5" y="123"/>
                    </a:lnTo>
                    <a:lnTo>
                      <a:pt x="9" y="144"/>
                    </a:lnTo>
                    <a:lnTo>
                      <a:pt x="15" y="162"/>
                    </a:lnTo>
                    <a:lnTo>
                      <a:pt x="18" y="167"/>
                    </a:lnTo>
                    <a:lnTo>
                      <a:pt x="22" y="170"/>
                    </a:lnTo>
                    <a:lnTo>
                      <a:pt x="24" y="171"/>
                    </a:lnTo>
                    <a:lnTo>
                      <a:pt x="25" y="171"/>
                    </a:lnTo>
                    <a:lnTo>
                      <a:pt x="25" y="170"/>
                    </a:lnTo>
                    <a:lnTo>
                      <a:pt x="25" y="167"/>
                    </a:lnTo>
                    <a:lnTo>
                      <a:pt x="21" y="147"/>
                    </a:lnTo>
                    <a:lnTo>
                      <a:pt x="16" y="128"/>
                    </a:lnTo>
                    <a:lnTo>
                      <a:pt x="14" y="108"/>
                    </a:lnTo>
                    <a:lnTo>
                      <a:pt x="13" y="88"/>
                    </a:lnTo>
                    <a:lnTo>
                      <a:pt x="14" y="68"/>
                    </a:lnTo>
                    <a:lnTo>
                      <a:pt x="15" y="59"/>
                    </a:lnTo>
                    <a:lnTo>
                      <a:pt x="17" y="49"/>
                    </a:lnTo>
                    <a:lnTo>
                      <a:pt x="21" y="40"/>
                    </a:lnTo>
                    <a:lnTo>
                      <a:pt x="24" y="31"/>
                    </a:lnTo>
                    <a:lnTo>
                      <a:pt x="29" y="23"/>
                    </a:lnTo>
                    <a:lnTo>
                      <a:pt x="34" y="13"/>
                    </a:lnTo>
                    <a:lnTo>
                      <a:pt x="35" y="12"/>
                    </a:lnTo>
                    <a:lnTo>
                      <a:pt x="34" y="10"/>
                    </a:lnTo>
                    <a:lnTo>
                      <a:pt x="32" y="4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0" name="Freeform 137"/>
              <p:cNvSpPr>
                <a:spLocks/>
              </p:cNvSpPr>
              <p:nvPr/>
            </p:nvSpPr>
            <p:spPr bwMode="auto">
              <a:xfrm>
                <a:off x="5769551" y="2413317"/>
                <a:ext cx="26775" cy="142647"/>
              </a:xfrm>
              <a:custGeom>
                <a:avLst/>
                <a:gdLst>
                  <a:gd name="T0" fmla="*/ 8 w 17"/>
                  <a:gd name="T1" fmla="*/ 2 h 92"/>
                  <a:gd name="T2" fmla="*/ 8 w 17"/>
                  <a:gd name="T3" fmla="*/ 2 h 92"/>
                  <a:gd name="T4" fmla="*/ 4 w 17"/>
                  <a:gd name="T5" fmla="*/ 11 h 92"/>
                  <a:gd name="T6" fmla="*/ 1 w 17"/>
                  <a:gd name="T7" fmla="*/ 21 h 92"/>
                  <a:gd name="T8" fmla="*/ 0 w 17"/>
                  <a:gd name="T9" fmla="*/ 31 h 92"/>
                  <a:gd name="T10" fmla="*/ 0 w 17"/>
                  <a:gd name="T11" fmla="*/ 43 h 92"/>
                  <a:gd name="T12" fmla="*/ 0 w 17"/>
                  <a:gd name="T13" fmla="*/ 53 h 92"/>
                  <a:gd name="T14" fmla="*/ 1 w 17"/>
                  <a:gd name="T15" fmla="*/ 63 h 92"/>
                  <a:gd name="T16" fmla="*/ 6 w 17"/>
                  <a:gd name="T17" fmla="*/ 84 h 92"/>
                  <a:gd name="T18" fmla="*/ 6 w 17"/>
                  <a:gd name="T19" fmla="*/ 84 h 92"/>
                  <a:gd name="T20" fmla="*/ 8 w 17"/>
                  <a:gd name="T21" fmla="*/ 87 h 92"/>
                  <a:gd name="T22" fmla="*/ 12 w 17"/>
                  <a:gd name="T23" fmla="*/ 91 h 92"/>
                  <a:gd name="T24" fmla="*/ 14 w 17"/>
                  <a:gd name="T25" fmla="*/ 92 h 92"/>
                  <a:gd name="T26" fmla="*/ 14 w 17"/>
                  <a:gd name="T27" fmla="*/ 92 h 92"/>
                  <a:gd name="T28" fmla="*/ 14 w 17"/>
                  <a:gd name="T29" fmla="*/ 90 h 92"/>
                  <a:gd name="T30" fmla="*/ 14 w 17"/>
                  <a:gd name="T31" fmla="*/ 90 h 92"/>
                  <a:gd name="T32" fmla="*/ 10 w 17"/>
                  <a:gd name="T33" fmla="*/ 70 h 92"/>
                  <a:gd name="T34" fmla="*/ 9 w 17"/>
                  <a:gd name="T35" fmla="*/ 51 h 92"/>
                  <a:gd name="T36" fmla="*/ 9 w 17"/>
                  <a:gd name="T37" fmla="*/ 40 h 92"/>
                  <a:gd name="T38" fmla="*/ 10 w 17"/>
                  <a:gd name="T39" fmla="*/ 31 h 92"/>
                  <a:gd name="T40" fmla="*/ 13 w 17"/>
                  <a:gd name="T41" fmla="*/ 22 h 92"/>
                  <a:gd name="T42" fmla="*/ 17 w 17"/>
                  <a:gd name="T43" fmla="*/ 13 h 92"/>
                  <a:gd name="T44" fmla="*/ 17 w 17"/>
                  <a:gd name="T45" fmla="*/ 13 h 92"/>
                  <a:gd name="T46" fmla="*/ 17 w 17"/>
                  <a:gd name="T47" fmla="*/ 11 h 92"/>
                  <a:gd name="T48" fmla="*/ 17 w 17"/>
                  <a:gd name="T49" fmla="*/ 8 h 92"/>
                  <a:gd name="T50" fmla="*/ 14 w 17"/>
                  <a:gd name="T51" fmla="*/ 4 h 92"/>
                  <a:gd name="T52" fmla="*/ 10 w 17"/>
                  <a:gd name="T53" fmla="*/ 0 h 92"/>
                  <a:gd name="T54" fmla="*/ 9 w 17"/>
                  <a:gd name="T55" fmla="*/ 0 h 92"/>
                  <a:gd name="T56" fmla="*/ 8 w 17"/>
                  <a:gd name="T57" fmla="*/ 2 h 92"/>
                  <a:gd name="T58" fmla="*/ 8 w 17"/>
                  <a:gd name="T59" fmla="*/ 2 h 92"/>
                  <a:gd name="T60" fmla="*/ 8 w 17"/>
                  <a:gd name="T61" fmla="*/ 2 h 9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7"/>
                  <a:gd name="T94" fmla="*/ 0 h 92"/>
                  <a:gd name="T95" fmla="*/ 17 w 17"/>
                  <a:gd name="T96" fmla="*/ 92 h 9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7" h="92">
                    <a:moveTo>
                      <a:pt x="8" y="2"/>
                    </a:moveTo>
                    <a:lnTo>
                      <a:pt x="8" y="2"/>
                    </a:lnTo>
                    <a:lnTo>
                      <a:pt x="4" y="11"/>
                    </a:lnTo>
                    <a:lnTo>
                      <a:pt x="1" y="21"/>
                    </a:lnTo>
                    <a:lnTo>
                      <a:pt x="0" y="31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1" y="63"/>
                    </a:lnTo>
                    <a:lnTo>
                      <a:pt x="6" y="84"/>
                    </a:lnTo>
                    <a:lnTo>
                      <a:pt x="8" y="87"/>
                    </a:lnTo>
                    <a:lnTo>
                      <a:pt x="12" y="91"/>
                    </a:lnTo>
                    <a:lnTo>
                      <a:pt x="14" y="92"/>
                    </a:lnTo>
                    <a:lnTo>
                      <a:pt x="14" y="90"/>
                    </a:lnTo>
                    <a:lnTo>
                      <a:pt x="10" y="70"/>
                    </a:lnTo>
                    <a:lnTo>
                      <a:pt x="9" y="51"/>
                    </a:lnTo>
                    <a:lnTo>
                      <a:pt x="9" y="40"/>
                    </a:lnTo>
                    <a:lnTo>
                      <a:pt x="10" y="31"/>
                    </a:lnTo>
                    <a:lnTo>
                      <a:pt x="13" y="22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7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1" name="Freeform 138"/>
              <p:cNvSpPr>
                <a:spLocks/>
              </p:cNvSpPr>
              <p:nvPr/>
            </p:nvSpPr>
            <p:spPr bwMode="auto">
              <a:xfrm>
                <a:off x="6506644" y="2293928"/>
                <a:ext cx="85049" cy="421740"/>
              </a:xfrm>
              <a:custGeom>
                <a:avLst/>
                <a:gdLst>
                  <a:gd name="T0" fmla="*/ 10 w 54"/>
                  <a:gd name="T1" fmla="*/ 20 h 272"/>
                  <a:gd name="T2" fmla="*/ 10 w 54"/>
                  <a:gd name="T3" fmla="*/ 20 h 272"/>
                  <a:gd name="T4" fmla="*/ 14 w 54"/>
                  <a:gd name="T5" fmla="*/ 17 h 272"/>
                  <a:gd name="T6" fmla="*/ 17 w 54"/>
                  <a:gd name="T7" fmla="*/ 16 h 272"/>
                  <a:gd name="T8" fmla="*/ 17 w 54"/>
                  <a:gd name="T9" fmla="*/ 16 h 272"/>
                  <a:gd name="T10" fmla="*/ 9 w 54"/>
                  <a:gd name="T11" fmla="*/ 10 h 272"/>
                  <a:gd name="T12" fmla="*/ 9 w 54"/>
                  <a:gd name="T13" fmla="*/ 10 h 272"/>
                  <a:gd name="T14" fmla="*/ 17 w 54"/>
                  <a:gd name="T15" fmla="*/ 24 h 272"/>
                  <a:gd name="T16" fmla="*/ 24 w 54"/>
                  <a:gd name="T17" fmla="*/ 38 h 272"/>
                  <a:gd name="T18" fmla="*/ 30 w 54"/>
                  <a:gd name="T19" fmla="*/ 54 h 272"/>
                  <a:gd name="T20" fmla="*/ 34 w 54"/>
                  <a:gd name="T21" fmla="*/ 69 h 272"/>
                  <a:gd name="T22" fmla="*/ 38 w 54"/>
                  <a:gd name="T23" fmla="*/ 85 h 272"/>
                  <a:gd name="T24" fmla="*/ 40 w 54"/>
                  <a:gd name="T25" fmla="*/ 100 h 272"/>
                  <a:gd name="T26" fmla="*/ 41 w 54"/>
                  <a:gd name="T27" fmla="*/ 116 h 272"/>
                  <a:gd name="T28" fmla="*/ 41 w 54"/>
                  <a:gd name="T29" fmla="*/ 132 h 272"/>
                  <a:gd name="T30" fmla="*/ 40 w 54"/>
                  <a:gd name="T31" fmla="*/ 148 h 272"/>
                  <a:gd name="T32" fmla="*/ 39 w 54"/>
                  <a:gd name="T33" fmla="*/ 164 h 272"/>
                  <a:gd name="T34" fmla="*/ 36 w 54"/>
                  <a:gd name="T35" fmla="*/ 180 h 272"/>
                  <a:gd name="T36" fmla="*/ 33 w 54"/>
                  <a:gd name="T37" fmla="*/ 195 h 272"/>
                  <a:gd name="T38" fmla="*/ 28 w 54"/>
                  <a:gd name="T39" fmla="*/ 211 h 272"/>
                  <a:gd name="T40" fmla="*/ 24 w 54"/>
                  <a:gd name="T41" fmla="*/ 227 h 272"/>
                  <a:gd name="T42" fmla="*/ 12 w 54"/>
                  <a:gd name="T43" fmla="*/ 257 h 272"/>
                  <a:gd name="T44" fmla="*/ 12 w 54"/>
                  <a:gd name="T45" fmla="*/ 257 h 272"/>
                  <a:gd name="T46" fmla="*/ 12 w 54"/>
                  <a:gd name="T47" fmla="*/ 259 h 272"/>
                  <a:gd name="T48" fmla="*/ 12 w 54"/>
                  <a:gd name="T49" fmla="*/ 262 h 272"/>
                  <a:gd name="T50" fmla="*/ 16 w 54"/>
                  <a:gd name="T51" fmla="*/ 267 h 272"/>
                  <a:gd name="T52" fmla="*/ 19 w 54"/>
                  <a:gd name="T53" fmla="*/ 272 h 272"/>
                  <a:gd name="T54" fmla="*/ 22 w 54"/>
                  <a:gd name="T55" fmla="*/ 272 h 272"/>
                  <a:gd name="T56" fmla="*/ 23 w 54"/>
                  <a:gd name="T57" fmla="*/ 271 h 272"/>
                  <a:gd name="T58" fmla="*/ 23 w 54"/>
                  <a:gd name="T59" fmla="*/ 271 h 272"/>
                  <a:gd name="T60" fmla="*/ 32 w 54"/>
                  <a:gd name="T61" fmla="*/ 256 h 272"/>
                  <a:gd name="T62" fmla="*/ 39 w 54"/>
                  <a:gd name="T63" fmla="*/ 240 h 272"/>
                  <a:gd name="T64" fmla="*/ 44 w 54"/>
                  <a:gd name="T65" fmla="*/ 222 h 272"/>
                  <a:gd name="T66" fmla="*/ 49 w 54"/>
                  <a:gd name="T67" fmla="*/ 203 h 272"/>
                  <a:gd name="T68" fmla="*/ 51 w 54"/>
                  <a:gd name="T69" fmla="*/ 185 h 272"/>
                  <a:gd name="T70" fmla="*/ 52 w 54"/>
                  <a:gd name="T71" fmla="*/ 167 h 272"/>
                  <a:gd name="T72" fmla="*/ 54 w 54"/>
                  <a:gd name="T73" fmla="*/ 148 h 272"/>
                  <a:gd name="T74" fmla="*/ 52 w 54"/>
                  <a:gd name="T75" fmla="*/ 131 h 272"/>
                  <a:gd name="T76" fmla="*/ 52 w 54"/>
                  <a:gd name="T77" fmla="*/ 131 h 272"/>
                  <a:gd name="T78" fmla="*/ 51 w 54"/>
                  <a:gd name="T79" fmla="*/ 115 h 272"/>
                  <a:gd name="T80" fmla="*/ 50 w 54"/>
                  <a:gd name="T81" fmla="*/ 98 h 272"/>
                  <a:gd name="T82" fmla="*/ 47 w 54"/>
                  <a:gd name="T83" fmla="*/ 82 h 272"/>
                  <a:gd name="T84" fmla="*/ 42 w 54"/>
                  <a:gd name="T85" fmla="*/ 66 h 272"/>
                  <a:gd name="T86" fmla="*/ 38 w 54"/>
                  <a:gd name="T87" fmla="*/ 50 h 272"/>
                  <a:gd name="T88" fmla="*/ 31 w 54"/>
                  <a:gd name="T89" fmla="*/ 35 h 272"/>
                  <a:gd name="T90" fmla="*/ 24 w 54"/>
                  <a:gd name="T91" fmla="*/ 20 h 272"/>
                  <a:gd name="T92" fmla="*/ 16 w 54"/>
                  <a:gd name="T93" fmla="*/ 5 h 272"/>
                  <a:gd name="T94" fmla="*/ 16 w 54"/>
                  <a:gd name="T95" fmla="*/ 5 h 272"/>
                  <a:gd name="T96" fmla="*/ 12 w 54"/>
                  <a:gd name="T97" fmla="*/ 2 h 272"/>
                  <a:gd name="T98" fmla="*/ 10 w 54"/>
                  <a:gd name="T99" fmla="*/ 0 h 272"/>
                  <a:gd name="T100" fmla="*/ 8 w 54"/>
                  <a:gd name="T101" fmla="*/ 0 h 272"/>
                  <a:gd name="T102" fmla="*/ 8 w 54"/>
                  <a:gd name="T103" fmla="*/ 0 h 272"/>
                  <a:gd name="T104" fmla="*/ 3 w 54"/>
                  <a:gd name="T105" fmla="*/ 2 h 272"/>
                  <a:gd name="T106" fmla="*/ 1 w 54"/>
                  <a:gd name="T107" fmla="*/ 5 h 272"/>
                  <a:gd name="T108" fmla="*/ 1 w 54"/>
                  <a:gd name="T109" fmla="*/ 5 h 272"/>
                  <a:gd name="T110" fmla="*/ 0 w 54"/>
                  <a:gd name="T111" fmla="*/ 6 h 272"/>
                  <a:gd name="T112" fmla="*/ 0 w 54"/>
                  <a:gd name="T113" fmla="*/ 9 h 272"/>
                  <a:gd name="T114" fmla="*/ 2 w 54"/>
                  <a:gd name="T115" fmla="*/ 14 h 272"/>
                  <a:gd name="T116" fmla="*/ 7 w 54"/>
                  <a:gd name="T117" fmla="*/ 19 h 272"/>
                  <a:gd name="T118" fmla="*/ 8 w 54"/>
                  <a:gd name="T119" fmla="*/ 20 h 272"/>
                  <a:gd name="T120" fmla="*/ 10 w 54"/>
                  <a:gd name="T121" fmla="*/ 20 h 272"/>
                  <a:gd name="T122" fmla="*/ 10 w 54"/>
                  <a:gd name="T123" fmla="*/ 20 h 272"/>
                  <a:gd name="T124" fmla="*/ 10 w 54"/>
                  <a:gd name="T125" fmla="*/ 20 h 2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4"/>
                  <a:gd name="T190" fmla="*/ 0 h 272"/>
                  <a:gd name="T191" fmla="*/ 54 w 54"/>
                  <a:gd name="T192" fmla="*/ 272 h 2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4" h="272">
                    <a:moveTo>
                      <a:pt x="10" y="20"/>
                    </a:moveTo>
                    <a:lnTo>
                      <a:pt x="10" y="20"/>
                    </a:lnTo>
                    <a:lnTo>
                      <a:pt x="14" y="17"/>
                    </a:lnTo>
                    <a:lnTo>
                      <a:pt x="17" y="16"/>
                    </a:lnTo>
                    <a:lnTo>
                      <a:pt x="9" y="10"/>
                    </a:lnTo>
                    <a:lnTo>
                      <a:pt x="17" y="24"/>
                    </a:lnTo>
                    <a:lnTo>
                      <a:pt x="24" y="38"/>
                    </a:lnTo>
                    <a:lnTo>
                      <a:pt x="30" y="54"/>
                    </a:lnTo>
                    <a:lnTo>
                      <a:pt x="34" y="69"/>
                    </a:lnTo>
                    <a:lnTo>
                      <a:pt x="38" y="85"/>
                    </a:lnTo>
                    <a:lnTo>
                      <a:pt x="40" y="100"/>
                    </a:lnTo>
                    <a:lnTo>
                      <a:pt x="41" y="116"/>
                    </a:lnTo>
                    <a:lnTo>
                      <a:pt x="41" y="132"/>
                    </a:lnTo>
                    <a:lnTo>
                      <a:pt x="40" y="148"/>
                    </a:lnTo>
                    <a:lnTo>
                      <a:pt x="39" y="164"/>
                    </a:lnTo>
                    <a:lnTo>
                      <a:pt x="36" y="180"/>
                    </a:lnTo>
                    <a:lnTo>
                      <a:pt x="33" y="195"/>
                    </a:lnTo>
                    <a:lnTo>
                      <a:pt x="28" y="211"/>
                    </a:lnTo>
                    <a:lnTo>
                      <a:pt x="24" y="227"/>
                    </a:lnTo>
                    <a:lnTo>
                      <a:pt x="12" y="257"/>
                    </a:lnTo>
                    <a:lnTo>
                      <a:pt x="12" y="259"/>
                    </a:lnTo>
                    <a:lnTo>
                      <a:pt x="12" y="262"/>
                    </a:lnTo>
                    <a:lnTo>
                      <a:pt x="16" y="267"/>
                    </a:lnTo>
                    <a:lnTo>
                      <a:pt x="19" y="272"/>
                    </a:lnTo>
                    <a:lnTo>
                      <a:pt x="22" y="272"/>
                    </a:lnTo>
                    <a:lnTo>
                      <a:pt x="23" y="271"/>
                    </a:lnTo>
                    <a:lnTo>
                      <a:pt x="32" y="256"/>
                    </a:lnTo>
                    <a:lnTo>
                      <a:pt x="39" y="240"/>
                    </a:lnTo>
                    <a:lnTo>
                      <a:pt x="44" y="222"/>
                    </a:lnTo>
                    <a:lnTo>
                      <a:pt x="49" y="203"/>
                    </a:lnTo>
                    <a:lnTo>
                      <a:pt x="51" y="185"/>
                    </a:lnTo>
                    <a:lnTo>
                      <a:pt x="52" y="167"/>
                    </a:lnTo>
                    <a:lnTo>
                      <a:pt x="54" y="148"/>
                    </a:lnTo>
                    <a:lnTo>
                      <a:pt x="52" y="131"/>
                    </a:lnTo>
                    <a:lnTo>
                      <a:pt x="51" y="115"/>
                    </a:lnTo>
                    <a:lnTo>
                      <a:pt x="50" y="98"/>
                    </a:lnTo>
                    <a:lnTo>
                      <a:pt x="47" y="82"/>
                    </a:lnTo>
                    <a:lnTo>
                      <a:pt x="42" y="66"/>
                    </a:lnTo>
                    <a:lnTo>
                      <a:pt x="38" y="50"/>
                    </a:lnTo>
                    <a:lnTo>
                      <a:pt x="31" y="35"/>
                    </a:lnTo>
                    <a:lnTo>
                      <a:pt x="24" y="20"/>
                    </a:lnTo>
                    <a:lnTo>
                      <a:pt x="16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4"/>
                    </a:lnTo>
                    <a:lnTo>
                      <a:pt x="7" y="19"/>
                    </a:lnTo>
                    <a:lnTo>
                      <a:pt x="8" y="2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2" name="Freeform 139"/>
              <p:cNvSpPr>
                <a:spLocks/>
              </p:cNvSpPr>
              <p:nvPr/>
            </p:nvSpPr>
            <p:spPr bwMode="auto">
              <a:xfrm>
                <a:off x="6410570" y="2355948"/>
                <a:ext cx="47250" cy="266689"/>
              </a:xfrm>
              <a:custGeom>
                <a:avLst/>
                <a:gdLst>
                  <a:gd name="T0" fmla="*/ 2 w 30"/>
                  <a:gd name="T1" fmla="*/ 11 h 172"/>
                  <a:gd name="T2" fmla="*/ 2 w 30"/>
                  <a:gd name="T3" fmla="*/ 11 h 172"/>
                  <a:gd name="T4" fmla="*/ 8 w 30"/>
                  <a:gd name="T5" fmla="*/ 19 h 172"/>
                  <a:gd name="T6" fmla="*/ 12 w 30"/>
                  <a:gd name="T7" fmla="*/ 28 h 172"/>
                  <a:gd name="T8" fmla="*/ 15 w 30"/>
                  <a:gd name="T9" fmla="*/ 36 h 172"/>
                  <a:gd name="T10" fmla="*/ 17 w 30"/>
                  <a:gd name="T11" fmla="*/ 45 h 172"/>
                  <a:gd name="T12" fmla="*/ 18 w 30"/>
                  <a:gd name="T13" fmla="*/ 56 h 172"/>
                  <a:gd name="T14" fmla="*/ 18 w 30"/>
                  <a:gd name="T15" fmla="*/ 65 h 172"/>
                  <a:gd name="T16" fmla="*/ 17 w 30"/>
                  <a:gd name="T17" fmla="*/ 84 h 172"/>
                  <a:gd name="T18" fmla="*/ 15 w 30"/>
                  <a:gd name="T19" fmla="*/ 104 h 172"/>
                  <a:gd name="T20" fmla="*/ 10 w 30"/>
                  <a:gd name="T21" fmla="*/ 122 h 172"/>
                  <a:gd name="T22" fmla="*/ 1 w 30"/>
                  <a:gd name="T23" fmla="*/ 159 h 172"/>
                  <a:gd name="T24" fmla="*/ 1 w 30"/>
                  <a:gd name="T25" fmla="*/ 159 h 172"/>
                  <a:gd name="T26" fmla="*/ 2 w 30"/>
                  <a:gd name="T27" fmla="*/ 163 h 172"/>
                  <a:gd name="T28" fmla="*/ 5 w 30"/>
                  <a:gd name="T29" fmla="*/ 168 h 172"/>
                  <a:gd name="T30" fmla="*/ 8 w 30"/>
                  <a:gd name="T31" fmla="*/ 172 h 172"/>
                  <a:gd name="T32" fmla="*/ 10 w 30"/>
                  <a:gd name="T33" fmla="*/ 172 h 172"/>
                  <a:gd name="T34" fmla="*/ 12 w 30"/>
                  <a:gd name="T35" fmla="*/ 171 h 172"/>
                  <a:gd name="T36" fmla="*/ 12 w 30"/>
                  <a:gd name="T37" fmla="*/ 171 h 172"/>
                  <a:gd name="T38" fmla="*/ 20 w 30"/>
                  <a:gd name="T39" fmla="*/ 152 h 172"/>
                  <a:gd name="T40" fmla="*/ 25 w 30"/>
                  <a:gd name="T41" fmla="*/ 131 h 172"/>
                  <a:gd name="T42" fmla="*/ 29 w 30"/>
                  <a:gd name="T43" fmla="*/ 108 h 172"/>
                  <a:gd name="T44" fmla="*/ 30 w 30"/>
                  <a:gd name="T45" fmla="*/ 87 h 172"/>
                  <a:gd name="T46" fmla="*/ 30 w 30"/>
                  <a:gd name="T47" fmla="*/ 75 h 172"/>
                  <a:gd name="T48" fmla="*/ 29 w 30"/>
                  <a:gd name="T49" fmla="*/ 64 h 172"/>
                  <a:gd name="T50" fmla="*/ 26 w 30"/>
                  <a:gd name="T51" fmla="*/ 53 h 172"/>
                  <a:gd name="T52" fmla="*/ 24 w 30"/>
                  <a:gd name="T53" fmla="*/ 42 h 172"/>
                  <a:gd name="T54" fmla="*/ 21 w 30"/>
                  <a:gd name="T55" fmla="*/ 32 h 172"/>
                  <a:gd name="T56" fmla="*/ 16 w 30"/>
                  <a:gd name="T57" fmla="*/ 23 h 172"/>
                  <a:gd name="T58" fmla="*/ 12 w 30"/>
                  <a:gd name="T59" fmla="*/ 12 h 172"/>
                  <a:gd name="T60" fmla="*/ 6 w 30"/>
                  <a:gd name="T61" fmla="*/ 3 h 172"/>
                  <a:gd name="T62" fmla="*/ 6 w 30"/>
                  <a:gd name="T63" fmla="*/ 3 h 172"/>
                  <a:gd name="T64" fmla="*/ 4 w 30"/>
                  <a:gd name="T65" fmla="*/ 1 h 172"/>
                  <a:gd name="T66" fmla="*/ 2 w 30"/>
                  <a:gd name="T67" fmla="*/ 0 h 172"/>
                  <a:gd name="T68" fmla="*/ 1 w 30"/>
                  <a:gd name="T69" fmla="*/ 0 h 172"/>
                  <a:gd name="T70" fmla="*/ 0 w 30"/>
                  <a:gd name="T71" fmla="*/ 2 h 172"/>
                  <a:gd name="T72" fmla="*/ 0 w 30"/>
                  <a:gd name="T73" fmla="*/ 6 h 172"/>
                  <a:gd name="T74" fmla="*/ 2 w 30"/>
                  <a:gd name="T75" fmla="*/ 11 h 172"/>
                  <a:gd name="T76" fmla="*/ 2 w 30"/>
                  <a:gd name="T77" fmla="*/ 11 h 172"/>
                  <a:gd name="T78" fmla="*/ 2 w 30"/>
                  <a:gd name="T79" fmla="*/ 11 h 17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"/>
                  <a:gd name="T121" fmla="*/ 0 h 172"/>
                  <a:gd name="T122" fmla="*/ 30 w 30"/>
                  <a:gd name="T123" fmla="*/ 172 h 17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" h="172">
                    <a:moveTo>
                      <a:pt x="2" y="11"/>
                    </a:moveTo>
                    <a:lnTo>
                      <a:pt x="2" y="11"/>
                    </a:lnTo>
                    <a:lnTo>
                      <a:pt x="8" y="19"/>
                    </a:lnTo>
                    <a:lnTo>
                      <a:pt x="12" y="28"/>
                    </a:lnTo>
                    <a:lnTo>
                      <a:pt x="15" y="36"/>
                    </a:lnTo>
                    <a:lnTo>
                      <a:pt x="17" y="45"/>
                    </a:lnTo>
                    <a:lnTo>
                      <a:pt x="18" y="56"/>
                    </a:lnTo>
                    <a:lnTo>
                      <a:pt x="18" y="65"/>
                    </a:lnTo>
                    <a:lnTo>
                      <a:pt x="17" y="84"/>
                    </a:lnTo>
                    <a:lnTo>
                      <a:pt x="15" y="104"/>
                    </a:lnTo>
                    <a:lnTo>
                      <a:pt x="10" y="122"/>
                    </a:lnTo>
                    <a:lnTo>
                      <a:pt x="1" y="159"/>
                    </a:lnTo>
                    <a:lnTo>
                      <a:pt x="2" y="163"/>
                    </a:lnTo>
                    <a:lnTo>
                      <a:pt x="5" y="168"/>
                    </a:lnTo>
                    <a:lnTo>
                      <a:pt x="8" y="172"/>
                    </a:lnTo>
                    <a:lnTo>
                      <a:pt x="10" y="172"/>
                    </a:lnTo>
                    <a:lnTo>
                      <a:pt x="12" y="171"/>
                    </a:lnTo>
                    <a:lnTo>
                      <a:pt x="20" y="152"/>
                    </a:lnTo>
                    <a:lnTo>
                      <a:pt x="25" y="131"/>
                    </a:lnTo>
                    <a:lnTo>
                      <a:pt x="29" y="108"/>
                    </a:lnTo>
                    <a:lnTo>
                      <a:pt x="30" y="87"/>
                    </a:lnTo>
                    <a:lnTo>
                      <a:pt x="30" y="75"/>
                    </a:lnTo>
                    <a:lnTo>
                      <a:pt x="29" y="64"/>
                    </a:lnTo>
                    <a:lnTo>
                      <a:pt x="26" y="53"/>
                    </a:lnTo>
                    <a:lnTo>
                      <a:pt x="24" y="42"/>
                    </a:lnTo>
                    <a:lnTo>
                      <a:pt x="21" y="32"/>
                    </a:lnTo>
                    <a:lnTo>
                      <a:pt x="16" y="23"/>
                    </a:lnTo>
                    <a:lnTo>
                      <a:pt x="12" y="12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3" name="Freeform 140"/>
              <p:cNvSpPr>
                <a:spLocks/>
              </p:cNvSpPr>
              <p:nvPr/>
            </p:nvSpPr>
            <p:spPr bwMode="auto">
              <a:xfrm>
                <a:off x="6306621" y="2421070"/>
                <a:ext cx="26775" cy="141097"/>
              </a:xfrm>
              <a:custGeom>
                <a:avLst/>
                <a:gdLst>
                  <a:gd name="T0" fmla="*/ 2 w 17"/>
                  <a:gd name="T1" fmla="*/ 6 h 91"/>
                  <a:gd name="T2" fmla="*/ 2 w 17"/>
                  <a:gd name="T3" fmla="*/ 6 h 91"/>
                  <a:gd name="T4" fmla="*/ 6 w 17"/>
                  <a:gd name="T5" fmla="*/ 15 h 91"/>
                  <a:gd name="T6" fmla="*/ 7 w 17"/>
                  <a:gd name="T7" fmla="*/ 24 h 91"/>
                  <a:gd name="T8" fmla="*/ 8 w 17"/>
                  <a:gd name="T9" fmla="*/ 33 h 91"/>
                  <a:gd name="T10" fmla="*/ 7 w 17"/>
                  <a:gd name="T11" fmla="*/ 42 h 91"/>
                  <a:gd name="T12" fmla="*/ 4 w 17"/>
                  <a:gd name="T13" fmla="*/ 62 h 91"/>
                  <a:gd name="T14" fmla="*/ 0 w 17"/>
                  <a:gd name="T15" fmla="*/ 80 h 91"/>
                  <a:gd name="T16" fmla="*/ 0 w 17"/>
                  <a:gd name="T17" fmla="*/ 80 h 91"/>
                  <a:gd name="T18" fmla="*/ 1 w 17"/>
                  <a:gd name="T19" fmla="*/ 83 h 91"/>
                  <a:gd name="T20" fmla="*/ 3 w 17"/>
                  <a:gd name="T21" fmla="*/ 88 h 91"/>
                  <a:gd name="T22" fmla="*/ 7 w 17"/>
                  <a:gd name="T23" fmla="*/ 91 h 91"/>
                  <a:gd name="T24" fmla="*/ 8 w 17"/>
                  <a:gd name="T25" fmla="*/ 91 h 91"/>
                  <a:gd name="T26" fmla="*/ 8 w 17"/>
                  <a:gd name="T27" fmla="*/ 90 h 91"/>
                  <a:gd name="T28" fmla="*/ 8 w 17"/>
                  <a:gd name="T29" fmla="*/ 90 h 91"/>
                  <a:gd name="T30" fmla="*/ 11 w 17"/>
                  <a:gd name="T31" fmla="*/ 80 h 91"/>
                  <a:gd name="T32" fmla="*/ 14 w 17"/>
                  <a:gd name="T33" fmla="*/ 70 h 91"/>
                  <a:gd name="T34" fmla="*/ 16 w 17"/>
                  <a:gd name="T35" fmla="*/ 59 h 91"/>
                  <a:gd name="T36" fmla="*/ 17 w 17"/>
                  <a:gd name="T37" fmla="*/ 48 h 91"/>
                  <a:gd name="T38" fmla="*/ 16 w 17"/>
                  <a:gd name="T39" fmla="*/ 38 h 91"/>
                  <a:gd name="T40" fmla="*/ 15 w 17"/>
                  <a:gd name="T41" fmla="*/ 26 h 91"/>
                  <a:gd name="T42" fmla="*/ 12 w 17"/>
                  <a:gd name="T43" fmla="*/ 16 h 91"/>
                  <a:gd name="T44" fmla="*/ 9 w 17"/>
                  <a:gd name="T45" fmla="*/ 6 h 91"/>
                  <a:gd name="T46" fmla="*/ 9 w 17"/>
                  <a:gd name="T47" fmla="*/ 6 h 91"/>
                  <a:gd name="T48" fmla="*/ 6 w 17"/>
                  <a:gd name="T49" fmla="*/ 2 h 91"/>
                  <a:gd name="T50" fmla="*/ 2 w 17"/>
                  <a:gd name="T51" fmla="*/ 0 h 91"/>
                  <a:gd name="T52" fmla="*/ 1 w 17"/>
                  <a:gd name="T53" fmla="*/ 0 h 91"/>
                  <a:gd name="T54" fmla="*/ 1 w 17"/>
                  <a:gd name="T55" fmla="*/ 1 h 91"/>
                  <a:gd name="T56" fmla="*/ 1 w 17"/>
                  <a:gd name="T57" fmla="*/ 2 h 91"/>
                  <a:gd name="T58" fmla="*/ 2 w 17"/>
                  <a:gd name="T59" fmla="*/ 6 h 91"/>
                  <a:gd name="T60" fmla="*/ 2 w 17"/>
                  <a:gd name="T61" fmla="*/ 6 h 91"/>
                  <a:gd name="T62" fmla="*/ 2 w 17"/>
                  <a:gd name="T63" fmla="*/ 6 h 9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"/>
                  <a:gd name="T97" fmla="*/ 0 h 91"/>
                  <a:gd name="T98" fmla="*/ 17 w 17"/>
                  <a:gd name="T99" fmla="*/ 91 h 9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" h="91">
                    <a:moveTo>
                      <a:pt x="2" y="6"/>
                    </a:moveTo>
                    <a:lnTo>
                      <a:pt x="2" y="6"/>
                    </a:lnTo>
                    <a:lnTo>
                      <a:pt x="6" y="15"/>
                    </a:lnTo>
                    <a:lnTo>
                      <a:pt x="7" y="24"/>
                    </a:lnTo>
                    <a:lnTo>
                      <a:pt x="8" y="33"/>
                    </a:lnTo>
                    <a:lnTo>
                      <a:pt x="7" y="42"/>
                    </a:lnTo>
                    <a:lnTo>
                      <a:pt x="4" y="62"/>
                    </a:lnTo>
                    <a:lnTo>
                      <a:pt x="0" y="80"/>
                    </a:lnTo>
                    <a:lnTo>
                      <a:pt x="1" y="83"/>
                    </a:lnTo>
                    <a:lnTo>
                      <a:pt x="3" y="88"/>
                    </a:lnTo>
                    <a:lnTo>
                      <a:pt x="7" y="91"/>
                    </a:lnTo>
                    <a:lnTo>
                      <a:pt x="8" y="91"/>
                    </a:lnTo>
                    <a:lnTo>
                      <a:pt x="8" y="90"/>
                    </a:lnTo>
                    <a:lnTo>
                      <a:pt x="11" y="80"/>
                    </a:lnTo>
                    <a:lnTo>
                      <a:pt x="14" y="70"/>
                    </a:lnTo>
                    <a:lnTo>
                      <a:pt x="16" y="59"/>
                    </a:lnTo>
                    <a:lnTo>
                      <a:pt x="17" y="48"/>
                    </a:lnTo>
                    <a:lnTo>
                      <a:pt x="16" y="38"/>
                    </a:lnTo>
                    <a:lnTo>
                      <a:pt x="15" y="26"/>
                    </a:lnTo>
                    <a:lnTo>
                      <a:pt x="12" y="16"/>
                    </a:lnTo>
                    <a:lnTo>
                      <a:pt x="9" y="6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4" name="Freeform 141"/>
              <p:cNvSpPr>
                <a:spLocks noEditPoints="1"/>
              </p:cNvSpPr>
              <p:nvPr/>
            </p:nvSpPr>
            <p:spPr bwMode="auto">
              <a:xfrm>
                <a:off x="5895550" y="2493944"/>
                <a:ext cx="307122" cy="1302433"/>
              </a:xfrm>
              <a:custGeom>
                <a:avLst/>
                <a:gdLst>
                  <a:gd name="T0" fmla="*/ 0 w 195"/>
                  <a:gd name="T1" fmla="*/ 7 h 840"/>
                  <a:gd name="T2" fmla="*/ 64 w 195"/>
                  <a:gd name="T3" fmla="*/ 42 h 840"/>
                  <a:gd name="T4" fmla="*/ 41 w 195"/>
                  <a:gd name="T5" fmla="*/ 647 h 840"/>
                  <a:gd name="T6" fmla="*/ 48 w 195"/>
                  <a:gd name="T7" fmla="*/ 685 h 840"/>
                  <a:gd name="T8" fmla="*/ 79 w 195"/>
                  <a:gd name="T9" fmla="*/ 634 h 840"/>
                  <a:gd name="T10" fmla="*/ 37 w 195"/>
                  <a:gd name="T11" fmla="*/ 750 h 840"/>
                  <a:gd name="T12" fmla="*/ 48 w 195"/>
                  <a:gd name="T13" fmla="*/ 776 h 840"/>
                  <a:gd name="T14" fmla="*/ 111 w 195"/>
                  <a:gd name="T15" fmla="*/ 833 h 840"/>
                  <a:gd name="T16" fmla="*/ 117 w 195"/>
                  <a:gd name="T17" fmla="*/ 838 h 840"/>
                  <a:gd name="T18" fmla="*/ 128 w 195"/>
                  <a:gd name="T19" fmla="*/ 828 h 840"/>
                  <a:gd name="T20" fmla="*/ 183 w 195"/>
                  <a:gd name="T21" fmla="*/ 785 h 840"/>
                  <a:gd name="T22" fmla="*/ 187 w 195"/>
                  <a:gd name="T23" fmla="*/ 776 h 840"/>
                  <a:gd name="T24" fmla="*/ 157 w 195"/>
                  <a:gd name="T25" fmla="*/ 77 h 840"/>
                  <a:gd name="T26" fmla="*/ 195 w 195"/>
                  <a:gd name="T27" fmla="*/ 6 h 840"/>
                  <a:gd name="T28" fmla="*/ 14 w 195"/>
                  <a:gd name="T29" fmla="*/ 16 h 840"/>
                  <a:gd name="T30" fmla="*/ 159 w 195"/>
                  <a:gd name="T31" fmla="*/ 39 h 840"/>
                  <a:gd name="T32" fmla="*/ 95 w 195"/>
                  <a:gd name="T33" fmla="*/ 49 h 840"/>
                  <a:gd name="T34" fmla="*/ 149 w 195"/>
                  <a:gd name="T35" fmla="*/ 163 h 840"/>
                  <a:gd name="T36" fmla="*/ 153 w 195"/>
                  <a:gd name="T37" fmla="*/ 257 h 840"/>
                  <a:gd name="T38" fmla="*/ 134 w 195"/>
                  <a:gd name="T39" fmla="*/ 190 h 840"/>
                  <a:gd name="T40" fmla="*/ 85 w 195"/>
                  <a:gd name="T41" fmla="*/ 154 h 840"/>
                  <a:gd name="T42" fmla="*/ 64 w 195"/>
                  <a:gd name="T43" fmla="*/ 153 h 840"/>
                  <a:gd name="T44" fmla="*/ 109 w 195"/>
                  <a:gd name="T45" fmla="*/ 277 h 840"/>
                  <a:gd name="T46" fmla="*/ 70 w 195"/>
                  <a:gd name="T47" fmla="*/ 228 h 840"/>
                  <a:gd name="T48" fmla="*/ 89 w 195"/>
                  <a:gd name="T49" fmla="*/ 155 h 840"/>
                  <a:gd name="T50" fmla="*/ 89 w 195"/>
                  <a:gd name="T51" fmla="*/ 155 h 840"/>
                  <a:gd name="T52" fmla="*/ 70 w 195"/>
                  <a:gd name="T53" fmla="*/ 260 h 840"/>
                  <a:gd name="T54" fmla="*/ 62 w 195"/>
                  <a:gd name="T55" fmla="*/ 272 h 840"/>
                  <a:gd name="T56" fmla="*/ 56 w 195"/>
                  <a:gd name="T57" fmla="*/ 464 h 840"/>
                  <a:gd name="T58" fmla="*/ 96 w 195"/>
                  <a:gd name="T59" fmla="*/ 519 h 840"/>
                  <a:gd name="T60" fmla="*/ 55 w 195"/>
                  <a:gd name="T61" fmla="*/ 479 h 840"/>
                  <a:gd name="T62" fmla="*/ 92 w 195"/>
                  <a:gd name="T63" fmla="*/ 525 h 840"/>
                  <a:gd name="T64" fmla="*/ 65 w 195"/>
                  <a:gd name="T65" fmla="*/ 541 h 840"/>
                  <a:gd name="T66" fmla="*/ 56 w 195"/>
                  <a:gd name="T67" fmla="*/ 774 h 840"/>
                  <a:gd name="T68" fmla="*/ 45 w 195"/>
                  <a:gd name="T69" fmla="*/ 756 h 840"/>
                  <a:gd name="T70" fmla="*/ 108 w 195"/>
                  <a:gd name="T71" fmla="*/ 805 h 840"/>
                  <a:gd name="T72" fmla="*/ 110 w 195"/>
                  <a:gd name="T73" fmla="*/ 820 h 840"/>
                  <a:gd name="T74" fmla="*/ 111 w 195"/>
                  <a:gd name="T75" fmla="*/ 552 h 840"/>
                  <a:gd name="T76" fmla="*/ 86 w 195"/>
                  <a:gd name="T77" fmla="*/ 376 h 840"/>
                  <a:gd name="T78" fmla="*/ 116 w 195"/>
                  <a:gd name="T79" fmla="*/ 93 h 840"/>
                  <a:gd name="T80" fmla="*/ 110 w 195"/>
                  <a:gd name="T81" fmla="*/ 66 h 840"/>
                  <a:gd name="T82" fmla="*/ 71 w 195"/>
                  <a:gd name="T83" fmla="*/ 46 h 840"/>
                  <a:gd name="T84" fmla="*/ 148 w 195"/>
                  <a:gd name="T85" fmla="*/ 73 h 840"/>
                  <a:gd name="T86" fmla="*/ 116 w 195"/>
                  <a:gd name="T87" fmla="*/ 93 h 840"/>
                  <a:gd name="T88" fmla="*/ 117 w 195"/>
                  <a:gd name="T89" fmla="*/ 113 h 840"/>
                  <a:gd name="T90" fmla="*/ 118 w 195"/>
                  <a:gd name="T91" fmla="*/ 544 h 840"/>
                  <a:gd name="T92" fmla="*/ 139 w 195"/>
                  <a:gd name="T93" fmla="*/ 613 h 840"/>
                  <a:gd name="T94" fmla="*/ 148 w 195"/>
                  <a:gd name="T95" fmla="*/ 551 h 840"/>
                  <a:gd name="T96" fmla="*/ 118 w 195"/>
                  <a:gd name="T97" fmla="*/ 504 h 840"/>
                  <a:gd name="T98" fmla="*/ 139 w 195"/>
                  <a:gd name="T99" fmla="*/ 383 h 840"/>
                  <a:gd name="T100" fmla="*/ 118 w 195"/>
                  <a:gd name="T101" fmla="*/ 281 h 840"/>
                  <a:gd name="T102" fmla="*/ 150 w 195"/>
                  <a:gd name="T103" fmla="*/ 794 h 840"/>
                  <a:gd name="T104" fmla="*/ 140 w 195"/>
                  <a:gd name="T105" fmla="*/ 629 h 840"/>
                  <a:gd name="T106" fmla="*/ 175 w 195"/>
                  <a:gd name="T107" fmla="*/ 762 h 840"/>
                  <a:gd name="T108" fmla="*/ 158 w 195"/>
                  <a:gd name="T109" fmla="*/ 679 h 840"/>
                  <a:gd name="T110" fmla="*/ 164 w 195"/>
                  <a:gd name="T111" fmla="*/ 493 h 840"/>
                  <a:gd name="T112" fmla="*/ 120 w 195"/>
                  <a:gd name="T113" fmla="*/ 531 h 840"/>
                  <a:gd name="T114" fmla="*/ 163 w 195"/>
                  <a:gd name="T115" fmla="*/ 477 h 840"/>
                  <a:gd name="T116" fmla="*/ 142 w 195"/>
                  <a:gd name="T117" fmla="*/ 382 h 840"/>
                  <a:gd name="T118" fmla="*/ 150 w 195"/>
                  <a:gd name="T119" fmla="*/ 309 h 840"/>
                  <a:gd name="T120" fmla="*/ 118 w 195"/>
                  <a:gd name="T121" fmla="*/ 301 h 840"/>
                  <a:gd name="T122" fmla="*/ 153 w 195"/>
                  <a:gd name="T123" fmla="*/ 271 h 84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95"/>
                  <a:gd name="T187" fmla="*/ 0 h 840"/>
                  <a:gd name="T188" fmla="*/ 195 w 195"/>
                  <a:gd name="T189" fmla="*/ 840 h 84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95" h="840">
                    <a:moveTo>
                      <a:pt x="191" y="0"/>
                    </a:moveTo>
                    <a:lnTo>
                      <a:pt x="191" y="0"/>
                    </a:lnTo>
                    <a:lnTo>
                      <a:pt x="143" y="2"/>
                    </a:lnTo>
                    <a:lnTo>
                      <a:pt x="96" y="4"/>
                    </a:lnTo>
                    <a:lnTo>
                      <a:pt x="48" y="7"/>
                    </a:lnTo>
                    <a:lnTo>
                      <a:pt x="25" y="7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5" y="15"/>
                    </a:lnTo>
                    <a:lnTo>
                      <a:pt x="9" y="19"/>
                    </a:lnTo>
                    <a:lnTo>
                      <a:pt x="16" y="23"/>
                    </a:lnTo>
                    <a:lnTo>
                      <a:pt x="23" y="26"/>
                    </a:lnTo>
                    <a:lnTo>
                      <a:pt x="38" y="31"/>
                    </a:lnTo>
                    <a:lnTo>
                      <a:pt x="52" y="36"/>
                    </a:lnTo>
                    <a:lnTo>
                      <a:pt x="64" y="42"/>
                    </a:lnTo>
                    <a:lnTo>
                      <a:pt x="61" y="85"/>
                    </a:lnTo>
                    <a:lnTo>
                      <a:pt x="58" y="126"/>
                    </a:lnTo>
                    <a:lnTo>
                      <a:pt x="55" y="210"/>
                    </a:lnTo>
                    <a:lnTo>
                      <a:pt x="50" y="379"/>
                    </a:lnTo>
                    <a:lnTo>
                      <a:pt x="45" y="558"/>
                    </a:lnTo>
                    <a:lnTo>
                      <a:pt x="41" y="647"/>
                    </a:lnTo>
                    <a:lnTo>
                      <a:pt x="38" y="692"/>
                    </a:lnTo>
                    <a:lnTo>
                      <a:pt x="34" y="737"/>
                    </a:lnTo>
                    <a:lnTo>
                      <a:pt x="36" y="740"/>
                    </a:lnTo>
                    <a:lnTo>
                      <a:pt x="39" y="745"/>
                    </a:lnTo>
                    <a:lnTo>
                      <a:pt x="41" y="747"/>
                    </a:lnTo>
                    <a:lnTo>
                      <a:pt x="42" y="747"/>
                    </a:lnTo>
                    <a:lnTo>
                      <a:pt x="44" y="746"/>
                    </a:lnTo>
                    <a:lnTo>
                      <a:pt x="48" y="685"/>
                    </a:lnTo>
                    <a:lnTo>
                      <a:pt x="52" y="626"/>
                    </a:lnTo>
                    <a:lnTo>
                      <a:pt x="55" y="504"/>
                    </a:lnTo>
                    <a:lnTo>
                      <a:pt x="60" y="525"/>
                    </a:lnTo>
                    <a:lnTo>
                      <a:pt x="68" y="572"/>
                    </a:lnTo>
                    <a:lnTo>
                      <a:pt x="76" y="618"/>
                    </a:lnTo>
                    <a:lnTo>
                      <a:pt x="79" y="634"/>
                    </a:lnTo>
                    <a:lnTo>
                      <a:pt x="71" y="660"/>
                    </a:lnTo>
                    <a:lnTo>
                      <a:pt x="49" y="730"/>
                    </a:lnTo>
                    <a:lnTo>
                      <a:pt x="42" y="753"/>
                    </a:lnTo>
                    <a:lnTo>
                      <a:pt x="39" y="750"/>
                    </a:lnTo>
                    <a:lnTo>
                      <a:pt x="38" y="750"/>
                    </a:lnTo>
                    <a:lnTo>
                      <a:pt x="37" y="750"/>
                    </a:lnTo>
                    <a:lnTo>
                      <a:pt x="37" y="754"/>
                    </a:lnTo>
                    <a:lnTo>
                      <a:pt x="37" y="757"/>
                    </a:lnTo>
                    <a:lnTo>
                      <a:pt x="40" y="763"/>
                    </a:lnTo>
                    <a:lnTo>
                      <a:pt x="40" y="764"/>
                    </a:lnTo>
                    <a:lnTo>
                      <a:pt x="41" y="765"/>
                    </a:lnTo>
                    <a:lnTo>
                      <a:pt x="42" y="766"/>
                    </a:lnTo>
                    <a:lnTo>
                      <a:pt x="48" y="776"/>
                    </a:lnTo>
                    <a:lnTo>
                      <a:pt x="53" y="782"/>
                    </a:lnTo>
                    <a:lnTo>
                      <a:pt x="58" y="788"/>
                    </a:lnTo>
                    <a:lnTo>
                      <a:pt x="69" y="798"/>
                    </a:lnTo>
                    <a:lnTo>
                      <a:pt x="98" y="822"/>
                    </a:lnTo>
                    <a:lnTo>
                      <a:pt x="110" y="833"/>
                    </a:lnTo>
                    <a:lnTo>
                      <a:pt x="111" y="833"/>
                    </a:lnTo>
                    <a:lnTo>
                      <a:pt x="112" y="837"/>
                    </a:lnTo>
                    <a:lnTo>
                      <a:pt x="113" y="838"/>
                    </a:lnTo>
                    <a:lnTo>
                      <a:pt x="116" y="840"/>
                    </a:lnTo>
                    <a:lnTo>
                      <a:pt x="117" y="838"/>
                    </a:lnTo>
                    <a:lnTo>
                      <a:pt x="118" y="836"/>
                    </a:lnTo>
                    <a:lnTo>
                      <a:pt x="117" y="836"/>
                    </a:lnTo>
                    <a:lnTo>
                      <a:pt x="117" y="835"/>
                    </a:lnTo>
                    <a:lnTo>
                      <a:pt x="119" y="834"/>
                    </a:lnTo>
                    <a:lnTo>
                      <a:pt x="122" y="832"/>
                    </a:lnTo>
                    <a:lnTo>
                      <a:pt x="128" y="828"/>
                    </a:lnTo>
                    <a:lnTo>
                      <a:pt x="151" y="810"/>
                    </a:lnTo>
                    <a:lnTo>
                      <a:pt x="166" y="798"/>
                    </a:lnTo>
                    <a:lnTo>
                      <a:pt x="173" y="790"/>
                    </a:lnTo>
                    <a:lnTo>
                      <a:pt x="179" y="782"/>
                    </a:lnTo>
                    <a:lnTo>
                      <a:pt x="180" y="784"/>
                    </a:lnTo>
                    <a:lnTo>
                      <a:pt x="181" y="785"/>
                    </a:lnTo>
                    <a:lnTo>
                      <a:pt x="183" y="785"/>
                    </a:lnTo>
                    <a:lnTo>
                      <a:pt x="183" y="784"/>
                    </a:lnTo>
                    <a:lnTo>
                      <a:pt x="187" y="786"/>
                    </a:lnTo>
                    <a:lnTo>
                      <a:pt x="187" y="785"/>
                    </a:lnTo>
                    <a:lnTo>
                      <a:pt x="187" y="782"/>
                    </a:lnTo>
                    <a:lnTo>
                      <a:pt x="187" y="777"/>
                    </a:lnTo>
                    <a:lnTo>
                      <a:pt x="187" y="776"/>
                    </a:lnTo>
                    <a:lnTo>
                      <a:pt x="184" y="750"/>
                    </a:lnTo>
                    <a:lnTo>
                      <a:pt x="183" y="725"/>
                    </a:lnTo>
                    <a:lnTo>
                      <a:pt x="181" y="674"/>
                    </a:lnTo>
                    <a:lnTo>
                      <a:pt x="172" y="454"/>
                    </a:lnTo>
                    <a:lnTo>
                      <a:pt x="163" y="265"/>
                    </a:lnTo>
                    <a:lnTo>
                      <a:pt x="159" y="170"/>
                    </a:lnTo>
                    <a:lnTo>
                      <a:pt x="157" y="77"/>
                    </a:lnTo>
                    <a:lnTo>
                      <a:pt x="157" y="69"/>
                    </a:lnTo>
                    <a:lnTo>
                      <a:pt x="156" y="65"/>
                    </a:lnTo>
                    <a:lnTo>
                      <a:pt x="153" y="62"/>
                    </a:lnTo>
                    <a:lnTo>
                      <a:pt x="163" y="47"/>
                    </a:lnTo>
                    <a:lnTo>
                      <a:pt x="173" y="33"/>
                    </a:lnTo>
                    <a:lnTo>
                      <a:pt x="195" y="6"/>
                    </a:lnTo>
                    <a:lnTo>
                      <a:pt x="195" y="3"/>
                    </a:lnTo>
                    <a:lnTo>
                      <a:pt x="195" y="2"/>
                    </a:lnTo>
                    <a:lnTo>
                      <a:pt x="192" y="0"/>
                    </a:lnTo>
                    <a:lnTo>
                      <a:pt x="191" y="0"/>
                    </a:lnTo>
                    <a:close/>
                    <a:moveTo>
                      <a:pt x="40" y="25"/>
                    </a:moveTo>
                    <a:lnTo>
                      <a:pt x="40" y="25"/>
                    </a:lnTo>
                    <a:lnTo>
                      <a:pt x="23" y="19"/>
                    </a:lnTo>
                    <a:lnTo>
                      <a:pt x="14" y="16"/>
                    </a:lnTo>
                    <a:lnTo>
                      <a:pt x="6" y="11"/>
                    </a:lnTo>
                    <a:lnTo>
                      <a:pt x="29" y="12"/>
                    </a:lnTo>
                    <a:lnTo>
                      <a:pt x="52" y="12"/>
                    </a:lnTo>
                    <a:lnTo>
                      <a:pt x="96" y="11"/>
                    </a:lnTo>
                    <a:lnTo>
                      <a:pt x="141" y="9"/>
                    </a:lnTo>
                    <a:lnTo>
                      <a:pt x="185" y="6"/>
                    </a:lnTo>
                    <a:lnTo>
                      <a:pt x="168" y="28"/>
                    </a:lnTo>
                    <a:lnTo>
                      <a:pt x="159" y="39"/>
                    </a:lnTo>
                    <a:lnTo>
                      <a:pt x="151" y="51"/>
                    </a:lnTo>
                    <a:lnTo>
                      <a:pt x="148" y="57"/>
                    </a:lnTo>
                    <a:lnTo>
                      <a:pt x="143" y="60"/>
                    </a:lnTo>
                    <a:lnTo>
                      <a:pt x="141" y="62"/>
                    </a:lnTo>
                    <a:lnTo>
                      <a:pt x="137" y="62"/>
                    </a:lnTo>
                    <a:lnTo>
                      <a:pt x="130" y="60"/>
                    </a:lnTo>
                    <a:lnTo>
                      <a:pt x="112" y="55"/>
                    </a:lnTo>
                    <a:lnTo>
                      <a:pt x="95" y="49"/>
                    </a:lnTo>
                    <a:lnTo>
                      <a:pt x="68" y="36"/>
                    </a:lnTo>
                    <a:lnTo>
                      <a:pt x="40" y="25"/>
                    </a:lnTo>
                    <a:close/>
                    <a:moveTo>
                      <a:pt x="135" y="179"/>
                    </a:moveTo>
                    <a:lnTo>
                      <a:pt x="135" y="179"/>
                    </a:lnTo>
                    <a:lnTo>
                      <a:pt x="148" y="89"/>
                    </a:lnTo>
                    <a:lnTo>
                      <a:pt x="149" y="163"/>
                    </a:lnTo>
                    <a:lnTo>
                      <a:pt x="152" y="238"/>
                    </a:lnTo>
                    <a:lnTo>
                      <a:pt x="143" y="209"/>
                    </a:lnTo>
                    <a:lnTo>
                      <a:pt x="135" y="179"/>
                    </a:lnTo>
                    <a:close/>
                    <a:moveTo>
                      <a:pt x="152" y="249"/>
                    </a:moveTo>
                    <a:lnTo>
                      <a:pt x="152" y="249"/>
                    </a:lnTo>
                    <a:lnTo>
                      <a:pt x="153" y="257"/>
                    </a:lnTo>
                    <a:lnTo>
                      <a:pt x="144" y="265"/>
                    </a:lnTo>
                    <a:lnTo>
                      <a:pt x="135" y="271"/>
                    </a:lnTo>
                    <a:lnTo>
                      <a:pt x="127" y="276"/>
                    </a:lnTo>
                    <a:lnTo>
                      <a:pt x="119" y="280"/>
                    </a:lnTo>
                    <a:lnTo>
                      <a:pt x="122" y="269"/>
                    </a:lnTo>
                    <a:lnTo>
                      <a:pt x="125" y="257"/>
                    </a:lnTo>
                    <a:lnTo>
                      <a:pt x="128" y="234"/>
                    </a:lnTo>
                    <a:lnTo>
                      <a:pt x="134" y="190"/>
                    </a:lnTo>
                    <a:lnTo>
                      <a:pt x="142" y="220"/>
                    </a:lnTo>
                    <a:lnTo>
                      <a:pt x="152" y="249"/>
                    </a:lnTo>
                    <a:close/>
                    <a:moveTo>
                      <a:pt x="70" y="64"/>
                    </a:moveTo>
                    <a:lnTo>
                      <a:pt x="70" y="64"/>
                    </a:lnTo>
                    <a:lnTo>
                      <a:pt x="72" y="87"/>
                    </a:lnTo>
                    <a:lnTo>
                      <a:pt x="77" y="110"/>
                    </a:lnTo>
                    <a:lnTo>
                      <a:pt x="85" y="154"/>
                    </a:lnTo>
                    <a:lnTo>
                      <a:pt x="80" y="173"/>
                    </a:lnTo>
                    <a:lnTo>
                      <a:pt x="70" y="208"/>
                    </a:lnTo>
                    <a:lnTo>
                      <a:pt x="65" y="225"/>
                    </a:lnTo>
                    <a:lnTo>
                      <a:pt x="62" y="244"/>
                    </a:lnTo>
                    <a:lnTo>
                      <a:pt x="64" y="153"/>
                    </a:lnTo>
                    <a:lnTo>
                      <a:pt x="66" y="109"/>
                    </a:lnTo>
                    <a:lnTo>
                      <a:pt x="70" y="64"/>
                    </a:lnTo>
                    <a:close/>
                    <a:moveTo>
                      <a:pt x="92" y="184"/>
                    </a:moveTo>
                    <a:lnTo>
                      <a:pt x="92" y="184"/>
                    </a:lnTo>
                    <a:lnTo>
                      <a:pt x="105" y="254"/>
                    </a:lnTo>
                    <a:lnTo>
                      <a:pt x="108" y="269"/>
                    </a:lnTo>
                    <a:lnTo>
                      <a:pt x="109" y="277"/>
                    </a:lnTo>
                    <a:lnTo>
                      <a:pt x="112" y="284"/>
                    </a:lnTo>
                    <a:lnTo>
                      <a:pt x="112" y="285"/>
                    </a:lnTo>
                    <a:lnTo>
                      <a:pt x="100" y="276"/>
                    </a:lnTo>
                    <a:lnTo>
                      <a:pt x="88" y="266"/>
                    </a:lnTo>
                    <a:lnTo>
                      <a:pt x="76" y="257"/>
                    </a:lnTo>
                    <a:lnTo>
                      <a:pt x="65" y="247"/>
                    </a:lnTo>
                    <a:lnTo>
                      <a:pt x="70" y="228"/>
                    </a:lnTo>
                    <a:lnTo>
                      <a:pt x="74" y="208"/>
                    </a:lnTo>
                    <a:lnTo>
                      <a:pt x="85" y="170"/>
                    </a:lnTo>
                    <a:lnTo>
                      <a:pt x="87" y="165"/>
                    </a:lnTo>
                    <a:lnTo>
                      <a:pt x="92" y="184"/>
                    </a:lnTo>
                    <a:close/>
                    <a:moveTo>
                      <a:pt x="89" y="155"/>
                    </a:moveTo>
                    <a:lnTo>
                      <a:pt x="89" y="155"/>
                    </a:lnTo>
                    <a:lnTo>
                      <a:pt x="110" y="80"/>
                    </a:lnTo>
                    <a:lnTo>
                      <a:pt x="112" y="262"/>
                    </a:lnTo>
                    <a:lnTo>
                      <a:pt x="106" y="239"/>
                    </a:lnTo>
                    <a:lnTo>
                      <a:pt x="93" y="174"/>
                    </a:lnTo>
                    <a:lnTo>
                      <a:pt x="89" y="155"/>
                    </a:lnTo>
                    <a:close/>
                    <a:moveTo>
                      <a:pt x="109" y="290"/>
                    </a:moveTo>
                    <a:lnTo>
                      <a:pt x="109" y="290"/>
                    </a:lnTo>
                    <a:lnTo>
                      <a:pt x="102" y="309"/>
                    </a:lnTo>
                    <a:lnTo>
                      <a:pt x="95" y="327"/>
                    </a:lnTo>
                    <a:lnTo>
                      <a:pt x="85" y="366"/>
                    </a:lnTo>
                    <a:lnTo>
                      <a:pt x="65" y="255"/>
                    </a:lnTo>
                    <a:lnTo>
                      <a:pt x="70" y="260"/>
                    </a:lnTo>
                    <a:lnTo>
                      <a:pt x="76" y="265"/>
                    </a:lnTo>
                    <a:lnTo>
                      <a:pt x="86" y="273"/>
                    </a:lnTo>
                    <a:lnTo>
                      <a:pt x="109" y="290"/>
                    </a:lnTo>
                    <a:close/>
                    <a:moveTo>
                      <a:pt x="58" y="392"/>
                    </a:moveTo>
                    <a:lnTo>
                      <a:pt x="58" y="392"/>
                    </a:lnTo>
                    <a:lnTo>
                      <a:pt x="61" y="272"/>
                    </a:lnTo>
                    <a:lnTo>
                      <a:pt x="62" y="272"/>
                    </a:lnTo>
                    <a:lnTo>
                      <a:pt x="63" y="271"/>
                    </a:lnTo>
                    <a:lnTo>
                      <a:pt x="64" y="257"/>
                    </a:lnTo>
                    <a:lnTo>
                      <a:pt x="81" y="376"/>
                    </a:lnTo>
                    <a:lnTo>
                      <a:pt x="68" y="420"/>
                    </a:lnTo>
                    <a:lnTo>
                      <a:pt x="62" y="441"/>
                    </a:lnTo>
                    <a:lnTo>
                      <a:pt x="56" y="464"/>
                    </a:lnTo>
                    <a:lnTo>
                      <a:pt x="58" y="392"/>
                    </a:lnTo>
                    <a:close/>
                    <a:moveTo>
                      <a:pt x="55" y="479"/>
                    </a:moveTo>
                    <a:lnTo>
                      <a:pt x="55" y="479"/>
                    </a:lnTo>
                    <a:lnTo>
                      <a:pt x="84" y="387"/>
                    </a:lnTo>
                    <a:lnTo>
                      <a:pt x="105" y="528"/>
                    </a:lnTo>
                    <a:lnTo>
                      <a:pt x="96" y="519"/>
                    </a:lnTo>
                    <a:lnTo>
                      <a:pt x="86" y="511"/>
                    </a:lnTo>
                    <a:lnTo>
                      <a:pt x="65" y="493"/>
                    </a:lnTo>
                    <a:lnTo>
                      <a:pt x="61" y="488"/>
                    </a:lnTo>
                    <a:lnTo>
                      <a:pt x="55" y="484"/>
                    </a:lnTo>
                    <a:lnTo>
                      <a:pt x="55" y="479"/>
                    </a:lnTo>
                    <a:close/>
                    <a:moveTo>
                      <a:pt x="65" y="541"/>
                    </a:moveTo>
                    <a:lnTo>
                      <a:pt x="65" y="541"/>
                    </a:lnTo>
                    <a:lnTo>
                      <a:pt x="60" y="517"/>
                    </a:lnTo>
                    <a:lnTo>
                      <a:pt x="57" y="504"/>
                    </a:lnTo>
                    <a:lnTo>
                      <a:pt x="57" y="493"/>
                    </a:lnTo>
                    <a:lnTo>
                      <a:pt x="66" y="502"/>
                    </a:lnTo>
                    <a:lnTo>
                      <a:pt x="76" y="510"/>
                    </a:lnTo>
                    <a:lnTo>
                      <a:pt x="92" y="525"/>
                    </a:lnTo>
                    <a:lnTo>
                      <a:pt x="106" y="540"/>
                    </a:lnTo>
                    <a:lnTo>
                      <a:pt x="109" y="549"/>
                    </a:lnTo>
                    <a:lnTo>
                      <a:pt x="94" y="588"/>
                    </a:lnTo>
                    <a:lnTo>
                      <a:pt x="81" y="627"/>
                    </a:lnTo>
                    <a:lnTo>
                      <a:pt x="65" y="541"/>
                    </a:lnTo>
                    <a:close/>
                    <a:moveTo>
                      <a:pt x="110" y="820"/>
                    </a:moveTo>
                    <a:lnTo>
                      <a:pt x="110" y="820"/>
                    </a:lnTo>
                    <a:lnTo>
                      <a:pt x="104" y="814"/>
                    </a:lnTo>
                    <a:lnTo>
                      <a:pt x="98" y="810"/>
                    </a:lnTo>
                    <a:lnTo>
                      <a:pt x="87" y="802"/>
                    </a:lnTo>
                    <a:lnTo>
                      <a:pt x="73" y="790"/>
                    </a:lnTo>
                    <a:lnTo>
                      <a:pt x="60" y="778"/>
                    </a:lnTo>
                    <a:lnTo>
                      <a:pt x="56" y="774"/>
                    </a:lnTo>
                    <a:lnTo>
                      <a:pt x="53" y="770"/>
                    </a:lnTo>
                    <a:lnTo>
                      <a:pt x="48" y="762"/>
                    </a:lnTo>
                    <a:lnTo>
                      <a:pt x="46" y="759"/>
                    </a:lnTo>
                    <a:lnTo>
                      <a:pt x="45" y="757"/>
                    </a:lnTo>
                    <a:lnTo>
                      <a:pt x="45" y="756"/>
                    </a:lnTo>
                    <a:lnTo>
                      <a:pt x="47" y="745"/>
                    </a:lnTo>
                    <a:lnTo>
                      <a:pt x="49" y="732"/>
                    </a:lnTo>
                    <a:lnTo>
                      <a:pt x="57" y="709"/>
                    </a:lnTo>
                    <a:lnTo>
                      <a:pt x="73" y="662"/>
                    </a:lnTo>
                    <a:lnTo>
                      <a:pt x="80" y="642"/>
                    </a:lnTo>
                    <a:lnTo>
                      <a:pt x="95" y="724"/>
                    </a:lnTo>
                    <a:lnTo>
                      <a:pt x="102" y="764"/>
                    </a:lnTo>
                    <a:lnTo>
                      <a:pt x="108" y="805"/>
                    </a:lnTo>
                    <a:lnTo>
                      <a:pt x="110" y="808"/>
                    </a:lnTo>
                    <a:lnTo>
                      <a:pt x="109" y="811"/>
                    </a:lnTo>
                    <a:lnTo>
                      <a:pt x="110" y="813"/>
                    </a:lnTo>
                    <a:lnTo>
                      <a:pt x="110" y="820"/>
                    </a:lnTo>
                    <a:close/>
                    <a:moveTo>
                      <a:pt x="110" y="795"/>
                    </a:moveTo>
                    <a:lnTo>
                      <a:pt x="110" y="795"/>
                    </a:lnTo>
                    <a:lnTo>
                      <a:pt x="104" y="755"/>
                    </a:lnTo>
                    <a:lnTo>
                      <a:pt x="97" y="715"/>
                    </a:lnTo>
                    <a:lnTo>
                      <a:pt x="82" y="635"/>
                    </a:lnTo>
                    <a:lnTo>
                      <a:pt x="96" y="594"/>
                    </a:lnTo>
                    <a:lnTo>
                      <a:pt x="103" y="573"/>
                    </a:lnTo>
                    <a:lnTo>
                      <a:pt x="111" y="552"/>
                    </a:lnTo>
                    <a:lnTo>
                      <a:pt x="110" y="795"/>
                    </a:lnTo>
                    <a:close/>
                    <a:moveTo>
                      <a:pt x="111" y="533"/>
                    </a:moveTo>
                    <a:lnTo>
                      <a:pt x="111" y="533"/>
                    </a:lnTo>
                    <a:lnTo>
                      <a:pt x="108" y="502"/>
                    </a:lnTo>
                    <a:lnTo>
                      <a:pt x="102" y="470"/>
                    </a:lnTo>
                    <a:lnTo>
                      <a:pt x="92" y="408"/>
                    </a:lnTo>
                    <a:lnTo>
                      <a:pt x="86" y="376"/>
                    </a:lnTo>
                    <a:lnTo>
                      <a:pt x="100" y="337"/>
                    </a:lnTo>
                    <a:lnTo>
                      <a:pt x="106" y="317"/>
                    </a:lnTo>
                    <a:lnTo>
                      <a:pt x="112" y="297"/>
                    </a:lnTo>
                    <a:lnTo>
                      <a:pt x="111" y="533"/>
                    </a:lnTo>
                    <a:close/>
                    <a:moveTo>
                      <a:pt x="116" y="93"/>
                    </a:moveTo>
                    <a:lnTo>
                      <a:pt x="116" y="93"/>
                    </a:lnTo>
                    <a:lnTo>
                      <a:pt x="116" y="72"/>
                    </a:lnTo>
                    <a:lnTo>
                      <a:pt x="114" y="70"/>
                    </a:lnTo>
                    <a:lnTo>
                      <a:pt x="113" y="67"/>
                    </a:lnTo>
                    <a:lnTo>
                      <a:pt x="111" y="65"/>
                    </a:lnTo>
                    <a:lnTo>
                      <a:pt x="110" y="65"/>
                    </a:lnTo>
                    <a:lnTo>
                      <a:pt x="110" y="66"/>
                    </a:lnTo>
                    <a:lnTo>
                      <a:pt x="109" y="67"/>
                    </a:lnTo>
                    <a:lnTo>
                      <a:pt x="98" y="107"/>
                    </a:lnTo>
                    <a:lnTo>
                      <a:pt x="87" y="146"/>
                    </a:lnTo>
                    <a:lnTo>
                      <a:pt x="78" y="96"/>
                    </a:lnTo>
                    <a:lnTo>
                      <a:pt x="74" y="71"/>
                    </a:lnTo>
                    <a:lnTo>
                      <a:pt x="71" y="46"/>
                    </a:lnTo>
                    <a:lnTo>
                      <a:pt x="90" y="54"/>
                    </a:lnTo>
                    <a:lnTo>
                      <a:pt x="109" y="60"/>
                    </a:lnTo>
                    <a:lnTo>
                      <a:pt x="128" y="67"/>
                    </a:lnTo>
                    <a:lnTo>
                      <a:pt x="139" y="70"/>
                    </a:lnTo>
                    <a:lnTo>
                      <a:pt x="148" y="71"/>
                    </a:lnTo>
                    <a:lnTo>
                      <a:pt x="148" y="73"/>
                    </a:lnTo>
                    <a:lnTo>
                      <a:pt x="140" y="120"/>
                    </a:lnTo>
                    <a:lnTo>
                      <a:pt x="133" y="167"/>
                    </a:lnTo>
                    <a:lnTo>
                      <a:pt x="124" y="127"/>
                    </a:lnTo>
                    <a:lnTo>
                      <a:pt x="118" y="102"/>
                    </a:lnTo>
                    <a:lnTo>
                      <a:pt x="116" y="93"/>
                    </a:lnTo>
                    <a:close/>
                    <a:moveTo>
                      <a:pt x="117" y="113"/>
                    </a:moveTo>
                    <a:lnTo>
                      <a:pt x="117" y="113"/>
                    </a:lnTo>
                    <a:lnTo>
                      <a:pt x="122" y="143"/>
                    </a:lnTo>
                    <a:lnTo>
                      <a:pt x="129" y="173"/>
                    </a:lnTo>
                    <a:lnTo>
                      <a:pt x="130" y="177"/>
                    </a:lnTo>
                    <a:lnTo>
                      <a:pt x="118" y="268"/>
                    </a:lnTo>
                    <a:lnTo>
                      <a:pt x="117" y="113"/>
                    </a:lnTo>
                    <a:close/>
                    <a:moveTo>
                      <a:pt x="139" y="613"/>
                    </a:moveTo>
                    <a:lnTo>
                      <a:pt x="139" y="613"/>
                    </a:lnTo>
                    <a:lnTo>
                      <a:pt x="137" y="626"/>
                    </a:lnTo>
                    <a:lnTo>
                      <a:pt x="119" y="741"/>
                    </a:lnTo>
                    <a:lnTo>
                      <a:pt x="118" y="643"/>
                    </a:lnTo>
                    <a:lnTo>
                      <a:pt x="118" y="544"/>
                    </a:lnTo>
                    <a:lnTo>
                      <a:pt x="129" y="579"/>
                    </a:lnTo>
                    <a:lnTo>
                      <a:pt x="139" y="613"/>
                    </a:lnTo>
                    <a:close/>
                    <a:moveTo>
                      <a:pt x="120" y="542"/>
                    </a:moveTo>
                    <a:lnTo>
                      <a:pt x="120" y="542"/>
                    </a:lnTo>
                    <a:lnTo>
                      <a:pt x="137" y="524"/>
                    </a:lnTo>
                    <a:lnTo>
                      <a:pt x="153" y="504"/>
                    </a:lnTo>
                    <a:lnTo>
                      <a:pt x="157" y="501"/>
                    </a:lnTo>
                    <a:lnTo>
                      <a:pt x="152" y="526"/>
                    </a:lnTo>
                    <a:lnTo>
                      <a:pt x="148" y="551"/>
                    </a:lnTo>
                    <a:lnTo>
                      <a:pt x="141" y="603"/>
                    </a:lnTo>
                    <a:lnTo>
                      <a:pt x="132" y="572"/>
                    </a:lnTo>
                    <a:lnTo>
                      <a:pt x="127" y="557"/>
                    </a:lnTo>
                    <a:lnTo>
                      <a:pt x="120" y="542"/>
                    </a:lnTo>
                    <a:close/>
                    <a:moveTo>
                      <a:pt x="118" y="512"/>
                    </a:moveTo>
                    <a:lnTo>
                      <a:pt x="118" y="512"/>
                    </a:lnTo>
                    <a:lnTo>
                      <a:pt x="118" y="504"/>
                    </a:lnTo>
                    <a:lnTo>
                      <a:pt x="118" y="312"/>
                    </a:lnTo>
                    <a:lnTo>
                      <a:pt x="120" y="319"/>
                    </a:lnTo>
                    <a:lnTo>
                      <a:pt x="127" y="343"/>
                    </a:lnTo>
                    <a:lnTo>
                      <a:pt x="134" y="366"/>
                    </a:lnTo>
                    <a:lnTo>
                      <a:pt x="139" y="383"/>
                    </a:lnTo>
                    <a:lnTo>
                      <a:pt x="127" y="447"/>
                    </a:lnTo>
                    <a:lnTo>
                      <a:pt x="121" y="480"/>
                    </a:lnTo>
                    <a:lnTo>
                      <a:pt x="118" y="512"/>
                    </a:lnTo>
                    <a:close/>
                    <a:moveTo>
                      <a:pt x="118" y="281"/>
                    </a:moveTo>
                    <a:lnTo>
                      <a:pt x="118" y="281"/>
                    </a:lnTo>
                    <a:close/>
                    <a:moveTo>
                      <a:pt x="174" y="763"/>
                    </a:moveTo>
                    <a:lnTo>
                      <a:pt x="174" y="763"/>
                    </a:lnTo>
                    <a:lnTo>
                      <a:pt x="172" y="769"/>
                    </a:lnTo>
                    <a:lnTo>
                      <a:pt x="168" y="774"/>
                    </a:lnTo>
                    <a:lnTo>
                      <a:pt x="160" y="785"/>
                    </a:lnTo>
                    <a:lnTo>
                      <a:pt x="150" y="794"/>
                    </a:lnTo>
                    <a:lnTo>
                      <a:pt x="140" y="802"/>
                    </a:lnTo>
                    <a:lnTo>
                      <a:pt x="119" y="817"/>
                    </a:lnTo>
                    <a:lnTo>
                      <a:pt x="117" y="818"/>
                    </a:lnTo>
                    <a:lnTo>
                      <a:pt x="118" y="770"/>
                    </a:lnTo>
                    <a:lnTo>
                      <a:pt x="129" y="699"/>
                    </a:lnTo>
                    <a:lnTo>
                      <a:pt x="140" y="629"/>
                    </a:lnTo>
                    <a:lnTo>
                      <a:pt x="141" y="622"/>
                    </a:lnTo>
                    <a:lnTo>
                      <a:pt x="150" y="659"/>
                    </a:lnTo>
                    <a:lnTo>
                      <a:pt x="166" y="727"/>
                    </a:lnTo>
                    <a:lnTo>
                      <a:pt x="173" y="755"/>
                    </a:lnTo>
                    <a:lnTo>
                      <a:pt x="175" y="762"/>
                    </a:lnTo>
                    <a:lnTo>
                      <a:pt x="174" y="763"/>
                    </a:lnTo>
                    <a:close/>
                    <a:moveTo>
                      <a:pt x="164" y="493"/>
                    </a:moveTo>
                    <a:lnTo>
                      <a:pt x="164" y="493"/>
                    </a:lnTo>
                    <a:lnTo>
                      <a:pt x="168" y="615"/>
                    </a:lnTo>
                    <a:lnTo>
                      <a:pt x="175" y="739"/>
                    </a:lnTo>
                    <a:lnTo>
                      <a:pt x="158" y="679"/>
                    </a:lnTo>
                    <a:lnTo>
                      <a:pt x="143" y="612"/>
                    </a:lnTo>
                    <a:lnTo>
                      <a:pt x="157" y="527"/>
                    </a:lnTo>
                    <a:lnTo>
                      <a:pt x="163" y="493"/>
                    </a:lnTo>
                    <a:lnTo>
                      <a:pt x="164" y="493"/>
                    </a:lnTo>
                    <a:close/>
                    <a:moveTo>
                      <a:pt x="163" y="477"/>
                    </a:moveTo>
                    <a:lnTo>
                      <a:pt x="163" y="477"/>
                    </a:lnTo>
                    <a:lnTo>
                      <a:pt x="163" y="480"/>
                    </a:lnTo>
                    <a:lnTo>
                      <a:pt x="156" y="490"/>
                    </a:lnTo>
                    <a:lnTo>
                      <a:pt x="149" y="498"/>
                    </a:lnTo>
                    <a:lnTo>
                      <a:pt x="135" y="515"/>
                    </a:lnTo>
                    <a:lnTo>
                      <a:pt x="120" y="531"/>
                    </a:lnTo>
                    <a:lnTo>
                      <a:pt x="129" y="461"/>
                    </a:lnTo>
                    <a:lnTo>
                      <a:pt x="141" y="392"/>
                    </a:lnTo>
                    <a:lnTo>
                      <a:pt x="144" y="409"/>
                    </a:lnTo>
                    <a:lnTo>
                      <a:pt x="149" y="427"/>
                    </a:lnTo>
                    <a:lnTo>
                      <a:pt x="156" y="443"/>
                    </a:lnTo>
                    <a:lnTo>
                      <a:pt x="163" y="459"/>
                    </a:lnTo>
                    <a:lnTo>
                      <a:pt x="163" y="477"/>
                    </a:lnTo>
                    <a:close/>
                    <a:moveTo>
                      <a:pt x="155" y="293"/>
                    </a:moveTo>
                    <a:lnTo>
                      <a:pt x="155" y="293"/>
                    </a:lnTo>
                    <a:lnTo>
                      <a:pt x="160" y="409"/>
                    </a:lnTo>
                    <a:lnTo>
                      <a:pt x="161" y="449"/>
                    </a:lnTo>
                    <a:lnTo>
                      <a:pt x="156" y="433"/>
                    </a:lnTo>
                    <a:lnTo>
                      <a:pt x="150" y="416"/>
                    </a:lnTo>
                    <a:lnTo>
                      <a:pt x="142" y="382"/>
                    </a:lnTo>
                    <a:lnTo>
                      <a:pt x="152" y="318"/>
                    </a:lnTo>
                    <a:lnTo>
                      <a:pt x="155" y="295"/>
                    </a:lnTo>
                    <a:lnTo>
                      <a:pt x="155" y="293"/>
                    </a:lnTo>
                    <a:close/>
                    <a:moveTo>
                      <a:pt x="150" y="309"/>
                    </a:moveTo>
                    <a:lnTo>
                      <a:pt x="150" y="309"/>
                    </a:lnTo>
                    <a:lnTo>
                      <a:pt x="145" y="341"/>
                    </a:lnTo>
                    <a:lnTo>
                      <a:pt x="140" y="374"/>
                    </a:lnTo>
                    <a:lnTo>
                      <a:pt x="140" y="372"/>
                    </a:lnTo>
                    <a:lnTo>
                      <a:pt x="127" y="330"/>
                    </a:lnTo>
                    <a:lnTo>
                      <a:pt x="122" y="317"/>
                    </a:lnTo>
                    <a:lnTo>
                      <a:pt x="118" y="301"/>
                    </a:lnTo>
                    <a:lnTo>
                      <a:pt x="118" y="289"/>
                    </a:lnTo>
                    <a:lnTo>
                      <a:pt x="128" y="285"/>
                    </a:lnTo>
                    <a:lnTo>
                      <a:pt x="140" y="279"/>
                    </a:lnTo>
                    <a:lnTo>
                      <a:pt x="147" y="274"/>
                    </a:lnTo>
                    <a:lnTo>
                      <a:pt x="153" y="269"/>
                    </a:lnTo>
                    <a:lnTo>
                      <a:pt x="153" y="271"/>
                    </a:lnTo>
                    <a:lnTo>
                      <a:pt x="152" y="280"/>
                    </a:lnTo>
                    <a:lnTo>
                      <a:pt x="151" y="290"/>
                    </a:lnTo>
                    <a:lnTo>
                      <a:pt x="150" y="3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5" name="Freeform 142"/>
              <p:cNvSpPr>
                <a:spLocks/>
              </p:cNvSpPr>
              <p:nvPr/>
            </p:nvSpPr>
            <p:spPr bwMode="auto">
              <a:xfrm>
                <a:off x="5889250" y="2331140"/>
                <a:ext cx="28350" cy="328709"/>
              </a:xfrm>
              <a:custGeom>
                <a:avLst/>
                <a:gdLst>
                  <a:gd name="T0" fmla="*/ 3 w 18"/>
                  <a:gd name="T1" fmla="*/ 35 h 212"/>
                  <a:gd name="T2" fmla="*/ 3 w 18"/>
                  <a:gd name="T3" fmla="*/ 35 h 212"/>
                  <a:gd name="T4" fmla="*/ 3 w 18"/>
                  <a:gd name="T5" fmla="*/ 72 h 212"/>
                  <a:gd name="T6" fmla="*/ 3 w 18"/>
                  <a:gd name="T7" fmla="*/ 116 h 212"/>
                  <a:gd name="T8" fmla="*/ 1 w 18"/>
                  <a:gd name="T9" fmla="*/ 196 h 212"/>
                  <a:gd name="T10" fmla="*/ 1 w 18"/>
                  <a:gd name="T11" fmla="*/ 196 h 212"/>
                  <a:gd name="T12" fmla="*/ 0 w 18"/>
                  <a:gd name="T13" fmla="*/ 207 h 212"/>
                  <a:gd name="T14" fmla="*/ 1 w 18"/>
                  <a:gd name="T15" fmla="*/ 208 h 212"/>
                  <a:gd name="T16" fmla="*/ 5 w 18"/>
                  <a:gd name="T17" fmla="*/ 210 h 212"/>
                  <a:gd name="T18" fmla="*/ 5 w 18"/>
                  <a:gd name="T19" fmla="*/ 210 h 212"/>
                  <a:gd name="T20" fmla="*/ 9 w 18"/>
                  <a:gd name="T21" fmla="*/ 212 h 212"/>
                  <a:gd name="T22" fmla="*/ 13 w 18"/>
                  <a:gd name="T23" fmla="*/ 211 h 212"/>
                  <a:gd name="T24" fmla="*/ 13 w 18"/>
                  <a:gd name="T25" fmla="*/ 211 h 212"/>
                  <a:gd name="T26" fmla="*/ 13 w 18"/>
                  <a:gd name="T27" fmla="*/ 188 h 212"/>
                  <a:gd name="T28" fmla="*/ 13 w 18"/>
                  <a:gd name="T29" fmla="*/ 157 h 212"/>
                  <a:gd name="T30" fmla="*/ 13 w 18"/>
                  <a:gd name="T31" fmla="*/ 128 h 212"/>
                  <a:gd name="T32" fmla="*/ 13 w 18"/>
                  <a:gd name="T33" fmla="*/ 104 h 212"/>
                  <a:gd name="T34" fmla="*/ 13 w 18"/>
                  <a:gd name="T35" fmla="*/ 104 h 212"/>
                  <a:gd name="T36" fmla="*/ 16 w 18"/>
                  <a:gd name="T37" fmla="*/ 55 h 212"/>
                  <a:gd name="T38" fmla="*/ 16 w 18"/>
                  <a:gd name="T39" fmla="*/ 55 h 212"/>
                  <a:gd name="T40" fmla="*/ 17 w 18"/>
                  <a:gd name="T41" fmla="*/ 33 h 212"/>
                  <a:gd name="T42" fmla="*/ 18 w 18"/>
                  <a:gd name="T43" fmla="*/ 22 h 212"/>
                  <a:gd name="T44" fmla="*/ 18 w 18"/>
                  <a:gd name="T45" fmla="*/ 11 h 212"/>
                  <a:gd name="T46" fmla="*/ 18 w 18"/>
                  <a:gd name="T47" fmla="*/ 11 h 212"/>
                  <a:gd name="T48" fmla="*/ 17 w 18"/>
                  <a:gd name="T49" fmla="*/ 2 h 212"/>
                  <a:gd name="T50" fmla="*/ 16 w 18"/>
                  <a:gd name="T51" fmla="*/ 1 h 212"/>
                  <a:gd name="T52" fmla="*/ 11 w 18"/>
                  <a:gd name="T53" fmla="*/ 1 h 212"/>
                  <a:gd name="T54" fmla="*/ 11 w 18"/>
                  <a:gd name="T55" fmla="*/ 1 h 212"/>
                  <a:gd name="T56" fmla="*/ 9 w 18"/>
                  <a:gd name="T57" fmla="*/ 0 h 212"/>
                  <a:gd name="T58" fmla="*/ 6 w 18"/>
                  <a:gd name="T59" fmla="*/ 1 h 212"/>
                  <a:gd name="T60" fmla="*/ 6 w 18"/>
                  <a:gd name="T61" fmla="*/ 1 h 212"/>
                  <a:gd name="T62" fmla="*/ 5 w 18"/>
                  <a:gd name="T63" fmla="*/ 3 h 212"/>
                  <a:gd name="T64" fmla="*/ 4 w 18"/>
                  <a:gd name="T65" fmla="*/ 8 h 212"/>
                  <a:gd name="T66" fmla="*/ 2 w 18"/>
                  <a:gd name="T67" fmla="*/ 18 h 212"/>
                  <a:gd name="T68" fmla="*/ 1 w 18"/>
                  <a:gd name="T69" fmla="*/ 35 h 212"/>
                  <a:gd name="T70" fmla="*/ 3 w 18"/>
                  <a:gd name="T71" fmla="*/ 35 h 212"/>
                  <a:gd name="T72" fmla="*/ 3 w 18"/>
                  <a:gd name="T73" fmla="*/ 35 h 2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2"/>
                  <a:gd name="T113" fmla="*/ 18 w 18"/>
                  <a:gd name="T114" fmla="*/ 212 h 21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2">
                    <a:moveTo>
                      <a:pt x="3" y="35"/>
                    </a:moveTo>
                    <a:lnTo>
                      <a:pt x="3" y="35"/>
                    </a:lnTo>
                    <a:lnTo>
                      <a:pt x="3" y="72"/>
                    </a:lnTo>
                    <a:lnTo>
                      <a:pt x="3" y="116"/>
                    </a:lnTo>
                    <a:lnTo>
                      <a:pt x="1" y="196"/>
                    </a:lnTo>
                    <a:lnTo>
                      <a:pt x="0" y="207"/>
                    </a:lnTo>
                    <a:lnTo>
                      <a:pt x="1" y="208"/>
                    </a:lnTo>
                    <a:lnTo>
                      <a:pt x="5" y="210"/>
                    </a:lnTo>
                    <a:lnTo>
                      <a:pt x="9" y="212"/>
                    </a:lnTo>
                    <a:lnTo>
                      <a:pt x="13" y="211"/>
                    </a:lnTo>
                    <a:lnTo>
                      <a:pt x="13" y="188"/>
                    </a:lnTo>
                    <a:lnTo>
                      <a:pt x="13" y="157"/>
                    </a:lnTo>
                    <a:lnTo>
                      <a:pt x="13" y="128"/>
                    </a:lnTo>
                    <a:lnTo>
                      <a:pt x="13" y="104"/>
                    </a:lnTo>
                    <a:lnTo>
                      <a:pt x="16" y="55"/>
                    </a:lnTo>
                    <a:lnTo>
                      <a:pt x="17" y="33"/>
                    </a:lnTo>
                    <a:lnTo>
                      <a:pt x="18" y="22"/>
                    </a:lnTo>
                    <a:lnTo>
                      <a:pt x="18" y="11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4" y="8"/>
                    </a:lnTo>
                    <a:lnTo>
                      <a:pt x="2" y="18"/>
                    </a:lnTo>
                    <a:lnTo>
                      <a:pt x="1" y="35"/>
                    </a:lnTo>
                    <a:lnTo>
                      <a:pt x="3" y="35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6" name="Freeform 143"/>
              <p:cNvSpPr>
                <a:spLocks/>
              </p:cNvSpPr>
              <p:nvPr/>
            </p:nvSpPr>
            <p:spPr bwMode="auto">
              <a:xfrm>
                <a:off x="5882950" y="2323387"/>
                <a:ext cx="40950" cy="342664"/>
              </a:xfrm>
              <a:custGeom>
                <a:avLst/>
                <a:gdLst>
                  <a:gd name="T0" fmla="*/ 5 w 26"/>
                  <a:gd name="T1" fmla="*/ 39 h 221"/>
                  <a:gd name="T2" fmla="*/ 5 w 26"/>
                  <a:gd name="T3" fmla="*/ 106 h 221"/>
                  <a:gd name="T4" fmla="*/ 2 w 26"/>
                  <a:gd name="T5" fmla="*/ 173 h 221"/>
                  <a:gd name="T6" fmla="*/ 0 w 26"/>
                  <a:gd name="T7" fmla="*/ 196 h 221"/>
                  <a:gd name="T8" fmla="*/ 1 w 26"/>
                  <a:gd name="T9" fmla="*/ 212 h 221"/>
                  <a:gd name="T10" fmla="*/ 5 w 26"/>
                  <a:gd name="T11" fmla="*/ 217 h 221"/>
                  <a:gd name="T12" fmla="*/ 10 w 26"/>
                  <a:gd name="T13" fmla="*/ 221 h 221"/>
                  <a:gd name="T14" fmla="*/ 18 w 26"/>
                  <a:gd name="T15" fmla="*/ 221 h 221"/>
                  <a:gd name="T16" fmla="*/ 21 w 26"/>
                  <a:gd name="T17" fmla="*/ 220 h 221"/>
                  <a:gd name="T18" fmla="*/ 21 w 26"/>
                  <a:gd name="T19" fmla="*/ 219 h 221"/>
                  <a:gd name="T20" fmla="*/ 22 w 26"/>
                  <a:gd name="T21" fmla="*/ 174 h 221"/>
                  <a:gd name="T22" fmla="*/ 23 w 26"/>
                  <a:gd name="T23" fmla="*/ 85 h 221"/>
                  <a:gd name="T24" fmla="*/ 25 w 26"/>
                  <a:gd name="T25" fmla="*/ 40 h 221"/>
                  <a:gd name="T26" fmla="*/ 26 w 26"/>
                  <a:gd name="T27" fmla="*/ 30 h 221"/>
                  <a:gd name="T28" fmla="*/ 25 w 26"/>
                  <a:gd name="T29" fmla="*/ 10 h 221"/>
                  <a:gd name="T30" fmla="*/ 20 w 26"/>
                  <a:gd name="T31" fmla="*/ 2 h 221"/>
                  <a:gd name="T32" fmla="*/ 14 w 26"/>
                  <a:gd name="T33" fmla="*/ 0 h 221"/>
                  <a:gd name="T34" fmla="*/ 9 w 26"/>
                  <a:gd name="T35" fmla="*/ 1 h 221"/>
                  <a:gd name="T36" fmla="*/ 4 w 26"/>
                  <a:gd name="T37" fmla="*/ 9 h 221"/>
                  <a:gd name="T38" fmla="*/ 1 w 26"/>
                  <a:gd name="T39" fmla="*/ 29 h 221"/>
                  <a:gd name="T40" fmla="*/ 2 w 26"/>
                  <a:gd name="T41" fmla="*/ 39 h 221"/>
                  <a:gd name="T42" fmla="*/ 5 w 26"/>
                  <a:gd name="T43" fmla="*/ 44 h 221"/>
                  <a:gd name="T44" fmla="*/ 7 w 26"/>
                  <a:gd name="T45" fmla="*/ 44 h 221"/>
                  <a:gd name="T46" fmla="*/ 8 w 26"/>
                  <a:gd name="T47" fmla="*/ 44 h 221"/>
                  <a:gd name="T48" fmla="*/ 9 w 26"/>
                  <a:gd name="T49" fmla="*/ 42 h 221"/>
                  <a:gd name="T50" fmla="*/ 8 w 26"/>
                  <a:gd name="T51" fmla="*/ 39 h 221"/>
                  <a:gd name="T52" fmla="*/ 7 w 26"/>
                  <a:gd name="T53" fmla="*/ 38 h 221"/>
                  <a:gd name="T54" fmla="*/ 9 w 26"/>
                  <a:gd name="T55" fmla="*/ 33 h 221"/>
                  <a:gd name="T56" fmla="*/ 13 w 26"/>
                  <a:gd name="T57" fmla="*/ 14 h 221"/>
                  <a:gd name="T58" fmla="*/ 15 w 26"/>
                  <a:gd name="T59" fmla="*/ 10 h 221"/>
                  <a:gd name="T60" fmla="*/ 16 w 26"/>
                  <a:gd name="T61" fmla="*/ 10 h 221"/>
                  <a:gd name="T62" fmla="*/ 17 w 26"/>
                  <a:gd name="T63" fmla="*/ 13 h 221"/>
                  <a:gd name="T64" fmla="*/ 18 w 26"/>
                  <a:gd name="T65" fmla="*/ 35 h 221"/>
                  <a:gd name="T66" fmla="*/ 15 w 26"/>
                  <a:gd name="T67" fmla="*/ 66 h 221"/>
                  <a:gd name="T68" fmla="*/ 14 w 26"/>
                  <a:gd name="T69" fmla="*/ 176 h 221"/>
                  <a:gd name="T70" fmla="*/ 14 w 26"/>
                  <a:gd name="T71" fmla="*/ 198 h 221"/>
                  <a:gd name="T72" fmla="*/ 14 w 26"/>
                  <a:gd name="T73" fmla="*/ 207 h 221"/>
                  <a:gd name="T74" fmla="*/ 13 w 26"/>
                  <a:gd name="T75" fmla="*/ 211 h 221"/>
                  <a:gd name="T76" fmla="*/ 8 w 26"/>
                  <a:gd name="T77" fmla="*/ 211 h 221"/>
                  <a:gd name="T78" fmla="*/ 7 w 26"/>
                  <a:gd name="T79" fmla="*/ 209 h 221"/>
                  <a:gd name="T80" fmla="*/ 8 w 26"/>
                  <a:gd name="T81" fmla="*/ 157 h 221"/>
                  <a:gd name="T82" fmla="*/ 10 w 26"/>
                  <a:gd name="T83" fmla="*/ 71 h 221"/>
                  <a:gd name="T84" fmla="*/ 9 w 26"/>
                  <a:gd name="T85" fmla="*/ 42 h 221"/>
                  <a:gd name="T86" fmla="*/ 7 w 26"/>
                  <a:gd name="T87" fmla="*/ 38 h 221"/>
                  <a:gd name="T88" fmla="*/ 5 w 26"/>
                  <a:gd name="T89" fmla="*/ 38 h 221"/>
                  <a:gd name="T90" fmla="*/ 5 w 26"/>
                  <a:gd name="T91" fmla="*/ 39 h 22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1"/>
                  <a:gd name="T140" fmla="*/ 26 w 26"/>
                  <a:gd name="T141" fmla="*/ 221 h 22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1">
                    <a:moveTo>
                      <a:pt x="5" y="39"/>
                    </a:moveTo>
                    <a:lnTo>
                      <a:pt x="5" y="39"/>
                    </a:lnTo>
                    <a:lnTo>
                      <a:pt x="5" y="72"/>
                    </a:lnTo>
                    <a:lnTo>
                      <a:pt x="5" y="106"/>
                    </a:lnTo>
                    <a:lnTo>
                      <a:pt x="2" y="173"/>
                    </a:lnTo>
                    <a:lnTo>
                      <a:pt x="0" y="187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1" y="212"/>
                    </a:lnTo>
                    <a:lnTo>
                      <a:pt x="2" y="214"/>
                    </a:lnTo>
                    <a:lnTo>
                      <a:pt x="5" y="217"/>
                    </a:lnTo>
                    <a:lnTo>
                      <a:pt x="7" y="220"/>
                    </a:lnTo>
                    <a:lnTo>
                      <a:pt x="10" y="221"/>
                    </a:lnTo>
                    <a:lnTo>
                      <a:pt x="14" y="221"/>
                    </a:lnTo>
                    <a:lnTo>
                      <a:pt x="18" y="221"/>
                    </a:lnTo>
                    <a:lnTo>
                      <a:pt x="21" y="220"/>
                    </a:lnTo>
                    <a:lnTo>
                      <a:pt x="21" y="219"/>
                    </a:lnTo>
                    <a:lnTo>
                      <a:pt x="22" y="197"/>
                    </a:lnTo>
                    <a:lnTo>
                      <a:pt x="22" y="174"/>
                    </a:lnTo>
                    <a:lnTo>
                      <a:pt x="22" y="129"/>
                    </a:lnTo>
                    <a:lnTo>
                      <a:pt x="23" y="85"/>
                    </a:lnTo>
                    <a:lnTo>
                      <a:pt x="23" y="63"/>
                    </a:lnTo>
                    <a:lnTo>
                      <a:pt x="25" y="40"/>
                    </a:lnTo>
                    <a:lnTo>
                      <a:pt x="26" y="30"/>
                    </a:lnTo>
                    <a:lnTo>
                      <a:pt x="26" y="17"/>
                    </a:lnTo>
                    <a:lnTo>
                      <a:pt x="25" y="10"/>
                    </a:lnTo>
                    <a:lnTo>
                      <a:pt x="23" y="6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5"/>
                    </a:lnTo>
                    <a:lnTo>
                      <a:pt x="4" y="9"/>
                    </a:lnTo>
                    <a:lnTo>
                      <a:pt x="2" y="16"/>
                    </a:lnTo>
                    <a:lnTo>
                      <a:pt x="1" y="29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5" y="44"/>
                    </a:lnTo>
                    <a:lnTo>
                      <a:pt x="7" y="44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9" y="42"/>
                    </a:lnTo>
                    <a:lnTo>
                      <a:pt x="9" y="41"/>
                    </a:lnTo>
                    <a:lnTo>
                      <a:pt x="8" y="39"/>
                    </a:lnTo>
                    <a:lnTo>
                      <a:pt x="7" y="38"/>
                    </a:lnTo>
                    <a:lnTo>
                      <a:pt x="8" y="37"/>
                    </a:lnTo>
                    <a:lnTo>
                      <a:pt x="9" y="33"/>
                    </a:lnTo>
                    <a:lnTo>
                      <a:pt x="10" y="24"/>
                    </a:lnTo>
                    <a:lnTo>
                      <a:pt x="13" y="14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0"/>
                    </a:lnTo>
                    <a:lnTo>
                      <a:pt x="17" y="11"/>
                    </a:lnTo>
                    <a:lnTo>
                      <a:pt x="17" y="13"/>
                    </a:lnTo>
                    <a:lnTo>
                      <a:pt x="18" y="18"/>
                    </a:lnTo>
                    <a:lnTo>
                      <a:pt x="18" y="35"/>
                    </a:lnTo>
                    <a:lnTo>
                      <a:pt x="15" y="66"/>
                    </a:lnTo>
                    <a:lnTo>
                      <a:pt x="14" y="121"/>
                    </a:lnTo>
                    <a:lnTo>
                      <a:pt x="14" y="176"/>
                    </a:lnTo>
                    <a:lnTo>
                      <a:pt x="14" y="198"/>
                    </a:lnTo>
                    <a:lnTo>
                      <a:pt x="14" y="207"/>
                    </a:lnTo>
                    <a:lnTo>
                      <a:pt x="13" y="211"/>
                    </a:lnTo>
                    <a:lnTo>
                      <a:pt x="10" y="212"/>
                    </a:lnTo>
                    <a:lnTo>
                      <a:pt x="8" y="211"/>
                    </a:lnTo>
                    <a:lnTo>
                      <a:pt x="7" y="209"/>
                    </a:lnTo>
                    <a:lnTo>
                      <a:pt x="8" y="157"/>
                    </a:lnTo>
                    <a:lnTo>
                      <a:pt x="10" y="100"/>
                    </a:lnTo>
                    <a:lnTo>
                      <a:pt x="10" y="71"/>
                    </a:lnTo>
                    <a:lnTo>
                      <a:pt x="9" y="42"/>
                    </a:lnTo>
                    <a:lnTo>
                      <a:pt x="9" y="40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7" name="Freeform 144"/>
              <p:cNvSpPr>
                <a:spLocks/>
              </p:cNvSpPr>
              <p:nvPr/>
            </p:nvSpPr>
            <p:spPr bwMode="auto">
              <a:xfrm>
                <a:off x="6114473" y="2385408"/>
                <a:ext cx="28350" cy="330260"/>
              </a:xfrm>
              <a:custGeom>
                <a:avLst/>
                <a:gdLst>
                  <a:gd name="T0" fmla="*/ 3 w 18"/>
                  <a:gd name="T1" fmla="*/ 36 h 213"/>
                  <a:gd name="T2" fmla="*/ 3 w 18"/>
                  <a:gd name="T3" fmla="*/ 36 h 213"/>
                  <a:gd name="T4" fmla="*/ 3 w 18"/>
                  <a:gd name="T5" fmla="*/ 72 h 213"/>
                  <a:gd name="T6" fmla="*/ 3 w 18"/>
                  <a:gd name="T7" fmla="*/ 117 h 213"/>
                  <a:gd name="T8" fmla="*/ 1 w 18"/>
                  <a:gd name="T9" fmla="*/ 197 h 213"/>
                  <a:gd name="T10" fmla="*/ 1 w 18"/>
                  <a:gd name="T11" fmla="*/ 197 h 213"/>
                  <a:gd name="T12" fmla="*/ 0 w 18"/>
                  <a:gd name="T13" fmla="*/ 207 h 213"/>
                  <a:gd name="T14" fmla="*/ 2 w 18"/>
                  <a:gd name="T15" fmla="*/ 208 h 213"/>
                  <a:gd name="T16" fmla="*/ 5 w 18"/>
                  <a:gd name="T17" fmla="*/ 211 h 213"/>
                  <a:gd name="T18" fmla="*/ 5 w 18"/>
                  <a:gd name="T19" fmla="*/ 211 h 213"/>
                  <a:gd name="T20" fmla="*/ 9 w 18"/>
                  <a:gd name="T21" fmla="*/ 213 h 213"/>
                  <a:gd name="T22" fmla="*/ 13 w 18"/>
                  <a:gd name="T23" fmla="*/ 212 h 213"/>
                  <a:gd name="T24" fmla="*/ 13 w 18"/>
                  <a:gd name="T25" fmla="*/ 212 h 213"/>
                  <a:gd name="T26" fmla="*/ 13 w 18"/>
                  <a:gd name="T27" fmla="*/ 189 h 213"/>
                  <a:gd name="T28" fmla="*/ 13 w 18"/>
                  <a:gd name="T29" fmla="*/ 158 h 213"/>
                  <a:gd name="T30" fmla="*/ 13 w 18"/>
                  <a:gd name="T31" fmla="*/ 128 h 213"/>
                  <a:gd name="T32" fmla="*/ 13 w 18"/>
                  <a:gd name="T33" fmla="*/ 104 h 213"/>
                  <a:gd name="T34" fmla="*/ 13 w 18"/>
                  <a:gd name="T35" fmla="*/ 104 h 213"/>
                  <a:gd name="T36" fmla="*/ 16 w 18"/>
                  <a:gd name="T37" fmla="*/ 55 h 213"/>
                  <a:gd name="T38" fmla="*/ 16 w 18"/>
                  <a:gd name="T39" fmla="*/ 55 h 213"/>
                  <a:gd name="T40" fmla="*/ 18 w 18"/>
                  <a:gd name="T41" fmla="*/ 33 h 213"/>
                  <a:gd name="T42" fmla="*/ 18 w 18"/>
                  <a:gd name="T43" fmla="*/ 23 h 213"/>
                  <a:gd name="T44" fmla="*/ 18 w 18"/>
                  <a:gd name="T45" fmla="*/ 12 h 213"/>
                  <a:gd name="T46" fmla="*/ 18 w 18"/>
                  <a:gd name="T47" fmla="*/ 12 h 213"/>
                  <a:gd name="T48" fmla="*/ 17 w 18"/>
                  <a:gd name="T49" fmla="*/ 2 h 213"/>
                  <a:gd name="T50" fmla="*/ 16 w 18"/>
                  <a:gd name="T51" fmla="*/ 1 h 213"/>
                  <a:gd name="T52" fmla="*/ 11 w 18"/>
                  <a:gd name="T53" fmla="*/ 1 h 213"/>
                  <a:gd name="T54" fmla="*/ 11 w 18"/>
                  <a:gd name="T55" fmla="*/ 1 h 213"/>
                  <a:gd name="T56" fmla="*/ 9 w 18"/>
                  <a:gd name="T57" fmla="*/ 0 h 213"/>
                  <a:gd name="T58" fmla="*/ 6 w 18"/>
                  <a:gd name="T59" fmla="*/ 1 h 213"/>
                  <a:gd name="T60" fmla="*/ 6 w 18"/>
                  <a:gd name="T61" fmla="*/ 1 h 213"/>
                  <a:gd name="T62" fmla="*/ 5 w 18"/>
                  <a:gd name="T63" fmla="*/ 4 h 213"/>
                  <a:gd name="T64" fmla="*/ 4 w 18"/>
                  <a:gd name="T65" fmla="*/ 8 h 213"/>
                  <a:gd name="T66" fmla="*/ 2 w 18"/>
                  <a:gd name="T67" fmla="*/ 18 h 213"/>
                  <a:gd name="T68" fmla="*/ 1 w 18"/>
                  <a:gd name="T69" fmla="*/ 36 h 213"/>
                  <a:gd name="T70" fmla="*/ 3 w 18"/>
                  <a:gd name="T71" fmla="*/ 36 h 213"/>
                  <a:gd name="T72" fmla="*/ 3 w 18"/>
                  <a:gd name="T73" fmla="*/ 36 h 2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3"/>
                  <a:gd name="T113" fmla="*/ 18 w 18"/>
                  <a:gd name="T114" fmla="*/ 213 h 2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3">
                    <a:moveTo>
                      <a:pt x="3" y="36"/>
                    </a:moveTo>
                    <a:lnTo>
                      <a:pt x="3" y="36"/>
                    </a:lnTo>
                    <a:lnTo>
                      <a:pt x="3" y="72"/>
                    </a:lnTo>
                    <a:lnTo>
                      <a:pt x="3" y="117"/>
                    </a:lnTo>
                    <a:lnTo>
                      <a:pt x="1" y="19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5" y="211"/>
                    </a:lnTo>
                    <a:lnTo>
                      <a:pt x="9" y="213"/>
                    </a:lnTo>
                    <a:lnTo>
                      <a:pt x="13" y="212"/>
                    </a:lnTo>
                    <a:lnTo>
                      <a:pt x="13" y="189"/>
                    </a:lnTo>
                    <a:lnTo>
                      <a:pt x="13" y="158"/>
                    </a:lnTo>
                    <a:lnTo>
                      <a:pt x="13" y="128"/>
                    </a:lnTo>
                    <a:lnTo>
                      <a:pt x="13" y="104"/>
                    </a:lnTo>
                    <a:lnTo>
                      <a:pt x="16" y="55"/>
                    </a:lnTo>
                    <a:lnTo>
                      <a:pt x="18" y="33"/>
                    </a:lnTo>
                    <a:lnTo>
                      <a:pt x="18" y="23"/>
                    </a:lnTo>
                    <a:lnTo>
                      <a:pt x="18" y="12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4"/>
                    </a:lnTo>
                    <a:lnTo>
                      <a:pt x="4" y="8"/>
                    </a:lnTo>
                    <a:lnTo>
                      <a:pt x="2" y="18"/>
                    </a:lnTo>
                    <a:lnTo>
                      <a:pt x="1" y="36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8" name="Freeform 145"/>
              <p:cNvSpPr>
                <a:spLocks/>
              </p:cNvSpPr>
              <p:nvPr/>
            </p:nvSpPr>
            <p:spPr bwMode="auto">
              <a:xfrm>
                <a:off x="6108173" y="2377655"/>
                <a:ext cx="40950" cy="342664"/>
              </a:xfrm>
              <a:custGeom>
                <a:avLst/>
                <a:gdLst>
                  <a:gd name="T0" fmla="*/ 5 w 26"/>
                  <a:gd name="T1" fmla="*/ 39 h 221"/>
                  <a:gd name="T2" fmla="*/ 5 w 26"/>
                  <a:gd name="T3" fmla="*/ 107 h 221"/>
                  <a:gd name="T4" fmla="*/ 2 w 26"/>
                  <a:gd name="T5" fmla="*/ 173 h 221"/>
                  <a:gd name="T6" fmla="*/ 0 w 26"/>
                  <a:gd name="T7" fmla="*/ 196 h 221"/>
                  <a:gd name="T8" fmla="*/ 1 w 26"/>
                  <a:gd name="T9" fmla="*/ 212 h 221"/>
                  <a:gd name="T10" fmla="*/ 5 w 26"/>
                  <a:gd name="T11" fmla="*/ 218 h 221"/>
                  <a:gd name="T12" fmla="*/ 10 w 26"/>
                  <a:gd name="T13" fmla="*/ 221 h 221"/>
                  <a:gd name="T14" fmla="*/ 18 w 26"/>
                  <a:gd name="T15" fmla="*/ 221 h 221"/>
                  <a:gd name="T16" fmla="*/ 21 w 26"/>
                  <a:gd name="T17" fmla="*/ 220 h 221"/>
                  <a:gd name="T18" fmla="*/ 21 w 26"/>
                  <a:gd name="T19" fmla="*/ 219 h 221"/>
                  <a:gd name="T20" fmla="*/ 22 w 26"/>
                  <a:gd name="T21" fmla="*/ 174 h 221"/>
                  <a:gd name="T22" fmla="*/ 23 w 26"/>
                  <a:gd name="T23" fmla="*/ 85 h 221"/>
                  <a:gd name="T24" fmla="*/ 25 w 26"/>
                  <a:gd name="T25" fmla="*/ 41 h 221"/>
                  <a:gd name="T26" fmla="*/ 26 w 26"/>
                  <a:gd name="T27" fmla="*/ 30 h 221"/>
                  <a:gd name="T28" fmla="*/ 25 w 26"/>
                  <a:gd name="T29" fmla="*/ 11 h 221"/>
                  <a:gd name="T30" fmla="*/ 20 w 26"/>
                  <a:gd name="T31" fmla="*/ 3 h 221"/>
                  <a:gd name="T32" fmla="*/ 14 w 26"/>
                  <a:gd name="T33" fmla="*/ 0 h 221"/>
                  <a:gd name="T34" fmla="*/ 9 w 26"/>
                  <a:gd name="T35" fmla="*/ 2 h 221"/>
                  <a:gd name="T36" fmla="*/ 4 w 26"/>
                  <a:gd name="T37" fmla="*/ 10 h 221"/>
                  <a:gd name="T38" fmla="*/ 1 w 26"/>
                  <a:gd name="T39" fmla="*/ 29 h 221"/>
                  <a:gd name="T40" fmla="*/ 2 w 26"/>
                  <a:gd name="T41" fmla="*/ 39 h 221"/>
                  <a:gd name="T42" fmla="*/ 5 w 26"/>
                  <a:gd name="T43" fmla="*/ 44 h 221"/>
                  <a:gd name="T44" fmla="*/ 7 w 26"/>
                  <a:gd name="T45" fmla="*/ 44 h 221"/>
                  <a:gd name="T46" fmla="*/ 8 w 26"/>
                  <a:gd name="T47" fmla="*/ 44 h 221"/>
                  <a:gd name="T48" fmla="*/ 9 w 26"/>
                  <a:gd name="T49" fmla="*/ 43 h 221"/>
                  <a:gd name="T50" fmla="*/ 8 w 26"/>
                  <a:gd name="T51" fmla="*/ 39 h 221"/>
                  <a:gd name="T52" fmla="*/ 7 w 26"/>
                  <a:gd name="T53" fmla="*/ 38 h 221"/>
                  <a:gd name="T54" fmla="*/ 9 w 26"/>
                  <a:gd name="T55" fmla="*/ 34 h 221"/>
                  <a:gd name="T56" fmla="*/ 13 w 26"/>
                  <a:gd name="T57" fmla="*/ 14 h 221"/>
                  <a:gd name="T58" fmla="*/ 15 w 26"/>
                  <a:gd name="T59" fmla="*/ 11 h 221"/>
                  <a:gd name="T60" fmla="*/ 16 w 26"/>
                  <a:gd name="T61" fmla="*/ 11 h 221"/>
                  <a:gd name="T62" fmla="*/ 17 w 26"/>
                  <a:gd name="T63" fmla="*/ 13 h 221"/>
                  <a:gd name="T64" fmla="*/ 18 w 26"/>
                  <a:gd name="T65" fmla="*/ 36 h 221"/>
                  <a:gd name="T66" fmla="*/ 15 w 26"/>
                  <a:gd name="T67" fmla="*/ 67 h 221"/>
                  <a:gd name="T68" fmla="*/ 14 w 26"/>
                  <a:gd name="T69" fmla="*/ 177 h 221"/>
                  <a:gd name="T70" fmla="*/ 14 w 26"/>
                  <a:gd name="T71" fmla="*/ 198 h 221"/>
                  <a:gd name="T72" fmla="*/ 14 w 26"/>
                  <a:gd name="T73" fmla="*/ 208 h 221"/>
                  <a:gd name="T74" fmla="*/ 13 w 26"/>
                  <a:gd name="T75" fmla="*/ 211 h 221"/>
                  <a:gd name="T76" fmla="*/ 8 w 26"/>
                  <a:gd name="T77" fmla="*/ 211 h 221"/>
                  <a:gd name="T78" fmla="*/ 7 w 26"/>
                  <a:gd name="T79" fmla="*/ 210 h 221"/>
                  <a:gd name="T80" fmla="*/ 8 w 26"/>
                  <a:gd name="T81" fmla="*/ 157 h 221"/>
                  <a:gd name="T82" fmla="*/ 10 w 26"/>
                  <a:gd name="T83" fmla="*/ 71 h 221"/>
                  <a:gd name="T84" fmla="*/ 9 w 26"/>
                  <a:gd name="T85" fmla="*/ 43 h 221"/>
                  <a:gd name="T86" fmla="*/ 7 w 26"/>
                  <a:gd name="T87" fmla="*/ 38 h 221"/>
                  <a:gd name="T88" fmla="*/ 5 w 26"/>
                  <a:gd name="T89" fmla="*/ 38 h 221"/>
                  <a:gd name="T90" fmla="*/ 5 w 26"/>
                  <a:gd name="T91" fmla="*/ 39 h 22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1"/>
                  <a:gd name="T140" fmla="*/ 26 w 26"/>
                  <a:gd name="T141" fmla="*/ 221 h 22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1">
                    <a:moveTo>
                      <a:pt x="5" y="39"/>
                    </a:moveTo>
                    <a:lnTo>
                      <a:pt x="5" y="39"/>
                    </a:lnTo>
                    <a:lnTo>
                      <a:pt x="5" y="73"/>
                    </a:lnTo>
                    <a:lnTo>
                      <a:pt x="5" y="107"/>
                    </a:lnTo>
                    <a:lnTo>
                      <a:pt x="2" y="173"/>
                    </a:lnTo>
                    <a:lnTo>
                      <a:pt x="0" y="187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1" y="212"/>
                    </a:lnTo>
                    <a:lnTo>
                      <a:pt x="2" y="214"/>
                    </a:lnTo>
                    <a:lnTo>
                      <a:pt x="5" y="218"/>
                    </a:lnTo>
                    <a:lnTo>
                      <a:pt x="7" y="220"/>
                    </a:lnTo>
                    <a:lnTo>
                      <a:pt x="10" y="221"/>
                    </a:lnTo>
                    <a:lnTo>
                      <a:pt x="14" y="221"/>
                    </a:lnTo>
                    <a:lnTo>
                      <a:pt x="18" y="221"/>
                    </a:lnTo>
                    <a:lnTo>
                      <a:pt x="21" y="220"/>
                    </a:lnTo>
                    <a:lnTo>
                      <a:pt x="21" y="219"/>
                    </a:lnTo>
                    <a:lnTo>
                      <a:pt x="22" y="197"/>
                    </a:lnTo>
                    <a:lnTo>
                      <a:pt x="22" y="174"/>
                    </a:lnTo>
                    <a:lnTo>
                      <a:pt x="23" y="130"/>
                    </a:lnTo>
                    <a:lnTo>
                      <a:pt x="23" y="85"/>
                    </a:lnTo>
                    <a:lnTo>
                      <a:pt x="23" y="63"/>
                    </a:lnTo>
                    <a:lnTo>
                      <a:pt x="25" y="41"/>
                    </a:lnTo>
                    <a:lnTo>
                      <a:pt x="26" y="30"/>
                    </a:lnTo>
                    <a:lnTo>
                      <a:pt x="26" y="18"/>
                    </a:lnTo>
                    <a:lnTo>
                      <a:pt x="25" y="11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6" y="5"/>
                    </a:lnTo>
                    <a:lnTo>
                      <a:pt x="4" y="10"/>
                    </a:lnTo>
                    <a:lnTo>
                      <a:pt x="2" y="17"/>
                    </a:lnTo>
                    <a:lnTo>
                      <a:pt x="1" y="29"/>
                    </a:lnTo>
                    <a:lnTo>
                      <a:pt x="2" y="39"/>
                    </a:lnTo>
                    <a:lnTo>
                      <a:pt x="4" y="43"/>
                    </a:lnTo>
                    <a:lnTo>
                      <a:pt x="5" y="44"/>
                    </a:lnTo>
                    <a:lnTo>
                      <a:pt x="7" y="44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9" y="43"/>
                    </a:lnTo>
                    <a:lnTo>
                      <a:pt x="9" y="42"/>
                    </a:lnTo>
                    <a:lnTo>
                      <a:pt x="8" y="39"/>
                    </a:lnTo>
                    <a:lnTo>
                      <a:pt x="7" y="38"/>
                    </a:lnTo>
                    <a:lnTo>
                      <a:pt x="8" y="37"/>
                    </a:lnTo>
                    <a:lnTo>
                      <a:pt x="9" y="34"/>
                    </a:lnTo>
                    <a:lnTo>
                      <a:pt x="10" y="25"/>
                    </a:lnTo>
                    <a:lnTo>
                      <a:pt x="13" y="14"/>
                    </a:lnTo>
                    <a:lnTo>
                      <a:pt x="14" y="12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7" y="12"/>
                    </a:lnTo>
                    <a:lnTo>
                      <a:pt x="17" y="13"/>
                    </a:lnTo>
                    <a:lnTo>
                      <a:pt x="18" y="19"/>
                    </a:lnTo>
                    <a:lnTo>
                      <a:pt x="18" y="36"/>
                    </a:lnTo>
                    <a:lnTo>
                      <a:pt x="15" y="67"/>
                    </a:lnTo>
                    <a:lnTo>
                      <a:pt x="14" y="122"/>
                    </a:lnTo>
                    <a:lnTo>
                      <a:pt x="14" y="177"/>
                    </a:lnTo>
                    <a:lnTo>
                      <a:pt x="14" y="198"/>
                    </a:lnTo>
                    <a:lnTo>
                      <a:pt x="14" y="208"/>
                    </a:lnTo>
                    <a:lnTo>
                      <a:pt x="13" y="211"/>
                    </a:lnTo>
                    <a:lnTo>
                      <a:pt x="10" y="212"/>
                    </a:lnTo>
                    <a:lnTo>
                      <a:pt x="8" y="211"/>
                    </a:lnTo>
                    <a:lnTo>
                      <a:pt x="7" y="210"/>
                    </a:lnTo>
                    <a:lnTo>
                      <a:pt x="8" y="157"/>
                    </a:lnTo>
                    <a:lnTo>
                      <a:pt x="10" y="100"/>
                    </a:lnTo>
                    <a:lnTo>
                      <a:pt x="10" y="71"/>
                    </a:lnTo>
                    <a:lnTo>
                      <a:pt x="9" y="43"/>
                    </a:lnTo>
                    <a:lnTo>
                      <a:pt x="9" y="41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19" name="Freeform 146"/>
              <p:cNvSpPr>
                <a:spLocks/>
              </p:cNvSpPr>
              <p:nvPr/>
            </p:nvSpPr>
            <p:spPr bwMode="auto">
              <a:xfrm>
                <a:off x="6186922" y="2300130"/>
                <a:ext cx="28350" cy="330260"/>
              </a:xfrm>
              <a:custGeom>
                <a:avLst/>
                <a:gdLst>
                  <a:gd name="T0" fmla="*/ 4 w 18"/>
                  <a:gd name="T1" fmla="*/ 36 h 213"/>
                  <a:gd name="T2" fmla="*/ 4 w 18"/>
                  <a:gd name="T3" fmla="*/ 36 h 213"/>
                  <a:gd name="T4" fmla="*/ 4 w 18"/>
                  <a:gd name="T5" fmla="*/ 72 h 213"/>
                  <a:gd name="T6" fmla="*/ 3 w 18"/>
                  <a:gd name="T7" fmla="*/ 117 h 213"/>
                  <a:gd name="T8" fmla="*/ 0 w 18"/>
                  <a:gd name="T9" fmla="*/ 197 h 213"/>
                  <a:gd name="T10" fmla="*/ 0 w 18"/>
                  <a:gd name="T11" fmla="*/ 197 h 213"/>
                  <a:gd name="T12" fmla="*/ 0 w 18"/>
                  <a:gd name="T13" fmla="*/ 207 h 213"/>
                  <a:gd name="T14" fmla="*/ 2 w 18"/>
                  <a:gd name="T15" fmla="*/ 208 h 213"/>
                  <a:gd name="T16" fmla="*/ 5 w 18"/>
                  <a:gd name="T17" fmla="*/ 211 h 213"/>
                  <a:gd name="T18" fmla="*/ 5 w 18"/>
                  <a:gd name="T19" fmla="*/ 211 h 213"/>
                  <a:gd name="T20" fmla="*/ 10 w 18"/>
                  <a:gd name="T21" fmla="*/ 213 h 213"/>
                  <a:gd name="T22" fmla="*/ 13 w 18"/>
                  <a:gd name="T23" fmla="*/ 212 h 213"/>
                  <a:gd name="T24" fmla="*/ 13 w 18"/>
                  <a:gd name="T25" fmla="*/ 212 h 213"/>
                  <a:gd name="T26" fmla="*/ 14 w 18"/>
                  <a:gd name="T27" fmla="*/ 189 h 213"/>
                  <a:gd name="T28" fmla="*/ 14 w 18"/>
                  <a:gd name="T29" fmla="*/ 158 h 213"/>
                  <a:gd name="T30" fmla="*/ 13 w 18"/>
                  <a:gd name="T31" fmla="*/ 128 h 213"/>
                  <a:gd name="T32" fmla="*/ 14 w 18"/>
                  <a:gd name="T33" fmla="*/ 104 h 213"/>
                  <a:gd name="T34" fmla="*/ 14 w 18"/>
                  <a:gd name="T35" fmla="*/ 104 h 213"/>
                  <a:gd name="T36" fmla="*/ 15 w 18"/>
                  <a:gd name="T37" fmla="*/ 55 h 213"/>
                  <a:gd name="T38" fmla="*/ 15 w 18"/>
                  <a:gd name="T39" fmla="*/ 55 h 213"/>
                  <a:gd name="T40" fmla="*/ 18 w 18"/>
                  <a:gd name="T41" fmla="*/ 33 h 213"/>
                  <a:gd name="T42" fmla="*/ 18 w 18"/>
                  <a:gd name="T43" fmla="*/ 23 h 213"/>
                  <a:gd name="T44" fmla="*/ 18 w 18"/>
                  <a:gd name="T45" fmla="*/ 12 h 213"/>
                  <a:gd name="T46" fmla="*/ 18 w 18"/>
                  <a:gd name="T47" fmla="*/ 12 h 213"/>
                  <a:gd name="T48" fmla="*/ 18 w 18"/>
                  <a:gd name="T49" fmla="*/ 2 h 213"/>
                  <a:gd name="T50" fmla="*/ 15 w 18"/>
                  <a:gd name="T51" fmla="*/ 1 h 213"/>
                  <a:gd name="T52" fmla="*/ 12 w 18"/>
                  <a:gd name="T53" fmla="*/ 1 h 213"/>
                  <a:gd name="T54" fmla="*/ 12 w 18"/>
                  <a:gd name="T55" fmla="*/ 1 h 213"/>
                  <a:gd name="T56" fmla="*/ 10 w 18"/>
                  <a:gd name="T57" fmla="*/ 0 h 213"/>
                  <a:gd name="T58" fmla="*/ 7 w 18"/>
                  <a:gd name="T59" fmla="*/ 1 h 213"/>
                  <a:gd name="T60" fmla="*/ 7 w 18"/>
                  <a:gd name="T61" fmla="*/ 1 h 213"/>
                  <a:gd name="T62" fmla="*/ 6 w 18"/>
                  <a:gd name="T63" fmla="*/ 4 h 213"/>
                  <a:gd name="T64" fmla="*/ 4 w 18"/>
                  <a:gd name="T65" fmla="*/ 8 h 213"/>
                  <a:gd name="T66" fmla="*/ 3 w 18"/>
                  <a:gd name="T67" fmla="*/ 18 h 213"/>
                  <a:gd name="T68" fmla="*/ 2 w 18"/>
                  <a:gd name="T69" fmla="*/ 36 h 213"/>
                  <a:gd name="T70" fmla="*/ 4 w 18"/>
                  <a:gd name="T71" fmla="*/ 36 h 213"/>
                  <a:gd name="T72" fmla="*/ 4 w 18"/>
                  <a:gd name="T73" fmla="*/ 36 h 21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"/>
                  <a:gd name="T112" fmla="*/ 0 h 213"/>
                  <a:gd name="T113" fmla="*/ 18 w 18"/>
                  <a:gd name="T114" fmla="*/ 213 h 21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" h="213">
                    <a:moveTo>
                      <a:pt x="4" y="36"/>
                    </a:moveTo>
                    <a:lnTo>
                      <a:pt x="4" y="36"/>
                    </a:lnTo>
                    <a:lnTo>
                      <a:pt x="4" y="72"/>
                    </a:lnTo>
                    <a:lnTo>
                      <a:pt x="3" y="117"/>
                    </a:lnTo>
                    <a:lnTo>
                      <a:pt x="0" y="197"/>
                    </a:lnTo>
                    <a:lnTo>
                      <a:pt x="0" y="207"/>
                    </a:lnTo>
                    <a:lnTo>
                      <a:pt x="2" y="208"/>
                    </a:lnTo>
                    <a:lnTo>
                      <a:pt x="5" y="211"/>
                    </a:lnTo>
                    <a:lnTo>
                      <a:pt x="10" y="213"/>
                    </a:lnTo>
                    <a:lnTo>
                      <a:pt x="13" y="212"/>
                    </a:lnTo>
                    <a:lnTo>
                      <a:pt x="14" y="189"/>
                    </a:lnTo>
                    <a:lnTo>
                      <a:pt x="14" y="158"/>
                    </a:lnTo>
                    <a:lnTo>
                      <a:pt x="13" y="128"/>
                    </a:lnTo>
                    <a:lnTo>
                      <a:pt x="14" y="104"/>
                    </a:lnTo>
                    <a:lnTo>
                      <a:pt x="15" y="55"/>
                    </a:lnTo>
                    <a:lnTo>
                      <a:pt x="18" y="33"/>
                    </a:lnTo>
                    <a:lnTo>
                      <a:pt x="18" y="23"/>
                    </a:lnTo>
                    <a:lnTo>
                      <a:pt x="18" y="12"/>
                    </a:lnTo>
                    <a:lnTo>
                      <a:pt x="18" y="2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3" y="18"/>
                    </a:lnTo>
                    <a:lnTo>
                      <a:pt x="2" y="36"/>
                    </a:lnTo>
                    <a:lnTo>
                      <a:pt x="4" y="36"/>
                    </a:lnTo>
                    <a:close/>
                  </a:path>
                </a:pathLst>
              </a:custGeom>
              <a:solidFill>
                <a:srgbClr val="7E9F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20" name="Freeform 147"/>
              <p:cNvSpPr>
                <a:spLocks/>
              </p:cNvSpPr>
              <p:nvPr/>
            </p:nvSpPr>
            <p:spPr bwMode="auto">
              <a:xfrm>
                <a:off x="6180622" y="2293928"/>
                <a:ext cx="40950" cy="341113"/>
              </a:xfrm>
              <a:custGeom>
                <a:avLst/>
                <a:gdLst>
                  <a:gd name="T0" fmla="*/ 4 w 26"/>
                  <a:gd name="T1" fmla="*/ 38 h 220"/>
                  <a:gd name="T2" fmla="*/ 4 w 26"/>
                  <a:gd name="T3" fmla="*/ 106 h 220"/>
                  <a:gd name="T4" fmla="*/ 2 w 26"/>
                  <a:gd name="T5" fmla="*/ 172 h 220"/>
                  <a:gd name="T6" fmla="*/ 0 w 26"/>
                  <a:gd name="T7" fmla="*/ 195 h 220"/>
                  <a:gd name="T8" fmla="*/ 2 w 26"/>
                  <a:gd name="T9" fmla="*/ 211 h 220"/>
                  <a:gd name="T10" fmla="*/ 6 w 26"/>
                  <a:gd name="T11" fmla="*/ 217 h 220"/>
                  <a:gd name="T12" fmla="*/ 10 w 26"/>
                  <a:gd name="T13" fmla="*/ 220 h 220"/>
                  <a:gd name="T14" fmla="*/ 19 w 26"/>
                  <a:gd name="T15" fmla="*/ 220 h 220"/>
                  <a:gd name="T16" fmla="*/ 20 w 26"/>
                  <a:gd name="T17" fmla="*/ 219 h 220"/>
                  <a:gd name="T18" fmla="*/ 20 w 26"/>
                  <a:gd name="T19" fmla="*/ 218 h 220"/>
                  <a:gd name="T20" fmla="*/ 23 w 26"/>
                  <a:gd name="T21" fmla="*/ 173 h 220"/>
                  <a:gd name="T22" fmla="*/ 23 w 26"/>
                  <a:gd name="T23" fmla="*/ 84 h 220"/>
                  <a:gd name="T24" fmla="*/ 25 w 26"/>
                  <a:gd name="T25" fmla="*/ 40 h 220"/>
                  <a:gd name="T26" fmla="*/ 26 w 26"/>
                  <a:gd name="T27" fmla="*/ 29 h 220"/>
                  <a:gd name="T28" fmla="*/ 26 w 26"/>
                  <a:gd name="T29" fmla="*/ 10 h 220"/>
                  <a:gd name="T30" fmla="*/ 19 w 26"/>
                  <a:gd name="T31" fmla="*/ 2 h 220"/>
                  <a:gd name="T32" fmla="*/ 15 w 26"/>
                  <a:gd name="T33" fmla="*/ 0 h 220"/>
                  <a:gd name="T34" fmla="*/ 10 w 26"/>
                  <a:gd name="T35" fmla="*/ 1 h 220"/>
                  <a:gd name="T36" fmla="*/ 4 w 26"/>
                  <a:gd name="T37" fmla="*/ 9 h 220"/>
                  <a:gd name="T38" fmla="*/ 2 w 26"/>
                  <a:gd name="T39" fmla="*/ 28 h 220"/>
                  <a:gd name="T40" fmla="*/ 2 w 26"/>
                  <a:gd name="T41" fmla="*/ 38 h 220"/>
                  <a:gd name="T42" fmla="*/ 6 w 26"/>
                  <a:gd name="T43" fmla="*/ 43 h 220"/>
                  <a:gd name="T44" fmla="*/ 7 w 26"/>
                  <a:gd name="T45" fmla="*/ 43 h 220"/>
                  <a:gd name="T46" fmla="*/ 9 w 26"/>
                  <a:gd name="T47" fmla="*/ 43 h 220"/>
                  <a:gd name="T48" fmla="*/ 10 w 26"/>
                  <a:gd name="T49" fmla="*/ 42 h 220"/>
                  <a:gd name="T50" fmla="*/ 8 w 26"/>
                  <a:gd name="T51" fmla="*/ 38 h 220"/>
                  <a:gd name="T52" fmla="*/ 7 w 26"/>
                  <a:gd name="T53" fmla="*/ 37 h 220"/>
                  <a:gd name="T54" fmla="*/ 9 w 26"/>
                  <a:gd name="T55" fmla="*/ 33 h 220"/>
                  <a:gd name="T56" fmla="*/ 12 w 26"/>
                  <a:gd name="T57" fmla="*/ 13 h 220"/>
                  <a:gd name="T58" fmla="*/ 15 w 26"/>
                  <a:gd name="T59" fmla="*/ 10 h 220"/>
                  <a:gd name="T60" fmla="*/ 16 w 26"/>
                  <a:gd name="T61" fmla="*/ 10 h 220"/>
                  <a:gd name="T62" fmla="*/ 18 w 26"/>
                  <a:gd name="T63" fmla="*/ 12 h 220"/>
                  <a:gd name="T64" fmla="*/ 18 w 26"/>
                  <a:gd name="T65" fmla="*/ 35 h 220"/>
                  <a:gd name="T66" fmla="*/ 16 w 26"/>
                  <a:gd name="T67" fmla="*/ 66 h 220"/>
                  <a:gd name="T68" fmla="*/ 15 w 26"/>
                  <a:gd name="T69" fmla="*/ 176 h 220"/>
                  <a:gd name="T70" fmla="*/ 15 w 26"/>
                  <a:gd name="T71" fmla="*/ 198 h 220"/>
                  <a:gd name="T72" fmla="*/ 15 w 26"/>
                  <a:gd name="T73" fmla="*/ 207 h 220"/>
                  <a:gd name="T74" fmla="*/ 14 w 26"/>
                  <a:gd name="T75" fmla="*/ 210 h 220"/>
                  <a:gd name="T76" fmla="*/ 9 w 26"/>
                  <a:gd name="T77" fmla="*/ 210 h 220"/>
                  <a:gd name="T78" fmla="*/ 8 w 26"/>
                  <a:gd name="T79" fmla="*/ 209 h 220"/>
                  <a:gd name="T80" fmla="*/ 9 w 26"/>
                  <a:gd name="T81" fmla="*/ 156 h 220"/>
                  <a:gd name="T82" fmla="*/ 10 w 26"/>
                  <a:gd name="T83" fmla="*/ 71 h 220"/>
                  <a:gd name="T84" fmla="*/ 10 w 26"/>
                  <a:gd name="T85" fmla="*/ 42 h 220"/>
                  <a:gd name="T86" fmla="*/ 8 w 26"/>
                  <a:gd name="T87" fmla="*/ 37 h 220"/>
                  <a:gd name="T88" fmla="*/ 4 w 26"/>
                  <a:gd name="T89" fmla="*/ 37 h 220"/>
                  <a:gd name="T90" fmla="*/ 4 w 26"/>
                  <a:gd name="T91" fmla="*/ 38 h 22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"/>
                  <a:gd name="T139" fmla="*/ 0 h 220"/>
                  <a:gd name="T140" fmla="*/ 26 w 26"/>
                  <a:gd name="T141" fmla="*/ 220 h 220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" h="220">
                    <a:moveTo>
                      <a:pt x="4" y="38"/>
                    </a:moveTo>
                    <a:lnTo>
                      <a:pt x="4" y="38"/>
                    </a:lnTo>
                    <a:lnTo>
                      <a:pt x="6" y="72"/>
                    </a:lnTo>
                    <a:lnTo>
                      <a:pt x="4" y="106"/>
                    </a:lnTo>
                    <a:lnTo>
                      <a:pt x="2" y="172"/>
                    </a:lnTo>
                    <a:lnTo>
                      <a:pt x="1" y="186"/>
                    </a:lnTo>
                    <a:lnTo>
                      <a:pt x="0" y="195"/>
                    </a:lnTo>
                    <a:lnTo>
                      <a:pt x="0" y="203"/>
                    </a:lnTo>
                    <a:lnTo>
                      <a:pt x="2" y="211"/>
                    </a:lnTo>
                    <a:lnTo>
                      <a:pt x="3" y="214"/>
                    </a:lnTo>
                    <a:lnTo>
                      <a:pt x="6" y="217"/>
                    </a:lnTo>
                    <a:lnTo>
                      <a:pt x="8" y="219"/>
                    </a:lnTo>
                    <a:lnTo>
                      <a:pt x="10" y="220"/>
                    </a:lnTo>
                    <a:lnTo>
                      <a:pt x="15" y="220"/>
                    </a:lnTo>
                    <a:lnTo>
                      <a:pt x="19" y="220"/>
                    </a:lnTo>
                    <a:lnTo>
                      <a:pt x="20" y="219"/>
                    </a:lnTo>
                    <a:lnTo>
                      <a:pt x="20" y="218"/>
                    </a:lnTo>
                    <a:lnTo>
                      <a:pt x="22" y="196"/>
                    </a:lnTo>
                    <a:lnTo>
                      <a:pt x="23" y="173"/>
                    </a:lnTo>
                    <a:lnTo>
                      <a:pt x="23" y="129"/>
                    </a:lnTo>
                    <a:lnTo>
                      <a:pt x="23" y="84"/>
                    </a:lnTo>
                    <a:lnTo>
                      <a:pt x="24" y="63"/>
                    </a:lnTo>
                    <a:lnTo>
                      <a:pt x="25" y="40"/>
                    </a:lnTo>
                    <a:lnTo>
                      <a:pt x="26" y="29"/>
                    </a:lnTo>
                    <a:lnTo>
                      <a:pt x="26" y="17"/>
                    </a:lnTo>
                    <a:lnTo>
                      <a:pt x="26" y="10"/>
                    </a:lnTo>
                    <a:lnTo>
                      <a:pt x="24" y="5"/>
                    </a:lnTo>
                    <a:lnTo>
                      <a:pt x="19" y="2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7" y="4"/>
                    </a:lnTo>
                    <a:lnTo>
                      <a:pt x="4" y="9"/>
                    </a:lnTo>
                    <a:lnTo>
                      <a:pt x="2" y="16"/>
                    </a:lnTo>
                    <a:lnTo>
                      <a:pt x="2" y="28"/>
                    </a:lnTo>
                    <a:lnTo>
                      <a:pt x="2" y="38"/>
                    </a:lnTo>
                    <a:lnTo>
                      <a:pt x="3" y="42"/>
                    </a:lnTo>
                    <a:lnTo>
                      <a:pt x="6" y="43"/>
                    </a:lnTo>
                    <a:lnTo>
                      <a:pt x="7" y="43"/>
                    </a:lnTo>
                    <a:lnTo>
                      <a:pt x="9" y="43"/>
                    </a:lnTo>
                    <a:lnTo>
                      <a:pt x="10" y="43"/>
                    </a:lnTo>
                    <a:lnTo>
                      <a:pt x="10" y="42"/>
                    </a:lnTo>
                    <a:lnTo>
                      <a:pt x="10" y="41"/>
                    </a:lnTo>
                    <a:lnTo>
                      <a:pt x="8" y="38"/>
                    </a:lnTo>
                    <a:lnTo>
                      <a:pt x="7" y="37"/>
                    </a:lnTo>
                    <a:lnTo>
                      <a:pt x="8" y="36"/>
                    </a:lnTo>
                    <a:lnTo>
                      <a:pt x="9" y="33"/>
                    </a:lnTo>
                    <a:lnTo>
                      <a:pt x="10" y="2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5" y="10"/>
                    </a:lnTo>
                    <a:lnTo>
                      <a:pt x="16" y="10"/>
                    </a:lnTo>
                    <a:lnTo>
                      <a:pt x="17" y="11"/>
                    </a:lnTo>
                    <a:lnTo>
                      <a:pt x="18" y="12"/>
                    </a:lnTo>
                    <a:lnTo>
                      <a:pt x="19" y="18"/>
                    </a:lnTo>
                    <a:lnTo>
                      <a:pt x="18" y="35"/>
                    </a:lnTo>
                    <a:lnTo>
                      <a:pt x="16" y="66"/>
                    </a:lnTo>
                    <a:lnTo>
                      <a:pt x="15" y="121"/>
                    </a:lnTo>
                    <a:lnTo>
                      <a:pt x="15" y="176"/>
                    </a:lnTo>
                    <a:lnTo>
                      <a:pt x="15" y="198"/>
                    </a:lnTo>
                    <a:lnTo>
                      <a:pt x="15" y="207"/>
                    </a:lnTo>
                    <a:lnTo>
                      <a:pt x="14" y="210"/>
                    </a:lnTo>
                    <a:lnTo>
                      <a:pt x="11" y="211"/>
                    </a:lnTo>
                    <a:lnTo>
                      <a:pt x="9" y="210"/>
                    </a:lnTo>
                    <a:lnTo>
                      <a:pt x="8" y="209"/>
                    </a:lnTo>
                    <a:lnTo>
                      <a:pt x="9" y="156"/>
                    </a:lnTo>
                    <a:lnTo>
                      <a:pt x="10" y="99"/>
                    </a:lnTo>
                    <a:lnTo>
                      <a:pt x="10" y="71"/>
                    </a:lnTo>
                    <a:lnTo>
                      <a:pt x="10" y="42"/>
                    </a:lnTo>
                    <a:lnTo>
                      <a:pt x="9" y="40"/>
                    </a:lnTo>
                    <a:lnTo>
                      <a:pt x="8" y="37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1979712" y="3933056"/>
              <a:ext cx="1584176" cy="1440160"/>
              <a:chOff x="1979712" y="3933056"/>
              <a:chExt cx="1584176" cy="1440160"/>
            </a:xfrm>
          </p:grpSpPr>
          <p:sp>
            <p:nvSpPr>
              <p:cNvPr id="404" name="Oval 403"/>
              <p:cNvSpPr/>
              <p:nvPr/>
            </p:nvSpPr>
            <p:spPr>
              <a:xfrm>
                <a:off x="1979712" y="3933056"/>
                <a:ext cx="1584176" cy="1440160"/>
              </a:xfrm>
              <a:prstGeom prst="ellipse">
                <a:avLst/>
              </a:prstGeom>
              <a:solidFill>
                <a:srgbClr val="F2F3D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US" sz="1200"/>
              </a:p>
            </p:txBody>
          </p:sp>
          <p:graphicFrame>
            <p:nvGraphicFramePr>
              <p:cNvPr id="405" name="Object 2"/>
              <p:cNvGraphicFramePr>
                <a:graphicFrameLocks noChangeAspect="1"/>
              </p:cNvGraphicFramePr>
              <p:nvPr/>
            </p:nvGraphicFramePr>
            <p:xfrm flipH="1">
              <a:off x="2627784" y="4365104"/>
              <a:ext cx="288032" cy="4680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02" name="Visio" r:id="rId3" imgW="731520" imgH="1472511" progId="">
                      <p:embed/>
                    </p:oleObj>
                  </mc:Choice>
                  <mc:Fallback>
                    <p:oleObj name="Visio" r:id="rId3" imgW="731520" imgH="1472511" progId="">
                      <p:embed/>
                      <p:pic>
                        <p:nvPicPr>
                          <p:cNvPr id="0" name="Picture 4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 flipH="1">
                            <a:off x="2627784" y="4365104"/>
                            <a:ext cx="288032" cy="4680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7" dir="2700000" algn="ctr" rotWithShape="0">
                                    <a:schemeClr val="bg2">
                                      <a:alpha val="74997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5" name="Group 14"/>
            <p:cNvGrpSpPr/>
            <p:nvPr/>
          </p:nvGrpSpPr>
          <p:grpSpPr>
            <a:xfrm>
              <a:off x="971600" y="1340768"/>
              <a:ext cx="1584176" cy="1440160"/>
              <a:chOff x="1979712" y="3933056"/>
              <a:chExt cx="1584176" cy="1440160"/>
            </a:xfrm>
          </p:grpSpPr>
          <p:sp>
            <p:nvSpPr>
              <p:cNvPr id="402" name="Oval 401"/>
              <p:cNvSpPr/>
              <p:nvPr/>
            </p:nvSpPr>
            <p:spPr>
              <a:xfrm>
                <a:off x="1979712" y="3933056"/>
                <a:ext cx="1584176" cy="1440160"/>
              </a:xfrm>
              <a:prstGeom prst="ellipse">
                <a:avLst/>
              </a:prstGeom>
              <a:solidFill>
                <a:srgbClr val="F2F3D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US" sz="1200"/>
              </a:p>
            </p:txBody>
          </p:sp>
          <p:graphicFrame>
            <p:nvGraphicFramePr>
              <p:cNvPr id="403" name="Object 2"/>
              <p:cNvGraphicFramePr>
                <a:graphicFrameLocks noChangeAspect="1"/>
              </p:cNvGraphicFramePr>
              <p:nvPr/>
            </p:nvGraphicFramePr>
            <p:xfrm flipH="1">
              <a:off x="2627784" y="4365104"/>
              <a:ext cx="288032" cy="4680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03" name="Visio" r:id="rId5" imgW="731520" imgH="1472511" progId="">
                      <p:embed/>
                    </p:oleObj>
                  </mc:Choice>
                  <mc:Fallback>
                    <p:oleObj name="Visio" r:id="rId5" imgW="731520" imgH="1472511" progId="">
                      <p:embed/>
                      <p:pic>
                        <p:nvPicPr>
                          <p:cNvPr id="0" name="Picture 4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 flipH="1">
                            <a:off x="2627784" y="4365104"/>
                            <a:ext cx="288032" cy="4680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7" dir="2700000" algn="ctr" rotWithShape="0">
                                    <a:schemeClr val="bg2">
                                      <a:alpha val="74997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6" name="AutoShape 249"/>
            <p:cNvSpPr>
              <a:spLocks noChangeArrowheads="1"/>
            </p:cNvSpPr>
            <p:nvPr/>
          </p:nvSpPr>
          <p:spPr bwMode="gray">
            <a:xfrm>
              <a:off x="4499992" y="29969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grpSp>
          <p:nvGrpSpPr>
            <p:cNvPr id="17" name="Group 184"/>
            <p:cNvGrpSpPr>
              <a:grpSpLocks/>
            </p:cNvGrpSpPr>
            <p:nvPr/>
          </p:nvGrpSpPr>
          <p:grpSpPr bwMode="auto">
            <a:xfrm flipH="1">
              <a:off x="5436096" y="2708920"/>
              <a:ext cx="216025" cy="414089"/>
              <a:chOff x="1298" y="1538"/>
              <a:chExt cx="610" cy="1340"/>
            </a:xfrm>
          </p:grpSpPr>
          <p:sp>
            <p:nvSpPr>
              <p:cNvPr id="338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9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0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1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2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3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4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5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6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7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8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49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0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1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2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3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4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5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6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7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8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59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0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1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2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3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4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5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6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7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8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69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0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1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2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3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4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5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6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7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8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79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0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1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2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3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4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5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6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7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8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89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0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1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2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3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4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5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6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7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8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99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0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401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sp>
          <p:nvSpPr>
            <p:cNvPr id="18" name="AutoShape 249"/>
            <p:cNvSpPr>
              <a:spLocks noChangeArrowheads="1"/>
            </p:cNvSpPr>
            <p:nvPr/>
          </p:nvSpPr>
          <p:spPr bwMode="gray">
            <a:xfrm>
              <a:off x="2843808" y="494116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19" name="AutoShape 249"/>
            <p:cNvSpPr>
              <a:spLocks noChangeArrowheads="1"/>
            </p:cNvSpPr>
            <p:nvPr/>
          </p:nvSpPr>
          <p:spPr bwMode="gray">
            <a:xfrm>
              <a:off x="971600" y="198884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3928" y="620688"/>
              <a:ext cx="1224136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79912" y="4293095"/>
              <a:ext cx="1224136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 rot="5400000">
              <a:off x="4910844" y="1979767"/>
              <a:ext cx="1224137" cy="52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b="1" dirty="0" smtClean="0"/>
                <a:t>…</a:t>
              </a:r>
              <a:endParaRPr lang="en-US" sz="1800" b="1" dirty="0"/>
            </a:p>
          </p:txBody>
        </p:sp>
        <p:sp>
          <p:nvSpPr>
            <p:cNvPr id="23" name="AutoShape 249"/>
            <p:cNvSpPr>
              <a:spLocks noChangeArrowheads="1"/>
            </p:cNvSpPr>
            <p:nvPr/>
          </p:nvSpPr>
          <p:spPr bwMode="gray">
            <a:xfrm>
              <a:off x="5364088" y="342900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56177" y="4695527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smtClean="0"/>
                <a:t>MTD</a:t>
              </a:r>
              <a:endParaRPr lang="en-US" sz="1800" dirty="0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4499992" y="2420888"/>
              <a:ext cx="648072" cy="172819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4716016" y="2420888"/>
              <a:ext cx="576064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4355976" y="1196752"/>
              <a:ext cx="792088" cy="432048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 flipV="1">
              <a:off x="3419872" y="1124744"/>
              <a:ext cx="504056" cy="64807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2843808" y="4437112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V="1">
              <a:off x="2555776" y="2420888"/>
              <a:ext cx="1080120" cy="14401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1187624" y="1844824"/>
              <a:ext cx="504056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184"/>
            <p:cNvGrpSpPr>
              <a:grpSpLocks/>
            </p:cNvGrpSpPr>
            <p:nvPr/>
          </p:nvGrpSpPr>
          <p:grpSpPr bwMode="auto">
            <a:xfrm flipH="1">
              <a:off x="2555776" y="3356992"/>
              <a:ext cx="216025" cy="414089"/>
              <a:chOff x="1298" y="1538"/>
              <a:chExt cx="610" cy="1340"/>
            </a:xfrm>
          </p:grpSpPr>
          <p:sp>
            <p:nvSpPr>
              <p:cNvPr id="274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5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6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7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8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9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0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1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2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3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4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5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6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7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8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89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0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1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2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3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4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5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6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7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8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99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0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1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2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3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4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5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6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7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8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09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0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1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2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3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4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5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6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7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8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19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0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1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2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3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4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5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6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7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8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29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0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1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2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3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4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5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6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337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cxnSp>
          <p:nvCxnSpPr>
            <p:cNvPr id="33" name="Straight Arrow Connector 32"/>
            <p:cNvCxnSpPr/>
            <p:nvPr/>
          </p:nvCxnSpPr>
          <p:spPr>
            <a:xfrm flipH="1">
              <a:off x="2699792" y="2420888"/>
              <a:ext cx="1152128" cy="864096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utoShape 249"/>
            <p:cNvSpPr>
              <a:spLocks noChangeArrowheads="1"/>
            </p:cNvSpPr>
            <p:nvPr/>
          </p:nvSpPr>
          <p:spPr bwMode="gray">
            <a:xfrm>
              <a:off x="4355976" y="494116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5" name="AutoShape 249"/>
            <p:cNvSpPr>
              <a:spLocks noChangeArrowheads="1"/>
            </p:cNvSpPr>
            <p:nvPr/>
          </p:nvSpPr>
          <p:spPr bwMode="gray">
            <a:xfrm>
              <a:off x="3707904" y="47971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6" name="AutoShape 249"/>
            <p:cNvSpPr>
              <a:spLocks noChangeArrowheads="1"/>
            </p:cNvSpPr>
            <p:nvPr/>
          </p:nvSpPr>
          <p:spPr bwMode="gray">
            <a:xfrm>
              <a:off x="1259632" y="364502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7" name="AutoShape 249"/>
            <p:cNvSpPr>
              <a:spLocks noChangeArrowheads="1"/>
            </p:cNvSpPr>
            <p:nvPr/>
          </p:nvSpPr>
          <p:spPr bwMode="gray">
            <a:xfrm>
              <a:off x="4211960" y="407707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8" name="AutoShape 249"/>
            <p:cNvSpPr>
              <a:spLocks noChangeArrowheads="1"/>
            </p:cNvSpPr>
            <p:nvPr/>
          </p:nvSpPr>
          <p:spPr bwMode="gray">
            <a:xfrm>
              <a:off x="4211960" y="450912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39" name="AutoShape 249"/>
            <p:cNvSpPr>
              <a:spLocks noChangeArrowheads="1"/>
            </p:cNvSpPr>
            <p:nvPr/>
          </p:nvSpPr>
          <p:spPr bwMode="gray">
            <a:xfrm>
              <a:off x="3275856" y="44371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0" name="AutoShape 249"/>
            <p:cNvSpPr>
              <a:spLocks noChangeArrowheads="1"/>
            </p:cNvSpPr>
            <p:nvPr/>
          </p:nvSpPr>
          <p:spPr bwMode="gray">
            <a:xfrm>
              <a:off x="3491880" y="364502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1" name="AutoShape 249"/>
            <p:cNvSpPr>
              <a:spLocks noChangeArrowheads="1"/>
            </p:cNvSpPr>
            <p:nvPr/>
          </p:nvSpPr>
          <p:spPr bwMode="gray">
            <a:xfrm>
              <a:off x="6084168" y="26369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2" name="AutoShape 249"/>
            <p:cNvSpPr>
              <a:spLocks noChangeArrowheads="1"/>
            </p:cNvSpPr>
            <p:nvPr/>
          </p:nvSpPr>
          <p:spPr bwMode="gray">
            <a:xfrm>
              <a:off x="5868144" y="386104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3" name="AutoShape 249"/>
            <p:cNvSpPr>
              <a:spLocks noChangeArrowheads="1"/>
            </p:cNvSpPr>
            <p:nvPr/>
          </p:nvSpPr>
          <p:spPr bwMode="gray">
            <a:xfrm>
              <a:off x="4572000" y="357301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4" name="AutoShape 249"/>
            <p:cNvSpPr>
              <a:spLocks noChangeArrowheads="1"/>
            </p:cNvSpPr>
            <p:nvPr/>
          </p:nvSpPr>
          <p:spPr bwMode="gray">
            <a:xfrm>
              <a:off x="6300192" y="321297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5" name="AutoShape 249"/>
            <p:cNvSpPr>
              <a:spLocks noChangeArrowheads="1"/>
            </p:cNvSpPr>
            <p:nvPr/>
          </p:nvSpPr>
          <p:spPr bwMode="gray">
            <a:xfrm>
              <a:off x="5004048" y="285293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6" name="AutoShape 249"/>
            <p:cNvSpPr>
              <a:spLocks noChangeArrowheads="1"/>
            </p:cNvSpPr>
            <p:nvPr/>
          </p:nvSpPr>
          <p:spPr bwMode="gray">
            <a:xfrm>
              <a:off x="5220072" y="98072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7" name="AutoShape 249"/>
            <p:cNvSpPr>
              <a:spLocks noChangeArrowheads="1"/>
            </p:cNvSpPr>
            <p:nvPr/>
          </p:nvSpPr>
          <p:spPr bwMode="gray">
            <a:xfrm>
              <a:off x="5148064" y="429309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8" name="AutoShape 249"/>
            <p:cNvSpPr>
              <a:spLocks noChangeArrowheads="1"/>
            </p:cNvSpPr>
            <p:nvPr/>
          </p:nvSpPr>
          <p:spPr bwMode="gray">
            <a:xfrm>
              <a:off x="5652120" y="436510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49" name="AutoShape 249"/>
            <p:cNvSpPr>
              <a:spLocks noChangeArrowheads="1"/>
            </p:cNvSpPr>
            <p:nvPr/>
          </p:nvSpPr>
          <p:spPr bwMode="gray">
            <a:xfrm>
              <a:off x="3203848" y="3326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0" name="AutoShape 249"/>
            <p:cNvSpPr>
              <a:spLocks noChangeArrowheads="1"/>
            </p:cNvSpPr>
            <p:nvPr/>
          </p:nvSpPr>
          <p:spPr bwMode="gray">
            <a:xfrm>
              <a:off x="5796136" y="191683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1" name="AutoShape 249"/>
            <p:cNvSpPr>
              <a:spLocks noChangeArrowheads="1"/>
            </p:cNvSpPr>
            <p:nvPr/>
          </p:nvSpPr>
          <p:spPr bwMode="gray">
            <a:xfrm>
              <a:off x="4572000" y="47667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2" name="AutoShape 249"/>
            <p:cNvSpPr>
              <a:spLocks noChangeArrowheads="1"/>
            </p:cNvSpPr>
            <p:nvPr/>
          </p:nvSpPr>
          <p:spPr bwMode="gray">
            <a:xfrm>
              <a:off x="2843808" y="90872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3" name="AutoShape 249"/>
            <p:cNvSpPr>
              <a:spLocks noChangeArrowheads="1"/>
            </p:cNvSpPr>
            <p:nvPr/>
          </p:nvSpPr>
          <p:spPr bwMode="gray">
            <a:xfrm>
              <a:off x="3923928" y="11967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4" name="AutoShape 249"/>
            <p:cNvSpPr>
              <a:spLocks noChangeArrowheads="1"/>
            </p:cNvSpPr>
            <p:nvPr/>
          </p:nvSpPr>
          <p:spPr bwMode="gray">
            <a:xfrm>
              <a:off x="5940152" y="14847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5" name="AutoShape 249"/>
            <p:cNvSpPr>
              <a:spLocks noChangeArrowheads="1"/>
            </p:cNvSpPr>
            <p:nvPr/>
          </p:nvSpPr>
          <p:spPr bwMode="gray">
            <a:xfrm>
              <a:off x="5004048" y="4581128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6" name="AutoShape 249"/>
            <p:cNvSpPr>
              <a:spLocks noChangeArrowheads="1"/>
            </p:cNvSpPr>
            <p:nvPr/>
          </p:nvSpPr>
          <p:spPr bwMode="gray">
            <a:xfrm>
              <a:off x="1763688" y="299695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7" name="AutoShape 249"/>
            <p:cNvSpPr>
              <a:spLocks noChangeArrowheads="1"/>
            </p:cNvSpPr>
            <p:nvPr/>
          </p:nvSpPr>
          <p:spPr bwMode="gray">
            <a:xfrm>
              <a:off x="1403648" y="32849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8" name="AutoShape 249"/>
            <p:cNvSpPr>
              <a:spLocks noChangeArrowheads="1"/>
            </p:cNvSpPr>
            <p:nvPr/>
          </p:nvSpPr>
          <p:spPr bwMode="gray">
            <a:xfrm>
              <a:off x="1691680" y="39330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59" name="AutoShape 249"/>
            <p:cNvSpPr>
              <a:spLocks noChangeArrowheads="1"/>
            </p:cNvSpPr>
            <p:nvPr/>
          </p:nvSpPr>
          <p:spPr bwMode="gray">
            <a:xfrm>
              <a:off x="2123728" y="335699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0" name="AutoShape 249"/>
            <p:cNvSpPr>
              <a:spLocks noChangeArrowheads="1"/>
            </p:cNvSpPr>
            <p:nvPr/>
          </p:nvSpPr>
          <p:spPr bwMode="gray">
            <a:xfrm>
              <a:off x="1691680" y="429309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1" name="AutoShape 249"/>
            <p:cNvSpPr>
              <a:spLocks noChangeArrowheads="1"/>
            </p:cNvSpPr>
            <p:nvPr/>
          </p:nvSpPr>
          <p:spPr bwMode="gray">
            <a:xfrm>
              <a:off x="1979712" y="371703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2" name="AutoShape 249"/>
            <p:cNvSpPr>
              <a:spLocks noChangeArrowheads="1"/>
            </p:cNvSpPr>
            <p:nvPr/>
          </p:nvSpPr>
          <p:spPr bwMode="gray">
            <a:xfrm>
              <a:off x="2771800" y="198884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3" name="AutoShape 249"/>
            <p:cNvSpPr>
              <a:spLocks noChangeArrowheads="1"/>
            </p:cNvSpPr>
            <p:nvPr/>
          </p:nvSpPr>
          <p:spPr bwMode="gray">
            <a:xfrm>
              <a:off x="3347864" y="3068960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4" name="AutoShape 249"/>
            <p:cNvSpPr>
              <a:spLocks noChangeArrowheads="1"/>
            </p:cNvSpPr>
            <p:nvPr/>
          </p:nvSpPr>
          <p:spPr bwMode="gray">
            <a:xfrm>
              <a:off x="3059832" y="335699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5" name="AutoShape 249"/>
            <p:cNvSpPr>
              <a:spLocks noChangeArrowheads="1"/>
            </p:cNvSpPr>
            <p:nvPr/>
          </p:nvSpPr>
          <p:spPr bwMode="gray">
            <a:xfrm>
              <a:off x="2267744" y="836712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6" name="AutoShape 249"/>
            <p:cNvSpPr>
              <a:spLocks noChangeArrowheads="1"/>
            </p:cNvSpPr>
            <p:nvPr/>
          </p:nvSpPr>
          <p:spPr bwMode="gray">
            <a:xfrm>
              <a:off x="2123728" y="2132856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sp>
          <p:nvSpPr>
            <p:cNvPr id="67" name="AutoShape 249"/>
            <p:cNvSpPr>
              <a:spLocks noChangeArrowheads="1"/>
            </p:cNvSpPr>
            <p:nvPr/>
          </p:nvSpPr>
          <p:spPr bwMode="gray">
            <a:xfrm>
              <a:off x="1403648" y="1484784"/>
              <a:ext cx="216024" cy="216024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108000" tIns="108000" rIns="108000" bIns="108000" anchor="ctr"/>
            <a:lstStyle/>
            <a:p>
              <a:pPr>
                <a:buNone/>
              </a:pPr>
              <a:endParaRPr lang="en-US" sz="1200"/>
            </a:p>
          </p:txBody>
        </p:sp>
        <p:grpSp>
          <p:nvGrpSpPr>
            <p:cNvPr id="68" name="Group 184"/>
            <p:cNvGrpSpPr>
              <a:grpSpLocks/>
            </p:cNvGrpSpPr>
            <p:nvPr/>
          </p:nvGrpSpPr>
          <p:grpSpPr bwMode="auto">
            <a:xfrm flipH="1">
              <a:off x="2123728" y="4293096"/>
              <a:ext cx="216025" cy="414089"/>
              <a:chOff x="1298" y="1538"/>
              <a:chExt cx="610" cy="1340"/>
            </a:xfrm>
          </p:grpSpPr>
          <p:sp>
            <p:nvSpPr>
              <p:cNvPr id="210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1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2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3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4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5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6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7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8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19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0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1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2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3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4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5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6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7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8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29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0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1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2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3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4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5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6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7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8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39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0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1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2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3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4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5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6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7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8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49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0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1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2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3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4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5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6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7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8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59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0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1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2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3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4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5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6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7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8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69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0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1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2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73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69" name="Group 184"/>
            <p:cNvGrpSpPr>
              <a:grpSpLocks/>
            </p:cNvGrpSpPr>
            <p:nvPr/>
          </p:nvGrpSpPr>
          <p:grpSpPr bwMode="auto">
            <a:xfrm flipH="1">
              <a:off x="2411760" y="4797152"/>
              <a:ext cx="216025" cy="414089"/>
              <a:chOff x="1298" y="1538"/>
              <a:chExt cx="610" cy="1340"/>
            </a:xfrm>
          </p:grpSpPr>
          <p:sp>
            <p:nvSpPr>
              <p:cNvPr id="146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7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8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9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0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1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2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3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4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5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6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7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8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59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0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1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2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3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4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5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6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7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8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69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0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1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2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3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4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5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6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7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8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79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0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1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2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3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4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5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6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7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8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89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0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1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2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3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4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5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6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7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8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99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0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1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2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3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4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5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6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7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8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209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grpSp>
          <p:nvGrpSpPr>
            <p:cNvPr id="70" name="Group 184"/>
            <p:cNvGrpSpPr>
              <a:grpSpLocks/>
            </p:cNvGrpSpPr>
            <p:nvPr/>
          </p:nvGrpSpPr>
          <p:grpSpPr bwMode="auto">
            <a:xfrm flipH="1">
              <a:off x="2051720" y="1556792"/>
              <a:ext cx="216025" cy="414089"/>
              <a:chOff x="1298" y="1538"/>
              <a:chExt cx="610" cy="1340"/>
            </a:xfrm>
          </p:grpSpPr>
          <p:sp>
            <p:nvSpPr>
              <p:cNvPr id="82" name="Freeform 185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379 w 544"/>
                  <a:gd name="T91" fmla="*/ 1 h 127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544"/>
                  <a:gd name="T139" fmla="*/ 0 h 1279"/>
                  <a:gd name="T140" fmla="*/ 544 w 544"/>
                  <a:gd name="T141" fmla="*/ 1279 h 127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3" name="Freeform 186"/>
              <p:cNvSpPr>
                <a:spLocks/>
              </p:cNvSpPr>
              <p:nvPr/>
            </p:nvSpPr>
            <p:spPr bwMode="auto">
              <a:xfrm>
                <a:off x="1364" y="1599"/>
                <a:ext cx="544" cy="1279"/>
              </a:xfrm>
              <a:custGeom>
                <a:avLst/>
                <a:gdLst>
                  <a:gd name="T0" fmla="*/ 315 w 544"/>
                  <a:gd name="T1" fmla="*/ 0 h 1279"/>
                  <a:gd name="T2" fmla="*/ 202 w 544"/>
                  <a:gd name="T3" fmla="*/ 1 h 1279"/>
                  <a:gd name="T4" fmla="*/ 123 w 544"/>
                  <a:gd name="T5" fmla="*/ 5 h 1279"/>
                  <a:gd name="T6" fmla="*/ 48 w 544"/>
                  <a:gd name="T7" fmla="*/ 22 h 1279"/>
                  <a:gd name="T8" fmla="*/ 47 w 544"/>
                  <a:gd name="T9" fmla="*/ 23 h 1279"/>
                  <a:gd name="T10" fmla="*/ 38 w 544"/>
                  <a:gd name="T11" fmla="*/ 42 h 1279"/>
                  <a:gd name="T12" fmla="*/ 36 w 544"/>
                  <a:gd name="T13" fmla="*/ 64 h 1279"/>
                  <a:gd name="T14" fmla="*/ 26 w 544"/>
                  <a:gd name="T15" fmla="*/ 103 h 1279"/>
                  <a:gd name="T16" fmla="*/ 25 w 544"/>
                  <a:gd name="T17" fmla="*/ 105 h 1279"/>
                  <a:gd name="T18" fmla="*/ 17 w 544"/>
                  <a:gd name="T19" fmla="*/ 121 h 1279"/>
                  <a:gd name="T20" fmla="*/ 12 w 544"/>
                  <a:gd name="T21" fmla="*/ 153 h 1279"/>
                  <a:gd name="T22" fmla="*/ 7 w 544"/>
                  <a:gd name="T23" fmla="*/ 250 h 1279"/>
                  <a:gd name="T24" fmla="*/ 2 w 544"/>
                  <a:gd name="T25" fmla="*/ 387 h 1279"/>
                  <a:gd name="T26" fmla="*/ 0 w 544"/>
                  <a:gd name="T27" fmla="*/ 589 h 1279"/>
                  <a:gd name="T28" fmla="*/ 6 w 544"/>
                  <a:gd name="T29" fmla="*/ 780 h 1279"/>
                  <a:gd name="T30" fmla="*/ 23 w 544"/>
                  <a:gd name="T31" fmla="*/ 1035 h 1279"/>
                  <a:gd name="T32" fmla="*/ 28 w 544"/>
                  <a:gd name="T33" fmla="*/ 1128 h 1279"/>
                  <a:gd name="T34" fmla="*/ 30 w 544"/>
                  <a:gd name="T35" fmla="*/ 1158 h 1279"/>
                  <a:gd name="T36" fmla="*/ 41 w 544"/>
                  <a:gd name="T37" fmla="*/ 1171 h 1279"/>
                  <a:gd name="T38" fmla="*/ 48 w 544"/>
                  <a:gd name="T39" fmla="*/ 1209 h 1279"/>
                  <a:gd name="T40" fmla="*/ 50 w 544"/>
                  <a:gd name="T41" fmla="*/ 1245 h 1279"/>
                  <a:gd name="T42" fmla="*/ 56 w 544"/>
                  <a:gd name="T43" fmla="*/ 1260 h 1279"/>
                  <a:gd name="T44" fmla="*/ 71 w 544"/>
                  <a:gd name="T45" fmla="*/ 1265 h 1279"/>
                  <a:gd name="T46" fmla="*/ 134 w 544"/>
                  <a:gd name="T47" fmla="*/ 1273 h 1279"/>
                  <a:gd name="T48" fmla="*/ 240 w 544"/>
                  <a:gd name="T49" fmla="*/ 1279 h 1279"/>
                  <a:gd name="T50" fmla="*/ 347 w 544"/>
                  <a:gd name="T51" fmla="*/ 1275 h 1279"/>
                  <a:gd name="T52" fmla="*/ 417 w 544"/>
                  <a:gd name="T53" fmla="*/ 1269 h 1279"/>
                  <a:gd name="T54" fmla="*/ 459 w 544"/>
                  <a:gd name="T55" fmla="*/ 1263 h 1279"/>
                  <a:gd name="T56" fmla="*/ 479 w 544"/>
                  <a:gd name="T57" fmla="*/ 1252 h 1279"/>
                  <a:gd name="T58" fmla="*/ 492 w 544"/>
                  <a:gd name="T59" fmla="*/ 1233 h 1279"/>
                  <a:gd name="T60" fmla="*/ 501 w 544"/>
                  <a:gd name="T61" fmla="*/ 1197 h 1279"/>
                  <a:gd name="T62" fmla="*/ 503 w 544"/>
                  <a:gd name="T63" fmla="*/ 1159 h 1279"/>
                  <a:gd name="T64" fmla="*/ 511 w 544"/>
                  <a:gd name="T65" fmla="*/ 1146 h 1279"/>
                  <a:gd name="T66" fmla="*/ 521 w 544"/>
                  <a:gd name="T67" fmla="*/ 1110 h 1279"/>
                  <a:gd name="T68" fmla="*/ 524 w 544"/>
                  <a:gd name="T69" fmla="*/ 1061 h 1279"/>
                  <a:gd name="T70" fmla="*/ 538 w 544"/>
                  <a:gd name="T71" fmla="*/ 727 h 1279"/>
                  <a:gd name="T72" fmla="*/ 542 w 544"/>
                  <a:gd name="T73" fmla="*/ 521 h 1279"/>
                  <a:gd name="T74" fmla="*/ 544 w 544"/>
                  <a:gd name="T75" fmla="*/ 362 h 1279"/>
                  <a:gd name="T76" fmla="*/ 538 w 544"/>
                  <a:gd name="T77" fmla="*/ 166 h 1279"/>
                  <a:gd name="T78" fmla="*/ 533 w 544"/>
                  <a:gd name="T79" fmla="*/ 124 h 1279"/>
                  <a:gd name="T80" fmla="*/ 528 w 544"/>
                  <a:gd name="T81" fmla="*/ 112 h 1279"/>
                  <a:gd name="T82" fmla="*/ 515 w 544"/>
                  <a:gd name="T83" fmla="*/ 96 h 1279"/>
                  <a:gd name="T84" fmla="*/ 510 w 544"/>
                  <a:gd name="T85" fmla="*/ 47 h 1279"/>
                  <a:gd name="T86" fmla="*/ 489 w 544"/>
                  <a:gd name="T87" fmla="*/ 9 h 1279"/>
                  <a:gd name="T88" fmla="*/ 481 w 544"/>
                  <a:gd name="T89" fmla="*/ 4 h 127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44"/>
                  <a:gd name="T136" fmla="*/ 0 h 1279"/>
                  <a:gd name="T137" fmla="*/ 544 w 544"/>
                  <a:gd name="T138" fmla="*/ 1279 h 127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44" h="1279">
                    <a:moveTo>
                      <a:pt x="379" y="1"/>
                    </a:moveTo>
                    <a:lnTo>
                      <a:pt x="379" y="1"/>
                    </a:lnTo>
                    <a:lnTo>
                      <a:pt x="315" y="0"/>
                    </a:lnTo>
                    <a:lnTo>
                      <a:pt x="252" y="1"/>
                    </a:lnTo>
                    <a:lnTo>
                      <a:pt x="202" y="1"/>
                    </a:lnTo>
                    <a:lnTo>
                      <a:pt x="176" y="3"/>
                    </a:lnTo>
                    <a:lnTo>
                      <a:pt x="149" y="4"/>
                    </a:lnTo>
                    <a:lnTo>
                      <a:pt x="123" y="5"/>
                    </a:lnTo>
                    <a:lnTo>
                      <a:pt x="98" y="9"/>
                    </a:lnTo>
                    <a:lnTo>
                      <a:pt x="73" y="15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43" y="27"/>
                    </a:lnTo>
                    <a:lnTo>
                      <a:pt x="41" y="31"/>
                    </a:lnTo>
                    <a:lnTo>
                      <a:pt x="38" y="42"/>
                    </a:lnTo>
                    <a:lnTo>
                      <a:pt x="36" y="54"/>
                    </a:lnTo>
                    <a:lnTo>
                      <a:pt x="36" y="64"/>
                    </a:lnTo>
                    <a:lnTo>
                      <a:pt x="32" y="102"/>
                    </a:lnTo>
                    <a:lnTo>
                      <a:pt x="26" y="103"/>
                    </a:lnTo>
                    <a:lnTo>
                      <a:pt x="25" y="105"/>
                    </a:lnTo>
                    <a:lnTo>
                      <a:pt x="22" y="109"/>
                    </a:lnTo>
                    <a:lnTo>
                      <a:pt x="18" y="115"/>
                    </a:lnTo>
                    <a:lnTo>
                      <a:pt x="17" y="121"/>
                    </a:lnTo>
                    <a:lnTo>
                      <a:pt x="16" y="128"/>
                    </a:lnTo>
                    <a:lnTo>
                      <a:pt x="13" y="141"/>
                    </a:lnTo>
                    <a:lnTo>
                      <a:pt x="12" y="153"/>
                    </a:lnTo>
                    <a:lnTo>
                      <a:pt x="8" y="202"/>
                    </a:lnTo>
                    <a:lnTo>
                      <a:pt x="7" y="250"/>
                    </a:lnTo>
                    <a:lnTo>
                      <a:pt x="5" y="319"/>
                    </a:lnTo>
                    <a:lnTo>
                      <a:pt x="2" y="387"/>
                    </a:lnTo>
                    <a:lnTo>
                      <a:pt x="0" y="524"/>
                    </a:lnTo>
                    <a:lnTo>
                      <a:pt x="0" y="589"/>
                    </a:lnTo>
                    <a:lnTo>
                      <a:pt x="1" y="653"/>
                    </a:lnTo>
                    <a:lnTo>
                      <a:pt x="4" y="716"/>
                    </a:lnTo>
                    <a:lnTo>
                      <a:pt x="6" y="780"/>
                    </a:lnTo>
                    <a:lnTo>
                      <a:pt x="13" y="907"/>
                    </a:lnTo>
                    <a:lnTo>
                      <a:pt x="23" y="1035"/>
                    </a:lnTo>
                    <a:lnTo>
                      <a:pt x="25" y="1082"/>
                    </a:lnTo>
                    <a:lnTo>
                      <a:pt x="28" y="1128"/>
                    </a:lnTo>
                    <a:lnTo>
                      <a:pt x="28" y="1144"/>
                    </a:lnTo>
                    <a:lnTo>
                      <a:pt x="29" y="1151"/>
                    </a:lnTo>
                    <a:lnTo>
                      <a:pt x="30" y="1158"/>
                    </a:lnTo>
                    <a:lnTo>
                      <a:pt x="32" y="1163"/>
                    </a:lnTo>
                    <a:lnTo>
                      <a:pt x="36" y="1168"/>
                    </a:lnTo>
                    <a:lnTo>
                      <a:pt x="41" y="1171"/>
                    </a:lnTo>
                    <a:lnTo>
                      <a:pt x="48" y="1174"/>
                    </a:lnTo>
                    <a:lnTo>
                      <a:pt x="48" y="1209"/>
                    </a:lnTo>
                    <a:lnTo>
                      <a:pt x="49" y="1227"/>
                    </a:lnTo>
                    <a:lnTo>
                      <a:pt x="50" y="1245"/>
                    </a:lnTo>
                    <a:lnTo>
                      <a:pt x="53" y="1254"/>
                    </a:lnTo>
                    <a:lnTo>
                      <a:pt x="54" y="1257"/>
                    </a:lnTo>
                    <a:lnTo>
                      <a:pt x="56" y="1260"/>
                    </a:lnTo>
                    <a:lnTo>
                      <a:pt x="62" y="1263"/>
                    </a:lnTo>
                    <a:lnTo>
                      <a:pt x="71" y="1265"/>
                    </a:lnTo>
                    <a:lnTo>
                      <a:pt x="102" y="1270"/>
                    </a:lnTo>
                    <a:lnTo>
                      <a:pt x="134" y="1273"/>
                    </a:lnTo>
                    <a:lnTo>
                      <a:pt x="169" y="1276"/>
                    </a:lnTo>
                    <a:lnTo>
                      <a:pt x="204" y="1277"/>
                    </a:lnTo>
                    <a:lnTo>
                      <a:pt x="240" y="1279"/>
                    </a:lnTo>
                    <a:lnTo>
                      <a:pt x="275" y="1279"/>
                    </a:lnTo>
                    <a:lnTo>
                      <a:pt x="311" y="1277"/>
                    </a:lnTo>
                    <a:lnTo>
                      <a:pt x="347" y="1275"/>
                    </a:lnTo>
                    <a:lnTo>
                      <a:pt x="381" y="1273"/>
                    </a:lnTo>
                    <a:lnTo>
                      <a:pt x="417" y="1269"/>
                    </a:lnTo>
                    <a:lnTo>
                      <a:pt x="433" y="1268"/>
                    </a:lnTo>
                    <a:lnTo>
                      <a:pt x="449" y="1265"/>
                    </a:lnTo>
                    <a:lnTo>
                      <a:pt x="459" y="1263"/>
                    </a:lnTo>
                    <a:lnTo>
                      <a:pt x="467" y="1261"/>
                    </a:lnTo>
                    <a:lnTo>
                      <a:pt x="474" y="1257"/>
                    </a:lnTo>
                    <a:lnTo>
                      <a:pt x="479" y="1252"/>
                    </a:lnTo>
                    <a:lnTo>
                      <a:pt x="486" y="1243"/>
                    </a:lnTo>
                    <a:lnTo>
                      <a:pt x="492" y="1233"/>
                    </a:lnTo>
                    <a:lnTo>
                      <a:pt x="496" y="1221"/>
                    </a:lnTo>
                    <a:lnTo>
                      <a:pt x="499" y="1209"/>
                    </a:lnTo>
                    <a:lnTo>
                      <a:pt x="501" y="1197"/>
                    </a:lnTo>
                    <a:lnTo>
                      <a:pt x="502" y="1184"/>
                    </a:lnTo>
                    <a:lnTo>
                      <a:pt x="503" y="1159"/>
                    </a:lnTo>
                    <a:lnTo>
                      <a:pt x="504" y="1157"/>
                    </a:lnTo>
                    <a:lnTo>
                      <a:pt x="511" y="1146"/>
                    </a:lnTo>
                    <a:lnTo>
                      <a:pt x="516" y="1134"/>
                    </a:lnTo>
                    <a:lnTo>
                      <a:pt x="519" y="1122"/>
                    </a:lnTo>
                    <a:lnTo>
                      <a:pt x="521" y="1110"/>
                    </a:lnTo>
                    <a:lnTo>
                      <a:pt x="523" y="1086"/>
                    </a:lnTo>
                    <a:lnTo>
                      <a:pt x="524" y="1061"/>
                    </a:lnTo>
                    <a:lnTo>
                      <a:pt x="528" y="949"/>
                    </a:lnTo>
                    <a:lnTo>
                      <a:pt x="533" y="838"/>
                    </a:lnTo>
                    <a:lnTo>
                      <a:pt x="538" y="727"/>
                    </a:lnTo>
                    <a:lnTo>
                      <a:pt x="541" y="615"/>
                    </a:lnTo>
                    <a:lnTo>
                      <a:pt x="542" y="521"/>
                    </a:lnTo>
                    <a:lnTo>
                      <a:pt x="544" y="426"/>
                    </a:lnTo>
                    <a:lnTo>
                      <a:pt x="544" y="362"/>
                    </a:lnTo>
                    <a:lnTo>
                      <a:pt x="542" y="296"/>
                    </a:lnTo>
                    <a:lnTo>
                      <a:pt x="541" y="231"/>
                    </a:lnTo>
                    <a:lnTo>
                      <a:pt x="538" y="166"/>
                    </a:lnTo>
                    <a:lnTo>
                      <a:pt x="535" y="139"/>
                    </a:lnTo>
                    <a:lnTo>
                      <a:pt x="533" y="124"/>
                    </a:lnTo>
                    <a:lnTo>
                      <a:pt x="530" y="118"/>
                    </a:lnTo>
                    <a:lnTo>
                      <a:pt x="528" y="112"/>
                    </a:lnTo>
                    <a:lnTo>
                      <a:pt x="522" y="104"/>
                    </a:lnTo>
                    <a:lnTo>
                      <a:pt x="515" y="96"/>
                    </a:lnTo>
                    <a:lnTo>
                      <a:pt x="513" y="62"/>
                    </a:lnTo>
                    <a:lnTo>
                      <a:pt x="510" y="47"/>
                    </a:lnTo>
                    <a:lnTo>
                      <a:pt x="505" y="34"/>
                    </a:lnTo>
                    <a:lnTo>
                      <a:pt x="498" y="22"/>
                    </a:lnTo>
                    <a:lnTo>
                      <a:pt x="489" y="9"/>
                    </a:lnTo>
                    <a:lnTo>
                      <a:pt x="485" y="5"/>
                    </a:lnTo>
                    <a:lnTo>
                      <a:pt x="481" y="4"/>
                    </a:lnTo>
                    <a:lnTo>
                      <a:pt x="476" y="4"/>
                    </a:lnTo>
                    <a:lnTo>
                      <a:pt x="471" y="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4" name="Freeform 187"/>
              <p:cNvSpPr>
                <a:spLocks/>
              </p:cNvSpPr>
              <p:nvPr/>
            </p:nvSpPr>
            <p:spPr bwMode="auto">
              <a:xfrm>
                <a:off x="1320" y="1645"/>
                <a:ext cx="547" cy="1074"/>
              </a:xfrm>
              <a:custGeom>
                <a:avLst/>
                <a:gdLst>
                  <a:gd name="T0" fmla="*/ 18 w 547"/>
                  <a:gd name="T1" fmla="*/ 14 h 1074"/>
                  <a:gd name="T2" fmla="*/ 15 w 547"/>
                  <a:gd name="T3" fmla="*/ 21 h 1074"/>
                  <a:gd name="T4" fmla="*/ 12 w 547"/>
                  <a:gd name="T5" fmla="*/ 56 h 1074"/>
                  <a:gd name="T6" fmla="*/ 6 w 547"/>
                  <a:gd name="T7" fmla="*/ 150 h 1074"/>
                  <a:gd name="T8" fmla="*/ 1 w 547"/>
                  <a:gd name="T9" fmla="*/ 401 h 1074"/>
                  <a:gd name="T10" fmla="*/ 0 w 547"/>
                  <a:gd name="T11" fmla="*/ 533 h 1074"/>
                  <a:gd name="T12" fmla="*/ 1 w 547"/>
                  <a:gd name="T13" fmla="*/ 588 h 1074"/>
                  <a:gd name="T14" fmla="*/ 13 w 547"/>
                  <a:gd name="T15" fmla="*/ 732 h 1074"/>
                  <a:gd name="T16" fmla="*/ 36 w 547"/>
                  <a:gd name="T17" fmla="*/ 949 h 1074"/>
                  <a:gd name="T18" fmla="*/ 42 w 547"/>
                  <a:gd name="T19" fmla="*/ 1026 h 1074"/>
                  <a:gd name="T20" fmla="*/ 42 w 547"/>
                  <a:gd name="T21" fmla="*/ 1037 h 1074"/>
                  <a:gd name="T22" fmla="*/ 44 w 547"/>
                  <a:gd name="T23" fmla="*/ 1050 h 1074"/>
                  <a:gd name="T24" fmla="*/ 50 w 547"/>
                  <a:gd name="T25" fmla="*/ 1056 h 1074"/>
                  <a:gd name="T26" fmla="*/ 63 w 547"/>
                  <a:gd name="T27" fmla="*/ 1058 h 1074"/>
                  <a:gd name="T28" fmla="*/ 88 w 547"/>
                  <a:gd name="T29" fmla="*/ 1061 h 1074"/>
                  <a:gd name="T30" fmla="*/ 204 w 547"/>
                  <a:gd name="T31" fmla="*/ 1068 h 1074"/>
                  <a:gd name="T32" fmla="*/ 352 w 547"/>
                  <a:gd name="T33" fmla="*/ 1073 h 1074"/>
                  <a:gd name="T34" fmla="*/ 443 w 547"/>
                  <a:gd name="T35" fmla="*/ 1073 h 1074"/>
                  <a:gd name="T36" fmla="*/ 480 w 547"/>
                  <a:gd name="T37" fmla="*/ 1069 h 1074"/>
                  <a:gd name="T38" fmla="*/ 487 w 547"/>
                  <a:gd name="T39" fmla="*/ 1066 h 1074"/>
                  <a:gd name="T40" fmla="*/ 493 w 547"/>
                  <a:gd name="T41" fmla="*/ 1057 h 1074"/>
                  <a:gd name="T42" fmla="*/ 504 w 547"/>
                  <a:gd name="T43" fmla="*/ 1034 h 1074"/>
                  <a:gd name="T44" fmla="*/ 510 w 547"/>
                  <a:gd name="T45" fmla="*/ 1009 h 1074"/>
                  <a:gd name="T46" fmla="*/ 514 w 547"/>
                  <a:gd name="T47" fmla="*/ 976 h 1074"/>
                  <a:gd name="T48" fmla="*/ 518 w 547"/>
                  <a:gd name="T49" fmla="*/ 896 h 1074"/>
                  <a:gd name="T50" fmla="*/ 542 w 547"/>
                  <a:gd name="T51" fmla="*/ 562 h 1074"/>
                  <a:gd name="T52" fmla="*/ 547 w 547"/>
                  <a:gd name="T53" fmla="*/ 442 h 1074"/>
                  <a:gd name="T54" fmla="*/ 547 w 547"/>
                  <a:gd name="T55" fmla="*/ 398 h 1074"/>
                  <a:gd name="T56" fmla="*/ 542 w 547"/>
                  <a:gd name="T57" fmla="*/ 274 h 1074"/>
                  <a:gd name="T58" fmla="*/ 535 w 547"/>
                  <a:gd name="T59" fmla="*/ 139 h 1074"/>
                  <a:gd name="T60" fmla="*/ 527 w 547"/>
                  <a:gd name="T61" fmla="*/ 59 h 1074"/>
                  <a:gd name="T62" fmla="*/ 521 w 547"/>
                  <a:gd name="T63" fmla="*/ 28 h 1074"/>
                  <a:gd name="T64" fmla="*/ 516 w 547"/>
                  <a:gd name="T65" fmla="*/ 21 h 1074"/>
                  <a:gd name="T66" fmla="*/ 497 w 547"/>
                  <a:gd name="T67" fmla="*/ 0 h 1074"/>
                  <a:gd name="T68" fmla="*/ 424 w 547"/>
                  <a:gd name="T69" fmla="*/ 1 h 1074"/>
                  <a:gd name="T70" fmla="*/ 175 w 547"/>
                  <a:gd name="T71" fmla="*/ 6 h 1074"/>
                  <a:gd name="T72" fmla="*/ 43 w 547"/>
                  <a:gd name="T73" fmla="*/ 12 h 1074"/>
                  <a:gd name="T74" fmla="*/ 18 w 547"/>
                  <a:gd name="T75" fmla="*/ 14 h 107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7"/>
                  <a:gd name="T115" fmla="*/ 0 h 1074"/>
                  <a:gd name="T116" fmla="*/ 547 w 547"/>
                  <a:gd name="T117" fmla="*/ 1074 h 107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7" h="1074">
                    <a:moveTo>
                      <a:pt x="18" y="14"/>
                    </a:moveTo>
                    <a:lnTo>
                      <a:pt x="18" y="14"/>
                    </a:lnTo>
                    <a:lnTo>
                      <a:pt x="17" y="16"/>
                    </a:lnTo>
                    <a:lnTo>
                      <a:pt x="15" y="21"/>
                    </a:lnTo>
                    <a:lnTo>
                      <a:pt x="13" y="34"/>
                    </a:lnTo>
                    <a:lnTo>
                      <a:pt x="12" y="56"/>
                    </a:lnTo>
                    <a:lnTo>
                      <a:pt x="9" y="82"/>
                    </a:lnTo>
                    <a:lnTo>
                      <a:pt x="6" y="150"/>
                    </a:lnTo>
                    <a:lnTo>
                      <a:pt x="3" y="231"/>
                    </a:lnTo>
                    <a:lnTo>
                      <a:pt x="1" y="401"/>
                    </a:lnTo>
                    <a:lnTo>
                      <a:pt x="0" y="533"/>
                    </a:lnTo>
                    <a:lnTo>
                      <a:pt x="0" y="558"/>
                    </a:lnTo>
                    <a:lnTo>
                      <a:pt x="1" y="588"/>
                    </a:lnTo>
                    <a:lnTo>
                      <a:pt x="7" y="656"/>
                    </a:lnTo>
                    <a:lnTo>
                      <a:pt x="13" y="732"/>
                    </a:lnTo>
                    <a:lnTo>
                      <a:pt x="21" y="810"/>
                    </a:lnTo>
                    <a:lnTo>
                      <a:pt x="36" y="949"/>
                    </a:lnTo>
                    <a:lnTo>
                      <a:pt x="41" y="997"/>
                    </a:lnTo>
                    <a:lnTo>
                      <a:pt x="42" y="1026"/>
                    </a:lnTo>
                    <a:lnTo>
                      <a:pt x="42" y="1037"/>
                    </a:lnTo>
                    <a:lnTo>
                      <a:pt x="43" y="1045"/>
                    </a:lnTo>
                    <a:lnTo>
                      <a:pt x="44" y="1050"/>
                    </a:lnTo>
                    <a:lnTo>
                      <a:pt x="46" y="1054"/>
                    </a:lnTo>
                    <a:lnTo>
                      <a:pt x="50" y="1056"/>
                    </a:lnTo>
                    <a:lnTo>
                      <a:pt x="54" y="1057"/>
                    </a:lnTo>
                    <a:lnTo>
                      <a:pt x="63" y="1058"/>
                    </a:lnTo>
                    <a:lnTo>
                      <a:pt x="88" y="1061"/>
                    </a:lnTo>
                    <a:lnTo>
                      <a:pt x="138" y="1064"/>
                    </a:lnTo>
                    <a:lnTo>
                      <a:pt x="204" y="1068"/>
                    </a:lnTo>
                    <a:lnTo>
                      <a:pt x="278" y="1071"/>
                    </a:lnTo>
                    <a:lnTo>
                      <a:pt x="352" y="1073"/>
                    </a:lnTo>
                    <a:lnTo>
                      <a:pt x="417" y="1074"/>
                    </a:lnTo>
                    <a:lnTo>
                      <a:pt x="443" y="1073"/>
                    </a:lnTo>
                    <a:lnTo>
                      <a:pt x="465" y="1071"/>
                    </a:lnTo>
                    <a:lnTo>
                      <a:pt x="480" y="1069"/>
                    </a:lnTo>
                    <a:lnTo>
                      <a:pt x="485" y="1067"/>
                    </a:lnTo>
                    <a:lnTo>
                      <a:pt x="487" y="1066"/>
                    </a:lnTo>
                    <a:lnTo>
                      <a:pt x="493" y="1057"/>
                    </a:lnTo>
                    <a:lnTo>
                      <a:pt x="499" y="1046"/>
                    </a:lnTo>
                    <a:lnTo>
                      <a:pt x="504" y="1034"/>
                    </a:lnTo>
                    <a:lnTo>
                      <a:pt x="508" y="1021"/>
                    </a:lnTo>
                    <a:lnTo>
                      <a:pt x="510" y="1009"/>
                    </a:lnTo>
                    <a:lnTo>
                      <a:pt x="512" y="996"/>
                    </a:lnTo>
                    <a:lnTo>
                      <a:pt x="514" y="976"/>
                    </a:lnTo>
                    <a:lnTo>
                      <a:pt x="518" y="896"/>
                    </a:lnTo>
                    <a:lnTo>
                      <a:pt x="530" y="735"/>
                    </a:lnTo>
                    <a:lnTo>
                      <a:pt x="542" y="562"/>
                    </a:lnTo>
                    <a:lnTo>
                      <a:pt x="546" y="491"/>
                    </a:lnTo>
                    <a:lnTo>
                      <a:pt x="547" y="442"/>
                    </a:lnTo>
                    <a:lnTo>
                      <a:pt x="547" y="398"/>
                    </a:lnTo>
                    <a:lnTo>
                      <a:pt x="545" y="341"/>
                    </a:lnTo>
                    <a:lnTo>
                      <a:pt x="542" y="274"/>
                    </a:lnTo>
                    <a:lnTo>
                      <a:pt x="540" y="205"/>
                    </a:lnTo>
                    <a:lnTo>
                      <a:pt x="535" y="139"/>
                    </a:lnTo>
                    <a:lnTo>
                      <a:pt x="530" y="82"/>
                    </a:lnTo>
                    <a:lnTo>
                      <a:pt x="527" y="59"/>
                    </a:lnTo>
                    <a:lnTo>
                      <a:pt x="523" y="41"/>
                    </a:lnTo>
                    <a:lnTo>
                      <a:pt x="521" y="28"/>
                    </a:lnTo>
                    <a:lnTo>
                      <a:pt x="518" y="23"/>
                    </a:lnTo>
                    <a:lnTo>
                      <a:pt x="516" y="21"/>
                    </a:lnTo>
                    <a:lnTo>
                      <a:pt x="497" y="0"/>
                    </a:lnTo>
                    <a:lnTo>
                      <a:pt x="424" y="1"/>
                    </a:lnTo>
                    <a:lnTo>
                      <a:pt x="263" y="3"/>
                    </a:lnTo>
                    <a:lnTo>
                      <a:pt x="175" y="6"/>
                    </a:lnTo>
                    <a:lnTo>
                      <a:pt x="99" y="8"/>
                    </a:lnTo>
                    <a:lnTo>
                      <a:pt x="43" y="12"/>
                    </a:lnTo>
                    <a:lnTo>
                      <a:pt x="26" y="13"/>
                    </a:lnTo>
                    <a:lnTo>
                      <a:pt x="18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5" name="Freeform 188"/>
              <p:cNvSpPr>
                <a:spLocks/>
              </p:cNvSpPr>
              <p:nvPr/>
            </p:nvSpPr>
            <p:spPr bwMode="auto">
              <a:xfrm>
                <a:off x="1298" y="1747"/>
                <a:ext cx="557" cy="1024"/>
              </a:xfrm>
              <a:custGeom>
                <a:avLst/>
                <a:gdLst>
                  <a:gd name="T0" fmla="*/ 20 w 557"/>
                  <a:gd name="T1" fmla="*/ 15 h 1024"/>
                  <a:gd name="T2" fmla="*/ 17 w 557"/>
                  <a:gd name="T3" fmla="*/ 21 h 1024"/>
                  <a:gd name="T4" fmla="*/ 12 w 557"/>
                  <a:gd name="T5" fmla="*/ 54 h 1024"/>
                  <a:gd name="T6" fmla="*/ 6 w 557"/>
                  <a:gd name="T7" fmla="*/ 144 h 1024"/>
                  <a:gd name="T8" fmla="*/ 2 w 557"/>
                  <a:gd name="T9" fmla="*/ 383 h 1024"/>
                  <a:gd name="T10" fmla="*/ 0 w 557"/>
                  <a:gd name="T11" fmla="*/ 509 h 1024"/>
                  <a:gd name="T12" fmla="*/ 2 w 557"/>
                  <a:gd name="T13" fmla="*/ 561 h 1024"/>
                  <a:gd name="T14" fmla="*/ 15 w 557"/>
                  <a:gd name="T15" fmla="*/ 699 h 1024"/>
                  <a:gd name="T16" fmla="*/ 37 w 557"/>
                  <a:gd name="T17" fmla="*/ 905 h 1024"/>
                  <a:gd name="T18" fmla="*/ 43 w 557"/>
                  <a:gd name="T19" fmla="*/ 979 h 1024"/>
                  <a:gd name="T20" fmla="*/ 43 w 557"/>
                  <a:gd name="T21" fmla="*/ 990 h 1024"/>
                  <a:gd name="T22" fmla="*/ 46 w 557"/>
                  <a:gd name="T23" fmla="*/ 1002 h 1024"/>
                  <a:gd name="T24" fmla="*/ 52 w 557"/>
                  <a:gd name="T25" fmla="*/ 1006 h 1024"/>
                  <a:gd name="T26" fmla="*/ 65 w 557"/>
                  <a:gd name="T27" fmla="*/ 1010 h 1024"/>
                  <a:gd name="T28" fmla="*/ 91 w 557"/>
                  <a:gd name="T29" fmla="*/ 1012 h 1024"/>
                  <a:gd name="T30" fmla="*/ 208 w 557"/>
                  <a:gd name="T31" fmla="*/ 1020 h 1024"/>
                  <a:gd name="T32" fmla="*/ 359 w 557"/>
                  <a:gd name="T33" fmla="*/ 1023 h 1024"/>
                  <a:gd name="T34" fmla="*/ 452 w 557"/>
                  <a:gd name="T35" fmla="*/ 1023 h 1024"/>
                  <a:gd name="T36" fmla="*/ 489 w 557"/>
                  <a:gd name="T37" fmla="*/ 1020 h 1024"/>
                  <a:gd name="T38" fmla="*/ 496 w 557"/>
                  <a:gd name="T39" fmla="*/ 1016 h 1024"/>
                  <a:gd name="T40" fmla="*/ 503 w 557"/>
                  <a:gd name="T41" fmla="*/ 1009 h 1024"/>
                  <a:gd name="T42" fmla="*/ 513 w 557"/>
                  <a:gd name="T43" fmla="*/ 987 h 1024"/>
                  <a:gd name="T44" fmla="*/ 520 w 557"/>
                  <a:gd name="T45" fmla="*/ 962 h 1024"/>
                  <a:gd name="T46" fmla="*/ 522 w 557"/>
                  <a:gd name="T47" fmla="*/ 931 h 1024"/>
                  <a:gd name="T48" fmla="*/ 528 w 557"/>
                  <a:gd name="T49" fmla="*/ 855 h 1024"/>
                  <a:gd name="T50" fmla="*/ 552 w 557"/>
                  <a:gd name="T51" fmla="*/ 536 h 1024"/>
                  <a:gd name="T52" fmla="*/ 557 w 557"/>
                  <a:gd name="T53" fmla="*/ 423 h 1024"/>
                  <a:gd name="T54" fmla="*/ 557 w 557"/>
                  <a:gd name="T55" fmla="*/ 381 h 1024"/>
                  <a:gd name="T56" fmla="*/ 552 w 557"/>
                  <a:gd name="T57" fmla="*/ 262 h 1024"/>
                  <a:gd name="T58" fmla="*/ 545 w 557"/>
                  <a:gd name="T59" fmla="*/ 133 h 1024"/>
                  <a:gd name="T60" fmla="*/ 537 w 557"/>
                  <a:gd name="T61" fmla="*/ 58 h 1024"/>
                  <a:gd name="T62" fmla="*/ 530 w 557"/>
                  <a:gd name="T63" fmla="*/ 28 h 1024"/>
                  <a:gd name="T64" fmla="*/ 526 w 557"/>
                  <a:gd name="T65" fmla="*/ 21 h 1024"/>
                  <a:gd name="T66" fmla="*/ 506 w 557"/>
                  <a:gd name="T67" fmla="*/ 0 h 1024"/>
                  <a:gd name="T68" fmla="*/ 432 w 557"/>
                  <a:gd name="T69" fmla="*/ 1 h 1024"/>
                  <a:gd name="T70" fmla="*/ 180 w 557"/>
                  <a:gd name="T71" fmla="*/ 6 h 1024"/>
                  <a:gd name="T72" fmla="*/ 45 w 557"/>
                  <a:gd name="T73" fmla="*/ 11 h 1024"/>
                  <a:gd name="T74" fmla="*/ 20 w 557"/>
                  <a:gd name="T75" fmla="*/ 15 h 10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57"/>
                  <a:gd name="T115" fmla="*/ 0 h 1024"/>
                  <a:gd name="T116" fmla="*/ 557 w 557"/>
                  <a:gd name="T117" fmla="*/ 1024 h 102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57" h="1024">
                    <a:moveTo>
                      <a:pt x="20" y="15"/>
                    </a:moveTo>
                    <a:lnTo>
                      <a:pt x="20" y="15"/>
                    </a:lnTo>
                    <a:lnTo>
                      <a:pt x="18" y="16"/>
                    </a:lnTo>
                    <a:lnTo>
                      <a:pt x="17" y="21"/>
                    </a:lnTo>
                    <a:lnTo>
                      <a:pt x="15" y="34"/>
                    </a:lnTo>
                    <a:lnTo>
                      <a:pt x="12" y="54"/>
                    </a:lnTo>
                    <a:lnTo>
                      <a:pt x="10" y="79"/>
                    </a:lnTo>
                    <a:lnTo>
                      <a:pt x="6" y="144"/>
                    </a:lnTo>
                    <a:lnTo>
                      <a:pt x="4" y="221"/>
                    </a:lnTo>
                    <a:lnTo>
                      <a:pt x="2" y="383"/>
                    </a:lnTo>
                    <a:lnTo>
                      <a:pt x="0" y="509"/>
                    </a:lnTo>
                    <a:lnTo>
                      <a:pt x="0" y="534"/>
                    </a:lnTo>
                    <a:lnTo>
                      <a:pt x="2" y="561"/>
                    </a:lnTo>
                    <a:lnTo>
                      <a:pt x="8" y="627"/>
                    </a:lnTo>
                    <a:lnTo>
                      <a:pt x="15" y="699"/>
                    </a:lnTo>
                    <a:lnTo>
                      <a:pt x="22" y="773"/>
                    </a:lnTo>
                    <a:lnTo>
                      <a:pt x="37" y="905"/>
                    </a:lnTo>
                    <a:lnTo>
                      <a:pt x="42" y="952"/>
                    </a:lnTo>
                    <a:lnTo>
                      <a:pt x="43" y="979"/>
                    </a:lnTo>
                    <a:lnTo>
                      <a:pt x="43" y="990"/>
                    </a:lnTo>
                    <a:lnTo>
                      <a:pt x="45" y="997"/>
                    </a:lnTo>
                    <a:lnTo>
                      <a:pt x="46" y="1002"/>
                    </a:lnTo>
                    <a:lnTo>
                      <a:pt x="48" y="1005"/>
                    </a:lnTo>
                    <a:lnTo>
                      <a:pt x="52" y="1006"/>
                    </a:lnTo>
                    <a:lnTo>
                      <a:pt x="55" y="1008"/>
                    </a:lnTo>
                    <a:lnTo>
                      <a:pt x="65" y="1010"/>
                    </a:lnTo>
                    <a:lnTo>
                      <a:pt x="91" y="1012"/>
                    </a:lnTo>
                    <a:lnTo>
                      <a:pt x="141" y="1016"/>
                    </a:lnTo>
                    <a:lnTo>
                      <a:pt x="208" y="1020"/>
                    </a:lnTo>
                    <a:lnTo>
                      <a:pt x="283" y="1022"/>
                    </a:lnTo>
                    <a:lnTo>
                      <a:pt x="359" y="1023"/>
                    </a:lnTo>
                    <a:lnTo>
                      <a:pt x="424" y="1024"/>
                    </a:lnTo>
                    <a:lnTo>
                      <a:pt x="452" y="1023"/>
                    </a:lnTo>
                    <a:lnTo>
                      <a:pt x="473" y="1022"/>
                    </a:lnTo>
                    <a:lnTo>
                      <a:pt x="489" y="1020"/>
                    </a:lnTo>
                    <a:lnTo>
                      <a:pt x="494" y="1018"/>
                    </a:lnTo>
                    <a:lnTo>
                      <a:pt x="496" y="1016"/>
                    </a:lnTo>
                    <a:lnTo>
                      <a:pt x="503" y="1009"/>
                    </a:lnTo>
                    <a:lnTo>
                      <a:pt x="508" y="998"/>
                    </a:lnTo>
                    <a:lnTo>
                      <a:pt x="513" y="987"/>
                    </a:lnTo>
                    <a:lnTo>
                      <a:pt x="516" y="974"/>
                    </a:lnTo>
                    <a:lnTo>
                      <a:pt x="520" y="962"/>
                    </a:lnTo>
                    <a:lnTo>
                      <a:pt x="521" y="950"/>
                    </a:lnTo>
                    <a:lnTo>
                      <a:pt x="522" y="931"/>
                    </a:lnTo>
                    <a:lnTo>
                      <a:pt x="528" y="855"/>
                    </a:lnTo>
                    <a:lnTo>
                      <a:pt x="540" y="702"/>
                    </a:lnTo>
                    <a:lnTo>
                      <a:pt x="552" y="536"/>
                    </a:lnTo>
                    <a:lnTo>
                      <a:pt x="556" y="468"/>
                    </a:lnTo>
                    <a:lnTo>
                      <a:pt x="557" y="423"/>
                    </a:lnTo>
                    <a:lnTo>
                      <a:pt x="557" y="381"/>
                    </a:lnTo>
                    <a:lnTo>
                      <a:pt x="555" y="325"/>
                    </a:lnTo>
                    <a:lnTo>
                      <a:pt x="552" y="262"/>
                    </a:lnTo>
                    <a:lnTo>
                      <a:pt x="549" y="196"/>
                    </a:lnTo>
                    <a:lnTo>
                      <a:pt x="545" y="133"/>
                    </a:lnTo>
                    <a:lnTo>
                      <a:pt x="539" y="79"/>
                    </a:lnTo>
                    <a:lnTo>
                      <a:pt x="537" y="58"/>
                    </a:lnTo>
                    <a:lnTo>
                      <a:pt x="533" y="40"/>
                    </a:lnTo>
                    <a:lnTo>
                      <a:pt x="530" y="28"/>
                    </a:lnTo>
                    <a:lnTo>
                      <a:pt x="528" y="23"/>
                    </a:lnTo>
                    <a:lnTo>
                      <a:pt x="526" y="21"/>
                    </a:lnTo>
                    <a:lnTo>
                      <a:pt x="506" y="0"/>
                    </a:lnTo>
                    <a:lnTo>
                      <a:pt x="432" y="1"/>
                    </a:lnTo>
                    <a:lnTo>
                      <a:pt x="268" y="4"/>
                    </a:lnTo>
                    <a:lnTo>
                      <a:pt x="180" y="6"/>
                    </a:lnTo>
                    <a:lnTo>
                      <a:pt x="101" y="9"/>
                    </a:lnTo>
                    <a:lnTo>
                      <a:pt x="45" y="11"/>
                    </a:lnTo>
                    <a:lnTo>
                      <a:pt x="27" y="12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6" name="Line 189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7" name="Line 190"/>
              <p:cNvSpPr>
                <a:spLocks noChangeShapeType="1"/>
              </p:cNvSpPr>
              <p:nvPr/>
            </p:nvSpPr>
            <p:spPr bwMode="auto">
              <a:xfrm>
                <a:off x="1785" y="1598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8" name="Line 191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89" name="Line 192"/>
              <p:cNvSpPr>
                <a:spLocks noChangeShapeType="1"/>
              </p:cNvSpPr>
              <p:nvPr/>
            </p:nvSpPr>
            <p:spPr bwMode="auto">
              <a:xfrm>
                <a:off x="1694" y="1597"/>
                <a:ext cx="1" cy="1"/>
              </a:xfrm>
              <a:prstGeom prst="line">
                <a:avLst/>
              </a:prstGeom>
              <a:noFill/>
              <a:ln w="1588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0" name="Freeform 193"/>
              <p:cNvSpPr>
                <a:spLocks/>
              </p:cNvSpPr>
              <p:nvPr/>
            </p:nvSpPr>
            <p:spPr bwMode="auto">
              <a:xfrm>
                <a:off x="1315" y="1631"/>
                <a:ext cx="557" cy="1102"/>
              </a:xfrm>
              <a:custGeom>
                <a:avLst/>
                <a:gdLst>
                  <a:gd name="T0" fmla="*/ 18 w 557"/>
                  <a:gd name="T1" fmla="*/ 26 h 1102"/>
                  <a:gd name="T2" fmla="*/ 12 w 557"/>
                  <a:gd name="T3" fmla="*/ 65 h 1102"/>
                  <a:gd name="T4" fmla="*/ 6 w 557"/>
                  <a:gd name="T5" fmla="*/ 162 h 1102"/>
                  <a:gd name="T6" fmla="*/ 0 w 557"/>
                  <a:gd name="T7" fmla="*/ 436 h 1102"/>
                  <a:gd name="T8" fmla="*/ 5 w 557"/>
                  <a:gd name="T9" fmla="*/ 658 h 1102"/>
                  <a:gd name="T10" fmla="*/ 32 w 557"/>
                  <a:gd name="T11" fmla="*/ 943 h 1102"/>
                  <a:gd name="T12" fmla="*/ 41 w 557"/>
                  <a:gd name="T13" fmla="*/ 1039 h 1102"/>
                  <a:gd name="T14" fmla="*/ 44 w 557"/>
                  <a:gd name="T15" fmla="*/ 1077 h 1102"/>
                  <a:gd name="T16" fmla="*/ 56 w 557"/>
                  <a:gd name="T17" fmla="*/ 1084 h 1102"/>
                  <a:gd name="T18" fmla="*/ 117 w 557"/>
                  <a:gd name="T19" fmla="*/ 1091 h 1102"/>
                  <a:gd name="T20" fmla="*/ 310 w 557"/>
                  <a:gd name="T21" fmla="*/ 1101 h 1102"/>
                  <a:gd name="T22" fmla="*/ 468 w 557"/>
                  <a:gd name="T23" fmla="*/ 1099 h 1102"/>
                  <a:gd name="T24" fmla="*/ 491 w 557"/>
                  <a:gd name="T25" fmla="*/ 1090 h 1102"/>
                  <a:gd name="T26" fmla="*/ 511 w 557"/>
                  <a:gd name="T27" fmla="*/ 1056 h 1102"/>
                  <a:gd name="T28" fmla="*/ 521 w 557"/>
                  <a:gd name="T29" fmla="*/ 1013 h 1102"/>
                  <a:gd name="T30" fmla="*/ 532 w 557"/>
                  <a:gd name="T31" fmla="*/ 856 h 1102"/>
                  <a:gd name="T32" fmla="*/ 554 w 557"/>
                  <a:gd name="T33" fmla="*/ 516 h 1102"/>
                  <a:gd name="T34" fmla="*/ 554 w 557"/>
                  <a:gd name="T35" fmla="*/ 328 h 1102"/>
                  <a:gd name="T36" fmla="*/ 545 w 557"/>
                  <a:gd name="T37" fmla="*/ 135 h 1102"/>
                  <a:gd name="T38" fmla="*/ 535 w 557"/>
                  <a:gd name="T39" fmla="*/ 46 h 1102"/>
                  <a:gd name="T40" fmla="*/ 526 w 557"/>
                  <a:gd name="T41" fmla="*/ 22 h 1102"/>
                  <a:gd name="T42" fmla="*/ 505 w 557"/>
                  <a:gd name="T43" fmla="*/ 2 h 1102"/>
                  <a:gd name="T44" fmla="*/ 348 w 557"/>
                  <a:gd name="T45" fmla="*/ 3 h 1102"/>
                  <a:gd name="T46" fmla="*/ 137 w 557"/>
                  <a:gd name="T47" fmla="*/ 8 h 1102"/>
                  <a:gd name="T48" fmla="*/ 34 w 557"/>
                  <a:gd name="T49" fmla="*/ 12 h 1102"/>
                  <a:gd name="T50" fmla="*/ 22 w 557"/>
                  <a:gd name="T51" fmla="*/ 21 h 1102"/>
                  <a:gd name="T52" fmla="*/ 20 w 557"/>
                  <a:gd name="T53" fmla="*/ 42 h 1102"/>
                  <a:gd name="T54" fmla="*/ 42 w 557"/>
                  <a:gd name="T55" fmla="*/ 37 h 1102"/>
                  <a:gd name="T56" fmla="*/ 160 w 557"/>
                  <a:gd name="T57" fmla="*/ 34 h 1102"/>
                  <a:gd name="T58" fmla="*/ 392 w 557"/>
                  <a:gd name="T59" fmla="*/ 29 h 1102"/>
                  <a:gd name="T60" fmla="*/ 496 w 557"/>
                  <a:gd name="T61" fmla="*/ 29 h 1102"/>
                  <a:gd name="T62" fmla="*/ 514 w 557"/>
                  <a:gd name="T63" fmla="*/ 45 h 1102"/>
                  <a:gd name="T64" fmla="*/ 526 w 557"/>
                  <a:gd name="T65" fmla="*/ 78 h 1102"/>
                  <a:gd name="T66" fmla="*/ 534 w 557"/>
                  <a:gd name="T67" fmla="*/ 160 h 1102"/>
                  <a:gd name="T68" fmla="*/ 545 w 557"/>
                  <a:gd name="T69" fmla="*/ 344 h 1102"/>
                  <a:gd name="T70" fmla="*/ 546 w 557"/>
                  <a:gd name="T71" fmla="*/ 517 h 1102"/>
                  <a:gd name="T72" fmla="*/ 517 w 557"/>
                  <a:gd name="T73" fmla="*/ 924 h 1102"/>
                  <a:gd name="T74" fmla="*/ 514 w 557"/>
                  <a:gd name="T75" fmla="*/ 1007 h 1102"/>
                  <a:gd name="T76" fmla="*/ 501 w 557"/>
                  <a:gd name="T77" fmla="*/ 1057 h 1102"/>
                  <a:gd name="T78" fmla="*/ 484 w 557"/>
                  <a:gd name="T79" fmla="*/ 1070 h 1102"/>
                  <a:gd name="T80" fmla="*/ 404 w 557"/>
                  <a:gd name="T81" fmla="*/ 1074 h 1102"/>
                  <a:gd name="T82" fmla="*/ 184 w 557"/>
                  <a:gd name="T83" fmla="*/ 1068 h 1102"/>
                  <a:gd name="T84" fmla="*/ 62 w 557"/>
                  <a:gd name="T85" fmla="*/ 1057 h 1102"/>
                  <a:gd name="T86" fmla="*/ 53 w 557"/>
                  <a:gd name="T87" fmla="*/ 1046 h 1102"/>
                  <a:gd name="T88" fmla="*/ 51 w 557"/>
                  <a:gd name="T89" fmla="*/ 1016 h 1102"/>
                  <a:gd name="T90" fmla="*/ 28 w 557"/>
                  <a:gd name="T91" fmla="*/ 775 h 1102"/>
                  <a:gd name="T92" fmla="*/ 12 w 557"/>
                  <a:gd name="T93" fmla="*/ 590 h 1102"/>
                  <a:gd name="T94" fmla="*/ 12 w 557"/>
                  <a:gd name="T95" fmla="*/ 313 h 1102"/>
                  <a:gd name="T96" fmla="*/ 18 w 557"/>
                  <a:gd name="T97" fmla="*/ 132 h 1102"/>
                  <a:gd name="T98" fmla="*/ 24 w 557"/>
                  <a:gd name="T99" fmla="*/ 42 h 1102"/>
                  <a:gd name="T100" fmla="*/ 25 w 557"/>
                  <a:gd name="T101" fmla="*/ 37 h 1102"/>
                  <a:gd name="T102" fmla="*/ 25 w 557"/>
                  <a:gd name="T103" fmla="*/ 34 h 1102"/>
                  <a:gd name="T104" fmla="*/ 24 w 557"/>
                  <a:gd name="T105" fmla="*/ 16 h 1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57"/>
                  <a:gd name="T160" fmla="*/ 0 h 1102"/>
                  <a:gd name="T161" fmla="*/ 557 w 557"/>
                  <a:gd name="T162" fmla="*/ 1102 h 1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57" h="1102">
                    <a:moveTo>
                      <a:pt x="24" y="16"/>
                    </a:moveTo>
                    <a:lnTo>
                      <a:pt x="24" y="16"/>
                    </a:lnTo>
                    <a:lnTo>
                      <a:pt x="20" y="21"/>
                    </a:lnTo>
                    <a:lnTo>
                      <a:pt x="18" y="26"/>
                    </a:lnTo>
                    <a:lnTo>
                      <a:pt x="16" y="33"/>
                    </a:lnTo>
                    <a:lnTo>
                      <a:pt x="14" y="39"/>
                    </a:lnTo>
                    <a:lnTo>
                      <a:pt x="13" y="53"/>
                    </a:lnTo>
                    <a:lnTo>
                      <a:pt x="12" y="65"/>
                    </a:lnTo>
                    <a:lnTo>
                      <a:pt x="8" y="113"/>
                    </a:lnTo>
                    <a:lnTo>
                      <a:pt x="6" y="162"/>
                    </a:lnTo>
                    <a:lnTo>
                      <a:pt x="4" y="230"/>
                    </a:lnTo>
                    <a:lnTo>
                      <a:pt x="3" y="299"/>
                    </a:lnTo>
                    <a:lnTo>
                      <a:pt x="0" y="436"/>
                    </a:lnTo>
                    <a:lnTo>
                      <a:pt x="0" y="492"/>
                    </a:lnTo>
                    <a:lnTo>
                      <a:pt x="0" y="547"/>
                    </a:lnTo>
                    <a:lnTo>
                      <a:pt x="1" y="603"/>
                    </a:lnTo>
                    <a:lnTo>
                      <a:pt x="5" y="658"/>
                    </a:lnTo>
                    <a:lnTo>
                      <a:pt x="11" y="730"/>
                    </a:lnTo>
                    <a:lnTo>
                      <a:pt x="18" y="801"/>
                    </a:lnTo>
                    <a:lnTo>
                      <a:pt x="32" y="943"/>
                    </a:lnTo>
                    <a:lnTo>
                      <a:pt x="37" y="991"/>
                    </a:lnTo>
                    <a:lnTo>
                      <a:pt x="41" y="1039"/>
                    </a:lnTo>
                    <a:lnTo>
                      <a:pt x="41" y="1058"/>
                    </a:lnTo>
                    <a:lnTo>
                      <a:pt x="42" y="1068"/>
                    </a:lnTo>
                    <a:lnTo>
                      <a:pt x="43" y="1072"/>
                    </a:lnTo>
                    <a:lnTo>
                      <a:pt x="44" y="1077"/>
                    </a:lnTo>
                    <a:lnTo>
                      <a:pt x="47" y="1080"/>
                    </a:lnTo>
                    <a:lnTo>
                      <a:pt x="49" y="1082"/>
                    </a:lnTo>
                    <a:lnTo>
                      <a:pt x="56" y="1084"/>
                    </a:lnTo>
                    <a:lnTo>
                      <a:pt x="63" y="1087"/>
                    </a:lnTo>
                    <a:lnTo>
                      <a:pt x="71" y="1087"/>
                    </a:lnTo>
                    <a:lnTo>
                      <a:pt x="117" y="1091"/>
                    </a:lnTo>
                    <a:lnTo>
                      <a:pt x="164" y="1095"/>
                    </a:lnTo>
                    <a:lnTo>
                      <a:pt x="257" y="1099"/>
                    </a:lnTo>
                    <a:lnTo>
                      <a:pt x="310" y="1101"/>
                    </a:lnTo>
                    <a:lnTo>
                      <a:pt x="363" y="1102"/>
                    </a:lnTo>
                    <a:lnTo>
                      <a:pt x="416" y="1102"/>
                    </a:lnTo>
                    <a:lnTo>
                      <a:pt x="442" y="1101"/>
                    </a:lnTo>
                    <a:lnTo>
                      <a:pt x="468" y="1099"/>
                    </a:lnTo>
                    <a:lnTo>
                      <a:pt x="477" y="1097"/>
                    </a:lnTo>
                    <a:lnTo>
                      <a:pt x="485" y="1094"/>
                    </a:lnTo>
                    <a:lnTo>
                      <a:pt x="491" y="1090"/>
                    </a:lnTo>
                    <a:lnTo>
                      <a:pt x="496" y="1085"/>
                    </a:lnTo>
                    <a:lnTo>
                      <a:pt x="501" y="1080"/>
                    </a:lnTo>
                    <a:lnTo>
                      <a:pt x="504" y="1072"/>
                    </a:lnTo>
                    <a:lnTo>
                      <a:pt x="511" y="1056"/>
                    </a:lnTo>
                    <a:lnTo>
                      <a:pt x="514" y="1045"/>
                    </a:lnTo>
                    <a:lnTo>
                      <a:pt x="517" y="1034"/>
                    </a:lnTo>
                    <a:lnTo>
                      <a:pt x="521" y="1013"/>
                    </a:lnTo>
                    <a:lnTo>
                      <a:pt x="523" y="991"/>
                    </a:lnTo>
                    <a:lnTo>
                      <a:pt x="525" y="970"/>
                    </a:lnTo>
                    <a:lnTo>
                      <a:pt x="532" y="856"/>
                    </a:lnTo>
                    <a:lnTo>
                      <a:pt x="540" y="743"/>
                    </a:lnTo>
                    <a:lnTo>
                      <a:pt x="548" y="630"/>
                    </a:lnTo>
                    <a:lnTo>
                      <a:pt x="554" y="516"/>
                    </a:lnTo>
                    <a:lnTo>
                      <a:pt x="557" y="468"/>
                    </a:lnTo>
                    <a:lnTo>
                      <a:pt x="557" y="422"/>
                    </a:lnTo>
                    <a:lnTo>
                      <a:pt x="556" y="374"/>
                    </a:lnTo>
                    <a:lnTo>
                      <a:pt x="554" y="328"/>
                    </a:lnTo>
                    <a:lnTo>
                      <a:pt x="552" y="263"/>
                    </a:lnTo>
                    <a:lnTo>
                      <a:pt x="550" y="199"/>
                    </a:lnTo>
                    <a:lnTo>
                      <a:pt x="545" y="135"/>
                    </a:lnTo>
                    <a:lnTo>
                      <a:pt x="538" y="71"/>
                    </a:lnTo>
                    <a:lnTo>
                      <a:pt x="536" y="59"/>
                    </a:lnTo>
                    <a:lnTo>
                      <a:pt x="535" y="46"/>
                    </a:lnTo>
                    <a:lnTo>
                      <a:pt x="532" y="33"/>
                    </a:lnTo>
                    <a:lnTo>
                      <a:pt x="529" y="27"/>
                    </a:lnTo>
                    <a:lnTo>
                      <a:pt x="526" y="22"/>
                    </a:lnTo>
                    <a:lnTo>
                      <a:pt x="520" y="14"/>
                    </a:lnTo>
                    <a:lnTo>
                      <a:pt x="513" y="6"/>
                    </a:lnTo>
                    <a:lnTo>
                      <a:pt x="509" y="4"/>
                    </a:lnTo>
                    <a:lnTo>
                      <a:pt x="505" y="2"/>
                    </a:lnTo>
                    <a:lnTo>
                      <a:pt x="501" y="0"/>
                    </a:lnTo>
                    <a:lnTo>
                      <a:pt x="496" y="0"/>
                    </a:lnTo>
                    <a:lnTo>
                      <a:pt x="348" y="3"/>
                    </a:lnTo>
                    <a:lnTo>
                      <a:pt x="243" y="4"/>
                    </a:lnTo>
                    <a:lnTo>
                      <a:pt x="137" y="8"/>
                    </a:lnTo>
                    <a:lnTo>
                      <a:pt x="61" y="10"/>
                    </a:lnTo>
                    <a:lnTo>
                      <a:pt x="43" y="11"/>
                    </a:lnTo>
                    <a:lnTo>
                      <a:pt x="34" y="12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2" y="21"/>
                    </a:lnTo>
                    <a:lnTo>
                      <a:pt x="19" y="30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0" y="42"/>
                    </a:lnTo>
                    <a:lnTo>
                      <a:pt x="25" y="40"/>
                    </a:lnTo>
                    <a:lnTo>
                      <a:pt x="30" y="39"/>
                    </a:lnTo>
                    <a:lnTo>
                      <a:pt x="42" y="37"/>
                    </a:lnTo>
                    <a:lnTo>
                      <a:pt x="65" y="37"/>
                    </a:lnTo>
                    <a:lnTo>
                      <a:pt x="112" y="35"/>
                    </a:lnTo>
                    <a:lnTo>
                      <a:pt x="160" y="34"/>
                    </a:lnTo>
                    <a:lnTo>
                      <a:pt x="276" y="32"/>
                    </a:lnTo>
                    <a:lnTo>
                      <a:pt x="392" y="29"/>
                    </a:lnTo>
                    <a:lnTo>
                      <a:pt x="474" y="28"/>
                    </a:lnTo>
                    <a:lnTo>
                      <a:pt x="490" y="28"/>
                    </a:lnTo>
                    <a:lnTo>
                      <a:pt x="496" y="29"/>
                    </a:lnTo>
                    <a:lnTo>
                      <a:pt x="498" y="30"/>
                    </a:lnTo>
                    <a:lnTo>
                      <a:pt x="501" y="32"/>
                    </a:lnTo>
                    <a:lnTo>
                      <a:pt x="514" y="45"/>
                    </a:lnTo>
                    <a:lnTo>
                      <a:pt x="519" y="51"/>
                    </a:lnTo>
                    <a:lnTo>
                      <a:pt x="522" y="59"/>
                    </a:lnTo>
                    <a:lnTo>
                      <a:pt x="526" y="78"/>
                    </a:lnTo>
                    <a:lnTo>
                      <a:pt x="528" y="98"/>
                    </a:lnTo>
                    <a:lnTo>
                      <a:pt x="532" y="129"/>
                    </a:lnTo>
                    <a:lnTo>
                      <a:pt x="534" y="160"/>
                    </a:lnTo>
                    <a:lnTo>
                      <a:pt x="539" y="222"/>
                    </a:lnTo>
                    <a:lnTo>
                      <a:pt x="542" y="283"/>
                    </a:lnTo>
                    <a:lnTo>
                      <a:pt x="545" y="344"/>
                    </a:lnTo>
                    <a:lnTo>
                      <a:pt x="546" y="405"/>
                    </a:lnTo>
                    <a:lnTo>
                      <a:pt x="547" y="466"/>
                    </a:lnTo>
                    <a:lnTo>
                      <a:pt x="546" y="517"/>
                    </a:lnTo>
                    <a:lnTo>
                      <a:pt x="542" y="570"/>
                    </a:lnTo>
                    <a:lnTo>
                      <a:pt x="535" y="674"/>
                    </a:lnTo>
                    <a:lnTo>
                      <a:pt x="517" y="924"/>
                    </a:lnTo>
                    <a:lnTo>
                      <a:pt x="517" y="959"/>
                    </a:lnTo>
                    <a:lnTo>
                      <a:pt x="516" y="983"/>
                    </a:lnTo>
                    <a:lnTo>
                      <a:pt x="514" y="1007"/>
                    </a:lnTo>
                    <a:lnTo>
                      <a:pt x="510" y="1029"/>
                    </a:lnTo>
                    <a:lnTo>
                      <a:pt x="508" y="1039"/>
                    </a:lnTo>
                    <a:lnTo>
                      <a:pt x="504" y="1048"/>
                    </a:lnTo>
                    <a:lnTo>
                      <a:pt x="501" y="1057"/>
                    </a:lnTo>
                    <a:lnTo>
                      <a:pt x="496" y="1063"/>
                    </a:lnTo>
                    <a:lnTo>
                      <a:pt x="491" y="1068"/>
                    </a:lnTo>
                    <a:lnTo>
                      <a:pt x="484" y="1070"/>
                    </a:lnTo>
                    <a:lnTo>
                      <a:pt x="465" y="1072"/>
                    </a:lnTo>
                    <a:lnTo>
                      <a:pt x="444" y="1074"/>
                    </a:lnTo>
                    <a:lnTo>
                      <a:pt x="404" y="1074"/>
                    </a:lnTo>
                    <a:lnTo>
                      <a:pt x="344" y="1074"/>
                    </a:lnTo>
                    <a:lnTo>
                      <a:pt x="284" y="1071"/>
                    </a:lnTo>
                    <a:lnTo>
                      <a:pt x="184" y="1068"/>
                    </a:lnTo>
                    <a:lnTo>
                      <a:pt x="134" y="1064"/>
                    </a:lnTo>
                    <a:lnTo>
                      <a:pt x="84" y="1060"/>
                    </a:lnTo>
                    <a:lnTo>
                      <a:pt x="62" y="1057"/>
                    </a:lnTo>
                    <a:lnTo>
                      <a:pt x="57" y="1054"/>
                    </a:lnTo>
                    <a:lnTo>
                      <a:pt x="54" y="1051"/>
                    </a:lnTo>
                    <a:lnTo>
                      <a:pt x="53" y="1046"/>
                    </a:lnTo>
                    <a:lnTo>
                      <a:pt x="51" y="1040"/>
                    </a:lnTo>
                    <a:lnTo>
                      <a:pt x="51" y="1027"/>
                    </a:lnTo>
                    <a:lnTo>
                      <a:pt x="51" y="1016"/>
                    </a:lnTo>
                    <a:lnTo>
                      <a:pt x="48" y="969"/>
                    </a:lnTo>
                    <a:lnTo>
                      <a:pt x="43" y="921"/>
                    </a:lnTo>
                    <a:lnTo>
                      <a:pt x="28" y="775"/>
                    </a:lnTo>
                    <a:lnTo>
                      <a:pt x="20" y="702"/>
                    </a:lnTo>
                    <a:lnTo>
                      <a:pt x="14" y="630"/>
                    </a:lnTo>
                    <a:lnTo>
                      <a:pt x="12" y="590"/>
                    </a:lnTo>
                    <a:lnTo>
                      <a:pt x="11" y="551"/>
                    </a:lnTo>
                    <a:lnTo>
                      <a:pt x="10" y="471"/>
                    </a:lnTo>
                    <a:lnTo>
                      <a:pt x="11" y="392"/>
                    </a:lnTo>
                    <a:lnTo>
                      <a:pt x="12" y="313"/>
                    </a:lnTo>
                    <a:lnTo>
                      <a:pt x="14" y="222"/>
                    </a:lnTo>
                    <a:lnTo>
                      <a:pt x="18" y="132"/>
                    </a:lnTo>
                    <a:lnTo>
                      <a:pt x="19" y="98"/>
                    </a:lnTo>
                    <a:lnTo>
                      <a:pt x="22" y="64"/>
                    </a:lnTo>
                    <a:lnTo>
                      <a:pt x="24" y="42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2" y="41"/>
                    </a:lnTo>
                    <a:lnTo>
                      <a:pt x="24" y="39"/>
                    </a:lnTo>
                    <a:lnTo>
                      <a:pt x="25" y="34"/>
                    </a:lnTo>
                    <a:lnTo>
                      <a:pt x="28" y="24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1" name="Freeform 194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  <a:lnTo>
                      <a:pt x="10" y="73"/>
                    </a:lnTo>
                    <a:close/>
                  </a:path>
                </a:pathLst>
              </a:custGeom>
              <a:solidFill>
                <a:srgbClr val="E4E1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2" name="Freeform 195"/>
              <p:cNvSpPr>
                <a:spLocks/>
              </p:cNvSpPr>
              <p:nvPr/>
            </p:nvSpPr>
            <p:spPr bwMode="auto">
              <a:xfrm>
                <a:off x="1341" y="1561"/>
                <a:ext cx="489" cy="1265"/>
              </a:xfrm>
              <a:custGeom>
                <a:avLst/>
                <a:gdLst>
                  <a:gd name="T0" fmla="*/ 10 w 489"/>
                  <a:gd name="T1" fmla="*/ 73 h 1265"/>
                  <a:gd name="T2" fmla="*/ 8 w 489"/>
                  <a:gd name="T3" fmla="*/ 79 h 1265"/>
                  <a:gd name="T4" fmla="*/ 3 w 489"/>
                  <a:gd name="T5" fmla="*/ 113 h 1265"/>
                  <a:gd name="T6" fmla="*/ 0 w 489"/>
                  <a:gd name="T7" fmla="*/ 210 h 1265"/>
                  <a:gd name="T8" fmla="*/ 2 w 489"/>
                  <a:gd name="T9" fmla="*/ 475 h 1265"/>
                  <a:gd name="T10" fmla="*/ 3 w 489"/>
                  <a:gd name="T11" fmla="*/ 621 h 1265"/>
                  <a:gd name="T12" fmla="*/ 6 w 489"/>
                  <a:gd name="T13" fmla="*/ 764 h 1265"/>
                  <a:gd name="T14" fmla="*/ 24 w 489"/>
                  <a:gd name="T15" fmla="*/ 1104 h 1265"/>
                  <a:gd name="T16" fmla="*/ 28 w 489"/>
                  <a:gd name="T17" fmla="*/ 1196 h 1265"/>
                  <a:gd name="T18" fmla="*/ 28 w 489"/>
                  <a:gd name="T19" fmla="*/ 1208 h 1265"/>
                  <a:gd name="T20" fmla="*/ 30 w 489"/>
                  <a:gd name="T21" fmla="*/ 1224 h 1265"/>
                  <a:gd name="T22" fmla="*/ 35 w 489"/>
                  <a:gd name="T23" fmla="*/ 1229 h 1265"/>
                  <a:gd name="T24" fmla="*/ 48 w 489"/>
                  <a:gd name="T25" fmla="*/ 1233 h 1265"/>
                  <a:gd name="T26" fmla="*/ 96 w 489"/>
                  <a:gd name="T27" fmla="*/ 1241 h 1265"/>
                  <a:gd name="T28" fmla="*/ 209 w 489"/>
                  <a:gd name="T29" fmla="*/ 1257 h 1265"/>
                  <a:gd name="T30" fmla="*/ 297 w 489"/>
                  <a:gd name="T31" fmla="*/ 1264 h 1265"/>
                  <a:gd name="T32" fmla="*/ 349 w 489"/>
                  <a:gd name="T33" fmla="*/ 1265 h 1265"/>
                  <a:gd name="T34" fmla="*/ 393 w 489"/>
                  <a:gd name="T35" fmla="*/ 1261 h 1265"/>
                  <a:gd name="T36" fmla="*/ 428 w 489"/>
                  <a:gd name="T37" fmla="*/ 1252 h 1265"/>
                  <a:gd name="T38" fmla="*/ 440 w 489"/>
                  <a:gd name="T39" fmla="*/ 1245 h 1265"/>
                  <a:gd name="T40" fmla="*/ 445 w 489"/>
                  <a:gd name="T41" fmla="*/ 1240 h 1265"/>
                  <a:gd name="T42" fmla="*/ 452 w 489"/>
                  <a:gd name="T43" fmla="*/ 1221 h 1265"/>
                  <a:gd name="T44" fmla="*/ 463 w 489"/>
                  <a:gd name="T45" fmla="*/ 1175 h 1265"/>
                  <a:gd name="T46" fmla="*/ 472 w 489"/>
                  <a:gd name="T47" fmla="*/ 1083 h 1265"/>
                  <a:gd name="T48" fmla="*/ 479 w 489"/>
                  <a:gd name="T49" fmla="*/ 970 h 1265"/>
                  <a:gd name="T50" fmla="*/ 485 w 489"/>
                  <a:gd name="T51" fmla="*/ 788 h 1265"/>
                  <a:gd name="T52" fmla="*/ 488 w 489"/>
                  <a:gd name="T53" fmla="*/ 520 h 1265"/>
                  <a:gd name="T54" fmla="*/ 489 w 489"/>
                  <a:gd name="T55" fmla="*/ 401 h 1265"/>
                  <a:gd name="T56" fmla="*/ 487 w 489"/>
                  <a:gd name="T57" fmla="*/ 164 h 1265"/>
                  <a:gd name="T58" fmla="*/ 482 w 489"/>
                  <a:gd name="T59" fmla="*/ 69 h 1265"/>
                  <a:gd name="T60" fmla="*/ 477 w 489"/>
                  <a:gd name="T61" fmla="*/ 32 h 1265"/>
                  <a:gd name="T62" fmla="*/ 473 w 489"/>
                  <a:gd name="T63" fmla="*/ 24 h 1265"/>
                  <a:gd name="T64" fmla="*/ 456 w 489"/>
                  <a:gd name="T65" fmla="*/ 0 h 1265"/>
                  <a:gd name="T66" fmla="*/ 404 w 489"/>
                  <a:gd name="T67" fmla="*/ 0 h 1265"/>
                  <a:gd name="T68" fmla="*/ 284 w 489"/>
                  <a:gd name="T69" fmla="*/ 1 h 1265"/>
                  <a:gd name="T70" fmla="*/ 139 w 489"/>
                  <a:gd name="T71" fmla="*/ 10 h 1265"/>
                  <a:gd name="T72" fmla="*/ 73 w 489"/>
                  <a:gd name="T73" fmla="*/ 17 h 1265"/>
                  <a:gd name="T74" fmla="*/ 20 w 489"/>
                  <a:gd name="T75" fmla="*/ 26 h 126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9"/>
                  <a:gd name="T115" fmla="*/ 0 h 1265"/>
                  <a:gd name="T116" fmla="*/ 489 w 489"/>
                  <a:gd name="T117" fmla="*/ 1265 h 126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9" h="1265">
                    <a:moveTo>
                      <a:pt x="10" y="73"/>
                    </a:moveTo>
                    <a:lnTo>
                      <a:pt x="10" y="73"/>
                    </a:lnTo>
                    <a:lnTo>
                      <a:pt x="9" y="75"/>
                    </a:lnTo>
                    <a:lnTo>
                      <a:pt x="8" y="79"/>
                    </a:lnTo>
                    <a:lnTo>
                      <a:pt x="5" y="92"/>
                    </a:lnTo>
                    <a:lnTo>
                      <a:pt x="3" y="113"/>
                    </a:lnTo>
                    <a:lnTo>
                      <a:pt x="2" y="140"/>
                    </a:lnTo>
                    <a:lnTo>
                      <a:pt x="0" y="210"/>
                    </a:lnTo>
                    <a:lnTo>
                      <a:pt x="0" y="295"/>
                    </a:lnTo>
                    <a:lnTo>
                      <a:pt x="2" y="475"/>
                    </a:lnTo>
                    <a:lnTo>
                      <a:pt x="3" y="621"/>
                    </a:lnTo>
                    <a:lnTo>
                      <a:pt x="4" y="685"/>
                    </a:lnTo>
                    <a:lnTo>
                      <a:pt x="6" y="764"/>
                    </a:lnTo>
                    <a:lnTo>
                      <a:pt x="16" y="943"/>
                    </a:lnTo>
                    <a:lnTo>
                      <a:pt x="24" y="1104"/>
                    </a:lnTo>
                    <a:lnTo>
                      <a:pt x="28" y="1161"/>
                    </a:lnTo>
                    <a:lnTo>
                      <a:pt x="28" y="1196"/>
                    </a:lnTo>
                    <a:lnTo>
                      <a:pt x="28" y="1208"/>
                    </a:lnTo>
                    <a:lnTo>
                      <a:pt x="29" y="1216"/>
                    </a:lnTo>
                    <a:lnTo>
                      <a:pt x="30" y="1224"/>
                    </a:lnTo>
                    <a:lnTo>
                      <a:pt x="33" y="1227"/>
                    </a:lnTo>
                    <a:lnTo>
                      <a:pt x="35" y="1229"/>
                    </a:lnTo>
                    <a:lnTo>
                      <a:pt x="39" y="1231"/>
                    </a:lnTo>
                    <a:lnTo>
                      <a:pt x="48" y="1233"/>
                    </a:lnTo>
                    <a:lnTo>
                      <a:pt x="96" y="1241"/>
                    </a:lnTo>
                    <a:lnTo>
                      <a:pt x="151" y="1250"/>
                    </a:lnTo>
                    <a:lnTo>
                      <a:pt x="209" y="1257"/>
                    </a:lnTo>
                    <a:lnTo>
                      <a:pt x="268" y="1263"/>
                    </a:lnTo>
                    <a:lnTo>
                      <a:pt x="297" y="1264"/>
                    </a:lnTo>
                    <a:lnTo>
                      <a:pt x="323" y="1265"/>
                    </a:lnTo>
                    <a:lnTo>
                      <a:pt x="349" y="1265"/>
                    </a:lnTo>
                    <a:lnTo>
                      <a:pt x="372" y="1264"/>
                    </a:lnTo>
                    <a:lnTo>
                      <a:pt x="393" y="1261"/>
                    </a:lnTo>
                    <a:lnTo>
                      <a:pt x="413" y="1257"/>
                    </a:lnTo>
                    <a:lnTo>
                      <a:pt x="428" y="1252"/>
                    </a:lnTo>
                    <a:lnTo>
                      <a:pt x="434" y="1249"/>
                    </a:lnTo>
                    <a:lnTo>
                      <a:pt x="440" y="1245"/>
                    </a:lnTo>
                    <a:lnTo>
                      <a:pt x="445" y="1240"/>
                    </a:lnTo>
                    <a:lnTo>
                      <a:pt x="448" y="1232"/>
                    </a:lnTo>
                    <a:lnTo>
                      <a:pt x="452" y="1221"/>
                    </a:lnTo>
                    <a:lnTo>
                      <a:pt x="456" y="1208"/>
                    </a:lnTo>
                    <a:lnTo>
                      <a:pt x="463" y="1175"/>
                    </a:lnTo>
                    <a:lnTo>
                      <a:pt x="467" y="1132"/>
                    </a:lnTo>
                    <a:lnTo>
                      <a:pt x="472" y="1083"/>
                    </a:lnTo>
                    <a:lnTo>
                      <a:pt x="476" y="1029"/>
                    </a:lnTo>
                    <a:lnTo>
                      <a:pt x="479" y="970"/>
                    </a:lnTo>
                    <a:lnTo>
                      <a:pt x="482" y="910"/>
                    </a:lnTo>
                    <a:lnTo>
                      <a:pt x="485" y="788"/>
                    </a:lnTo>
                    <a:lnTo>
                      <a:pt x="488" y="674"/>
                    </a:lnTo>
                    <a:lnTo>
                      <a:pt x="488" y="520"/>
                    </a:lnTo>
                    <a:lnTo>
                      <a:pt x="489" y="401"/>
                    </a:lnTo>
                    <a:lnTo>
                      <a:pt x="488" y="241"/>
                    </a:lnTo>
                    <a:lnTo>
                      <a:pt x="487" y="164"/>
                    </a:lnTo>
                    <a:lnTo>
                      <a:pt x="484" y="97"/>
                    </a:lnTo>
                    <a:lnTo>
                      <a:pt x="482" y="69"/>
                    </a:lnTo>
                    <a:lnTo>
                      <a:pt x="479" y="48"/>
                    </a:lnTo>
                    <a:lnTo>
                      <a:pt x="477" y="32"/>
                    </a:lnTo>
                    <a:lnTo>
                      <a:pt x="476" y="28"/>
                    </a:lnTo>
                    <a:lnTo>
                      <a:pt x="473" y="24"/>
                    </a:lnTo>
                    <a:lnTo>
                      <a:pt x="456" y="0"/>
                    </a:lnTo>
                    <a:lnTo>
                      <a:pt x="404" y="0"/>
                    </a:lnTo>
                    <a:lnTo>
                      <a:pt x="349" y="0"/>
                    </a:lnTo>
                    <a:lnTo>
                      <a:pt x="284" y="1"/>
                    </a:lnTo>
                    <a:lnTo>
                      <a:pt x="211" y="5"/>
                    </a:lnTo>
                    <a:lnTo>
                      <a:pt x="139" y="10"/>
                    </a:lnTo>
                    <a:lnTo>
                      <a:pt x="106" y="12"/>
                    </a:lnTo>
                    <a:lnTo>
                      <a:pt x="73" y="17"/>
                    </a:lnTo>
                    <a:lnTo>
                      <a:pt x="45" y="20"/>
                    </a:lnTo>
                    <a:lnTo>
                      <a:pt x="20" y="2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3" name="Freeform 196"/>
              <p:cNvSpPr>
                <a:spLocks/>
              </p:cNvSpPr>
              <p:nvPr/>
            </p:nvSpPr>
            <p:spPr bwMode="auto">
              <a:xfrm>
                <a:off x="1333" y="1538"/>
                <a:ext cx="505" cy="1309"/>
              </a:xfrm>
              <a:custGeom>
                <a:avLst/>
                <a:gdLst>
                  <a:gd name="T0" fmla="*/ 13 w 505"/>
                  <a:gd name="T1" fmla="*/ 85 h 1309"/>
                  <a:gd name="T2" fmla="*/ 5 w 505"/>
                  <a:gd name="T3" fmla="*/ 129 h 1309"/>
                  <a:gd name="T4" fmla="*/ 1 w 505"/>
                  <a:gd name="T5" fmla="*/ 221 h 1309"/>
                  <a:gd name="T6" fmla="*/ 1 w 505"/>
                  <a:gd name="T7" fmla="*/ 498 h 1309"/>
                  <a:gd name="T8" fmla="*/ 12 w 505"/>
                  <a:gd name="T9" fmla="*/ 886 h 1309"/>
                  <a:gd name="T10" fmla="*/ 26 w 505"/>
                  <a:gd name="T11" fmla="*/ 1174 h 1309"/>
                  <a:gd name="T12" fmla="*/ 30 w 505"/>
                  <a:gd name="T13" fmla="*/ 1258 h 1309"/>
                  <a:gd name="T14" fmla="*/ 36 w 505"/>
                  <a:gd name="T15" fmla="*/ 1273 h 1309"/>
                  <a:gd name="T16" fmla="*/ 78 w 505"/>
                  <a:gd name="T17" fmla="*/ 1281 h 1309"/>
                  <a:gd name="T18" fmla="*/ 197 w 505"/>
                  <a:gd name="T19" fmla="*/ 1299 h 1309"/>
                  <a:gd name="T20" fmla="*/ 312 w 505"/>
                  <a:gd name="T21" fmla="*/ 1309 h 1309"/>
                  <a:gd name="T22" fmla="*/ 387 w 505"/>
                  <a:gd name="T23" fmla="*/ 1306 h 1309"/>
                  <a:gd name="T24" fmla="*/ 432 w 505"/>
                  <a:gd name="T25" fmla="*/ 1295 h 1309"/>
                  <a:gd name="T26" fmla="*/ 454 w 505"/>
                  <a:gd name="T27" fmla="*/ 1278 h 1309"/>
                  <a:gd name="T28" fmla="*/ 478 w 505"/>
                  <a:gd name="T29" fmla="*/ 1201 h 1309"/>
                  <a:gd name="T30" fmla="*/ 486 w 505"/>
                  <a:gd name="T31" fmla="*/ 1121 h 1309"/>
                  <a:gd name="T32" fmla="*/ 501 w 505"/>
                  <a:gd name="T33" fmla="*/ 874 h 1309"/>
                  <a:gd name="T34" fmla="*/ 505 w 505"/>
                  <a:gd name="T35" fmla="*/ 413 h 1309"/>
                  <a:gd name="T36" fmla="*/ 503 w 505"/>
                  <a:gd name="T37" fmla="*/ 159 h 1309"/>
                  <a:gd name="T38" fmla="*/ 493 w 505"/>
                  <a:gd name="T39" fmla="*/ 41 h 1309"/>
                  <a:gd name="T40" fmla="*/ 484 w 505"/>
                  <a:gd name="T41" fmla="*/ 21 h 1309"/>
                  <a:gd name="T42" fmla="*/ 465 w 505"/>
                  <a:gd name="T43" fmla="*/ 0 h 1309"/>
                  <a:gd name="T44" fmla="*/ 337 w 505"/>
                  <a:gd name="T45" fmla="*/ 3 h 1309"/>
                  <a:gd name="T46" fmla="*/ 135 w 505"/>
                  <a:gd name="T47" fmla="*/ 12 h 1309"/>
                  <a:gd name="T48" fmla="*/ 31 w 505"/>
                  <a:gd name="T49" fmla="*/ 29 h 1309"/>
                  <a:gd name="T50" fmla="*/ 25 w 505"/>
                  <a:gd name="T51" fmla="*/ 36 h 1309"/>
                  <a:gd name="T52" fmla="*/ 20 w 505"/>
                  <a:gd name="T53" fmla="*/ 64 h 1309"/>
                  <a:gd name="T54" fmla="*/ 24 w 505"/>
                  <a:gd name="T55" fmla="*/ 70 h 1309"/>
                  <a:gd name="T56" fmla="*/ 157 w 505"/>
                  <a:gd name="T57" fmla="*/ 51 h 1309"/>
                  <a:gd name="T58" fmla="*/ 351 w 505"/>
                  <a:gd name="T59" fmla="*/ 45 h 1309"/>
                  <a:gd name="T60" fmla="*/ 446 w 505"/>
                  <a:gd name="T61" fmla="*/ 43 h 1309"/>
                  <a:gd name="T62" fmla="*/ 458 w 505"/>
                  <a:gd name="T63" fmla="*/ 42 h 1309"/>
                  <a:gd name="T64" fmla="*/ 479 w 505"/>
                  <a:gd name="T65" fmla="*/ 82 h 1309"/>
                  <a:gd name="T66" fmla="*/ 485 w 505"/>
                  <a:gd name="T67" fmla="*/ 151 h 1309"/>
                  <a:gd name="T68" fmla="*/ 489 w 505"/>
                  <a:gd name="T69" fmla="*/ 341 h 1309"/>
                  <a:gd name="T70" fmla="*/ 486 w 505"/>
                  <a:gd name="T71" fmla="*/ 777 h 1309"/>
                  <a:gd name="T72" fmla="*/ 479 w 505"/>
                  <a:gd name="T73" fmla="*/ 1004 h 1309"/>
                  <a:gd name="T74" fmla="*/ 466 w 505"/>
                  <a:gd name="T75" fmla="*/ 1176 h 1309"/>
                  <a:gd name="T76" fmla="*/ 456 w 505"/>
                  <a:gd name="T77" fmla="*/ 1233 h 1309"/>
                  <a:gd name="T78" fmla="*/ 453 w 505"/>
                  <a:gd name="T79" fmla="*/ 1247 h 1309"/>
                  <a:gd name="T80" fmla="*/ 415 w 505"/>
                  <a:gd name="T81" fmla="*/ 1263 h 1309"/>
                  <a:gd name="T82" fmla="*/ 350 w 505"/>
                  <a:gd name="T83" fmla="*/ 1268 h 1309"/>
                  <a:gd name="T84" fmla="*/ 238 w 505"/>
                  <a:gd name="T85" fmla="*/ 1261 h 1309"/>
                  <a:gd name="T86" fmla="*/ 82 w 505"/>
                  <a:gd name="T87" fmla="*/ 1239 h 1309"/>
                  <a:gd name="T88" fmla="*/ 56 w 505"/>
                  <a:gd name="T89" fmla="*/ 1233 h 1309"/>
                  <a:gd name="T90" fmla="*/ 44 w 505"/>
                  <a:gd name="T91" fmla="*/ 1213 h 1309"/>
                  <a:gd name="T92" fmla="*/ 42 w 505"/>
                  <a:gd name="T93" fmla="*/ 1139 h 1309"/>
                  <a:gd name="T94" fmla="*/ 19 w 505"/>
                  <a:gd name="T95" fmla="*/ 681 h 1309"/>
                  <a:gd name="T96" fmla="*/ 16 w 505"/>
                  <a:gd name="T97" fmla="*/ 315 h 1309"/>
                  <a:gd name="T98" fmla="*/ 17 w 505"/>
                  <a:gd name="T99" fmla="*/ 172 h 1309"/>
                  <a:gd name="T100" fmla="*/ 22 w 505"/>
                  <a:gd name="T101" fmla="*/ 104 h 1309"/>
                  <a:gd name="T102" fmla="*/ 17 w 505"/>
                  <a:gd name="T103" fmla="*/ 115 h 1309"/>
                  <a:gd name="T104" fmla="*/ 20 w 505"/>
                  <a:gd name="T105" fmla="*/ 108 h 1309"/>
                  <a:gd name="T106" fmla="*/ 25 w 505"/>
                  <a:gd name="T107" fmla="*/ 80 h 1309"/>
                  <a:gd name="T108" fmla="*/ 22 w 505"/>
                  <a:gd name="T109" fmla="*/ 76 h 130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05"/>
                  <a:gd name="T166" fmla="*/ 0 h 1309"/>
                  <a:gd name="T167" fmla="*/ 505 w 505"/>
                  <a:gd name="T168" fmla="*/ 1309 h 130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05" h="1309">
                    <a:moveTo>
                      <a:pt x="22" y="76"/>
                    </a:moveTo>
                    <a:lnTo>
                      <a:pt x="22" y="76"/>
                    </a:lnTo>
                    <a:lnTo>
                      <a:pt x="17" y="79"/>
                    </a:lnTo>
                    <a:lnTo>
                      <a:pt x="13" y="85"/>
                    </a:lnTo>
                    <a:lnTo>
                      <a:pt x="11" y="92"/>
                    </a:lnTo>
                    <a:lnTo>
                      <a:pt x="8" y="101"/>
                    </a:lnTo>
                    <a:lnTo>
                      <a:pt x="6" y="116"/>
                    </a:lnTo>
                    <a:lnTo>
                      <a:pt x="5" y="129"/>
                    </a:lnTo>
                    <a:lnTo>
                      <a:pt x="2" y="152"/>
                    </a:lnTo>
                    <a:lnTo>
                      <a:pt x="1" y="176"/>
                    </a:lnTo>
                    <a:lnTo>
                      <a:pt x="1" y="221"/>
                    </a:lnTo>
                    <a:lnTo>
                      <a:pt x="0" y="290"/>
                    </a:lnTo>
                    <a:lnTo>
                      <a:pt x="0" y="360"/>
                    </a:lnTo>
                    <a:lnTo>
                      <a:pt x="1" y="498"/>
                    </a:lnTo>
                    <a:lnTo>
                      <a:pt x="4" y="627"/>
                    </a:lnTo>
                    <a:lnTo>
                      <a:pt x="6" y="756"/>
                    </a:lnTo>
                    <a:lnTo>
                      <a:pt x="12" y="886"/>
                    </a:lnTo>
                    <a:lnTo>
                      <a:pt x="18" y="1015"/>
                    </a:lnTo>
                    <a:lnTo>
                      <a:pt x="24" y="1120"/>
                    </a:lnTo>
                    <a:lnTo>
                      <a:pt x="26" y="1174"/>
                    </a:lnTo>
                    <a:lnTo>
                      <a:pt x="28" y="1226"/>
                    </a:lnTo>
                    <a:lnTo>
                      <a:pt x="29" y="1248"/>
                    </a:lnTo>
                    <a:lnTo>
                      <a:pt x="30" y="1258"/>
                    </a:lnTo>
                    <a:lnTo>
                      <a:pt x="31" y="1263"/>
                    </a:lnTo>
                    <a:lnTo>
                      <a:pt x="33" y="1269"/>
                    </a:lnTo>
                    <a:lnTo>
                      <a:pt x="36" y="1273"/>
                    </a:lnTo>
                    <a:lnTo>
                      <a:pt x="41" y="1275"/>
                    </a:lnTo>
                    <a:lnTo>
                      <a:pt x="47" y="1278"/>
                    </a:lnTo>
                    <a:lnTo>
                      <a:pt x="54" y="1279"/>
                    </a:lnTo>
                    <a:lnTo>
                      <a:pt x="78" y="1281"/>
                    </a:lnTo>
                    <a:lnTo>
                      <a:pt x="117" y="1288"/>
                    </a:lnTo>
                    <a:lnTo>
                      <a:pt x="157" y="1294"/>
                    </a:lnTo>
                    <a:lnTo>
                      <a:pt x="197" y="1299"/>
                    </a:lnTo>
                    <a:lnTo>
                      <a:pt x="238" y="1304"/>
                    </a:lnTo>
                    <a:lnTo>
                      <a:pt x="275" y="1307"/>
                    </a:lnTo>
                    <a:lnTo>
                      <a:pt x="312" y="1309"/>
                    </a:lnTo>
                    <a:lnTo>
                      <a:pt x="350" y="1309"/>
                    </a:lnTo>
                    <a:lnTo>
                      <a:pt x="369" y="1307"/>
                    </a:lnTo>
                    <a:lnTo>
                      <a:pt x="387" y="1306"/>
                    </a:lnTo>
                    <a:lnTo>
                      <a:pt x="406" y="1304"/>
                    </a:lnTo>
                    <a:lnTo>
                      <a:pt x="415" y="1301"/>
                    </a:lnTo>
                    <a:lnTo>
                      <a:pt x="424" y="1299"/>
                    </a:lnTo>
                    <a:lnTo>
                      <a:pt x="432" y="1295"/>
                    </a:lnTo>
                    <a:lnTo>
                      <a:pt x="441" y="1291"/>
                    </a:lnTo>
                    <a:lnTo>
                      <a:pt x="448" y="1285"/>
                    </a:lnTo>
                    <a:lnTo>
                      <a:pt x="454" y="1278"/>
                    </a:lnTo>
                    <a:lnTo>
                      <a:pt x="462" y="1260"/>
                    </a:lnTo>
                    <a:lnTo>
                      <a:pt x="469" y="1242"/>
                    </a:lnTo>
                    <a:lnTo>
                      <a:pt x="474" y="1221"/>
                    </a:lnTo>
                    <a:lnTo>
                      <a:pt x="478" y="1201"/>
                    </a:lnTo>
                    <a:lnTo>
                      <a:pt x="480" y="1181"/>
                    </a:lnTo>
                    <a:lnTo>
                      <a:pt x="483" y="1159"/>
                    </a:lnTo>
                    <a:lnTo>
                      <a:pt x="486" y="1121"/>
                    </a:lnTo>
                    <a:lnTo>
                      <a:pt x="491" y="1059"/>
                    </a:lnTo>
                    <a:lnTo>
                      <a:pt x="496" y="998"/>
                    </a:lnTo>
                    <a:lnTo>
                      <a:pt x="498" y="936"/>
                    </a:lnTo>
                    <a:lnTo>
                      <a:pt x="501" y="874"/>
                    </a:lnTo>
                    <a:lnTo>
                      <a:pt x="503" y="751"/>
                    </a:lnTo>
                    <a:lnTo>
                      <a:pt x="504" y="628"/>
                    </a:lnTo>
                    <a:lnTo>
                      <a:pt x="505" y="413"/>
                    </a:lnTo>
                    <a:lnTo>
                      <a:pt x="504" y="306"/>
                    </a:lnTo>
                    <a:lnTo>
                      <a:pt x="503" y="199"/>
                    </a:lnTo>
                    <a:lnTo>
                      <a:pt x="503" y="159"/>
                    </a:lnTo>
                    <a:lnTo>
                      <a:pt x="502" y="120"/>
                    </a:lnTo>
                    <a:lnTo>
                      <a:pt x="499" y="80"/>
                    </a:lnTo>
                    <a:lnTo>
                      <a:pt x="497" y="60"/>
                    </a:lnTo>
                    <a:lnTo>
                      <a:pt x="493" y="41"/>
                    </a:lnTo>
                    <a:lnTo>
                      <a:pt x="492" y="36"/>
                    </a:lnTo>
                    <a:lnTo>
                      <a:pt x="490" y="30"/>
                    </a:lnTo>
                    <a:lnTo>
                      <a:pt x="484" y="21"/>
                    </a:lnTo>
                    <a:lnTo>
                      <a:pt x="471" y="3"/>
                    </a:lnTo>
                    <a:lnTo>
                      <a:pt x="468" y="2"/>
                    </a:lnTo>
                    <a:lnTo>
                      <a:pt x="465" y="0"/>
                    </a:lnTo>
                    <a:lnTo>
                      <a:pt x="454" y="0"/>
                    </a:lnTo>
                    <a:lnTo>
                      <a:pt x="436" y="2"/>
                    </a:lnTo>
                    <a:lnTo>
                      <a:pt x="337" y="3"/>
                    </a:lnTo>
                    <a:lnTo>
                      <a:pt x="239" y="6"/>
                    </a:lnTo>
                    <a:lnTo>
                      <a:pt x="186" y="9"/>
                    </a:lnTo>
                    <a:lnTo>
                      <a:pt x="135" y="12"/>
                    </a:lnTo>
                    <a:lnTo>
                      <a:pt x="109" y="15"/>
                    </a:lnTo>
                    <a:lnTo>
                      <a:pt x="82" y="18"/>
                    </a:lnTo>
                    <a:lnTo>
                      <a:pt x="56" y="23"/>
                    </a:lnTo>
                    <a:lnTo>
                      <a:pt x="31" y="29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5" y="36"/>
                    </a:lnTo>
                    <a:lnTo>
                      <a:pt x="23" y="43"/>
                    </a:lnTo>
                    <a:lnTo>
                      <a:pt x="20" y="51"/>
                    </a:lnTo>
                    <a:lnTo>
                      <a:pt x="20" y="58"/>
                    </a:lnTo>
                    <a:lnTo>
                      <a:pt x="20" y="64"/>
                    </a:lnTo>
                    <a:lnTo>
                      <a:pt x="22" y="68"/>
                    </a:lnTo>
                    <a:lnTo>
                      <a:pt x="23" y="70"/>
                    </a:lnTo>
                    <a:lnTo>
                      <a:pt x="24" y="70"/>
                    </a:lnTo>
                    <a:lnTo>
                      <a:pt x="56" y="62"/>
                    </a:lnTo>
                    <a:lnTo>
                      <a:pt x="90" y="58"/>
                    </a:lnTo>
                    <a:lnTo>
                      <a:pt x="123" y="54"/>
                    </a:lnTo>
                    <a:lnTo>
                      <a:pt x="157" y="51"/>
                    </a:lnTo>
                    <a:lnTo>
                      <a:pt x="225" y="47"/>
                    </a:lnTo>
                    <a:lnTo>
                      <a:pt x="292" y="46"/>
                    </a:lnTo>
                    <a:lnTo>
                      <a:pt x="351" y="45"/>
                    </a:lnTo>
                    <a:lnTo>
                      <a:pt x="411" y="43"/>
                    </a:lnTo>
                    <a:lnTo>
                      <a:pt x="446" y="43"/>
                    </a:lnTo>
                    <a:lnTo>
                      <a:pt x="453" y="43"/>
                    </a:lnTo>
                    <a:lnTo>
                      <a:pt x="456" y="43"/>
                    </a:lnTo>
                    <a:lnTo>
                      <a:pt x="458" y="43"/>
                    </a:lnTo>
                    <a:lnTo>
                      <a:pt x="458" y="42"/>
                    </a:lnTo>
                    <a:lnTo>
                      <a:pt x="467" y="56"/>
                    </a:lnTo>
                    <a:lnTo>
                      <a:pt x="474" y="68"/>
                    </a:lnTo>
                    <a:lnTo>
                      <a:pt x="479" y="82"/>
                    </a:lnTo>
                    <a:lnTo>
                      <a:pt x="481" y="98"/>
                    </a:lnTo>
                    <a:lnTo>
                      <a:pt x="484" y="125"/>
                    </a:lnTo>
                    <a:lnTo>
                      <a:pt x="485" y="151"/>
                    </a:lnTo>
                    <a:lnTo>
                      <a:pt x="486" y="204"/>
                    </a:lnTo>
                    <a:lnTo>
                      <a:pt x="487" y="273"/>
                    </a:lnTo>
                    <a:lnTo>
                      <a:pt x="489" y="341"/>
                    </a:lnTo>
                    <a:lnTo>
                      <a:pt x="489" y="477"/>
                    </a:lnTo>
                    <a:lnTo>
                      <a:pt x="487" y="677"/>
                    </a:lnTo>
                    <a:lnTo>
                      <a:pt x="486" y="777"/>
                    </a:lnTo>
                    <a:lnTo>
                      <a:pt x="484" y="876"/>
                    </a:lnTo>
                    <a:lnTo>
                      <a:pt x="483" y="941"/>
                    </a:lnTo>
                    <a:lnTo>
                      <a:pt x="479" y="1004"/>
                    </a:lnTo>
                    <a:lnTo>
                      <a:pt x="475" y="1067"/>
                    </a:lnTo>
                    <a:lnTo>
                      <a:pt x="471" y="1131"/>
                    </a:lnTo>
                    <a:lnTo>
                      <a:pt x="466" y="1176"/>
                    </a:lnTo>
                    <a:lnTo>
                      <a:pt x="464" y="1199"/>
                    </a:lnTo>
                    <a:lnTo>
                      <a:pt x="460" y="1221"/>
                    </a:lnTo>
                    <a:lnTo>
                      <a:pt x="456" y="1233"/>
                    </a:lnTo>
                    <a:lnTo>
                      <a:pt x="454" y="1244"/>
                    </a:lnTo>
                    <a:lnTo>
                      <a:pt x="453" y="1247"/>
                    </a:lnTo>
                    <a:lnTo>
                      <a:pt x="443" y="1252"/>
                    </a:lnTo>
                    <a:lnTo>
                      <a:pt x="430" y="1258"/>
                    </a:lnTo>
                    <a:lnTo>
                      <a:pt x="415" y="1263"/>
                    </a:lnTo>
                    <a:lnTo>
                      <a:pt x="399" y="1266"/>
                    </a:lnTo>
                    <a:lnTo>
                      <a:pt x="383" y="1267"/>
                    </a:lnTo>
                    <a:lnTo>
                      <a:pt x="367" y="1268"/>
                    </a:lnTo>
                    <a:lnTo>
                      <a:pt x="350" y="1268"/>
                    </a:lnTo>
                    <a:lnTo>
                      <a:pt x="320" y="1267"/>
                    </a:lnTo>
                    <a:lnTo>
                      <a:pt x="278" y="1264"/>
                    </a:lnTo>
                    <a:lnTo>
                      <a:pt x="238" y="1261"/>
                    </a:lnTo>
                    <a:lnTo>
                      <a:pt x="196" y="1256"/>
                    </a:lnTo>
                    <a:lnTo>
                      <a:pt x="155" y="1251"/>
                    </a:lnTo>
                    <a:lnTo>
                      <a:pt x="82" y="1239"/>
                    </a:lnTo>
                    <a:lnTo>
                      <a:pt x="68" y="1237"/>
                    </a:lnTo>
                    <a:lnTo>
                      <a:pt x="61" y="1236"/>
                    </a:lnTo>
                    <a:lnTo>
                      <a:pt x="56" y="1233"/>
                    </a:lnTo>
                    <a:lnTo>
                      <a:pt x="51" y="1231"/>
                    </a:lnTo>
                    <a:lnTo>
                      <a:pt x="48" y="1227"/>
                    </a:lnTo>
                    <a:lnTo>
                      <a:pt x="45" y="1221"/>
                    </a:lnTo>
                    <a:lnTo>
                      <a:pt x="44" y="1213"/>
                    </a:lnTo>
                    <a:lnTo>
                      <a:pt x="43" y="1176"/>
                    </a:lnTo>
                    <a:lnTo>
                      <a:pt x="42" y="1139"/>
                    </a:lnTo>
                    <a:lnTo>
                      <a:pt x="35" y="1008"/>
                    </a:lnTo>
                    <a:lnTo>
                      <a:pt x="28" y="878"/>
                    </a:lnTo>
                    <a:lnTo>
                      <a:pt x="22" y="746"/>
                    </a:lnTo>
                    <a:lnTo>
                      <a:pt x="19" y="681"/>
                    </a:lnTo>
                    <a:lnTo>
                      <a:pt x="19" y="616"/>
                    </a:lnTo>
                    <a:lnTo>
                      <a:pt x="17" y="466"/>
                    </a:lnTo>
                    <a:lnTo>
                      <a:pt x="16" y="315"/>
                    </a:lnTo>
                    <a:lnTo>
                      <a:pt x="16" y="244"/>
                    </a:lnTo>
                    <a:lnTo>
                      <a:pt x="17" y="172"/>
                    </a:lnTo>
                    <a:lnTo>
                      <a:pt x="19" y="122"/>
                    </a:lnTo>
                    <a:lnTo>
                      <a:pt x="22" y="104"/>
                    </a:lnTo>
                    <a:lnTo>
                      <a:pt x="22" y="101"/>
                    </a:lnTo>
                    <a:lnTo>
                      <a:pt x="19" y="110"/>
                    </a:lnTo>
                    <a:lnTo>
                      <a:pt x="17" y="115"/>
                    </a:lnTo>
                    <a:lnTo>
                      <a:pt x="14" y="117"/>
                    </a:lnTo>
                    <a:lnTo>
                      <a:pt x="18" y="114"/>
                    </a:lnTo>
                    <a:lnTo>
                      <a:pt x="20" y="108"/>
                    </a:lnTo>
                    <a:lnTo>
                      <a:pt x="23" y="101"/>
                    </a:lnTo>
                    <a:lnTo>
                      <a:pt x="24" y="93"/>
                    </a:lnTo>
                    <a:lnTo>
                      <a:pt x="25" y="86"/>
                    </a:lnTo>
                    <a:lnTo>
                      <a:pt x="25" y="80"/>
                    </a:lnTo>
                    <a:lnTo>
                      <a:pt x="24" y="77"/>
                    </a:lnTo>
                    <a:lnTo>
                      <a:pt x="23" y="76"/>
                    </a:lnTo>
                    <a:lnTo>
                      <a:pt x="22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4" name="Freeform 197"/>
              <p:cNvSpPr>
                <a:spLocks/>
              </p:cNvSpPr>
              <p:nvPr/>
            </p:nvSpPr>
            <p:spPr bwMode="auto">
              <a:xfrm>
                <a:off x="1371" y="1631"/>
                <a:ext cx="65" cy="1127"/>
              </a:xfrm>
              <a:custGeom>
                <a:avLst/>
                <a:gdLst>
                  <a:gd name="T0" fmla="*/ 0 w 65"/>
                  <a:gd name="T1" fmla="*/ 64 h 1127"/>
                  <a:gd name="T2" fmla="*/ 4 w 65"/>
                  <a:gd name="T3" fmla="*/ 113 h 1127"/>
                  <a:gd name="T4" fmla="*/ 5 w 65"/>
                  <a:gd name="T5" fmla="*/ 162 h 1127"/>
                  <a:gd name="T6" fmla="*/ 7 w 65"/>
                  <a:gd name="T7" fmla="*/ 182 h 1127"/>
                  <a:gd name="T8" fmla="*/ 11 w 65"/>
                  <a:gd name="T9" fmla="*/ 191 h 1127"/>
                  <a:gd name="T10" fmla="*/ 15 w 65"/>
                  <a:gd name="T11" fmla="*/ 194 h 1127"/>
                  <a:gd name="T12" fmla="*/ 18 w 65"/>
                  <a:gd name="T13" fmla="*/ 193 h 1127"/>
                  <a:gd name="T14" fmla="*/ 23 w 65"/>
                  <a:gd name="T15" fmla="*/ 188 h 1127"/>
                  <a:gd name="T16" fmla="*/ 28 w 65"/>
                  <a:gd name="T17" fmla="*/ 175 h 1127"/>
                  <a:gd name="T18" fmla="*/ 31 w 65"/>
                  <a:gd name="T19" fmla="*/ 153 h 1127"/>
                  <a:gd name="T20" fmla="*/ 31 w 65"/>
                  <a:gd name="T21" fmla="*/ 140 h 1127"/>
                  <a:gd name="T22" fmla="*/ 31 w 65"/>
                  <a:gd name="T23" fmla="*/ 138 h 1127"/>
                  <a:gd name="T24" fmla="*/ 29 w 65"/>
                  <a:gd name="T25" fmla="*/ 117 h 1127"/>
                  <a:gd name="T26" fmla="*/ 25 w 65"/>
                  <a:gd name="T27" fmla="*/ 108 h 1127"/>
                  <a:gd name="T28" fmla="*/ 22 w 65"/>
                  <a:gd name="T29" fmla="*/ 106 h 1127"/>
                  <a:gd name="T30" fmla="*/ 18 w 65"/>
                  <a:gd name="T31" fmla="*/ 107 h 1127"/>
                  <a:gd name="T32" fmla="*/ 13 w 65"/>
                  <a:gd name="T33" fmla="*/ 111 h 1127"/>
                  <a:gd name="T34" fmla="*/ 9 w 65"/>
                  <a:gd name="T35" fmla="*/ 125 h 1127"/>
                  <a:gd name="T36" fmla="*/ 5 w 65"/>
                  <a:gd name="T37" fmla="*/ 146 h 1127"/>
                  <a:gd name="T38" fmla="*/ 5 w 65"/>
                  <a:gd name="T39" fmla="*/ 159 h 1127"/>
                  <a:gd name="T40" fmla="*/ 3 w 65"/>
                  <a:gd name="T41" fmla="*/ 515 h 1127"/>
                  <a:gd name="T42" fmla="*/ 7 w 65"/>
                  <a:gd name="T43" fmla="*/ 751 h 1127"/>
                  <a:gd name="T44" fmla="*/ 13 w 65"/>
                  <a:gd name="T45" fmla="*/ 869 h 1127"/>
                  <a:gd name="T46" fmla="*/ 24 w 65"/>
                  <a:gd name="T47" fmla="*/ 988 h 1127"/>
                  <a:gd name="T48" fmla="*/ 38 w 65"/>
                  <a:gd name="T49" fmla="*/ 1106 h 1127"/>
                  <a:gd name="T50" fmla="*/ 40 w 65"/>
                  <a:gd name="T51" fmla="*/ 1113 h 1127"/>
                  <a:gd name="T52" fmla="*/ 46 w 65"/>
                  <a:gd name="T53" fmla="*/ 1126 h 1127"/>
                  <a:gd name="T54" fmla="*/ 52 w 65"/>
                  <a:gd name="T55" fmla="*/ 1126 h 1127"/>
                  <a:gd name="T56" fmla="*/ 55 w 65"/>
                  <a:gd name="T57" fmla="*/ 1122 h 1127"/>
                  <a:gd name="T58" fmla="*/ 61 w 65"/>
                  <a:gd name="T59" fmla="*/ 1108 h 1127"/>
                  <a:gd name="T60" fmla="*/ 65 w 65"/>
                  <a:gd name="T61" fmla="*/ 1078 h 1127"/>
                  <a:gd name="T62" fmla="*/ 64 w 65"/>
                  <a:gd name="T63" fmla="*/ 1064 h 1127"/>
                  <a:gd name="T64" fmla="*/ 49 w 65"/>
                  <a:gd name="T65" fmla="*/ 948 h 1127"/>
                  <a:gd name="T66" fmla="*/ 40 w 65"/>
                  <a:gd name="T67" fmla="*/ 834 h 1127"/>
                  <a:gd name="T68" fmla="*/ 34 w 65"/>
                  <a:gd name="T69" fmla="*/ 718 h 1127"/>
                  <a:gd name="T70" fmla="*/ 30 w 65"/>
                  <a:gd name="T71" fmla="*/ 486 h 1127"/>
                  <a:gd name="T72" fmla="*/ 31 w 65"/>
                  <a:gd name="T73" fmla="*/ 138 h 1127"/>
                  <a:gd name="T74" fmla="*/ 5 w 65"/>
                  <a:gd name="T75" fmla="*/ 159 h 1127"/>
                  <a:gd name="T76" fmla="*/ 5 w 65"/>
                  <a:gd name="T77" fmla="*/ 162 h 1127"/>
                  <a:gd name="T78" fmla="*/ 31 w 65"/>
                  <a:gd name="T79" fmla="*/ 140 h 1127"/>
                  <a:gd name="T80" fmla="*/ 30 w 65"/>
                  <a:gd name="T81" fmla="*/ 82 h 1127"/>
                  <a:gd name="T82" fmla="*/ 27 w 65"/>
                  <a:gd name="T83" fmla="*/ 22 h 1127"/>
                  <a:gd name="T84" fmla="*/ 24 w 65"/>
                  <a:gd name="T85" fmla="*/ 15 h 1127"/>
                  <a:gd name="T86" fmla="*/ 19 w 65"/>
                  <a:gd name="T87" fmla="*/ 2 h 1127"/>
                  <a:gd name="T88" fmla="*/ 13 w 65"/>
                  <a:gd name="T89" fmla="*/ 2 h 1127"/>
                  <a:gd name="T90" fmla="*/ 10 w 65"/>
                  <a:gd name="T91" fmla="*/ 6 h 1127"/>
                  <a:gd name="T92" fmla="*/ 4 w 65"/>
                  <a:gd name="T93" fmla="*/ 20 h 1127"/>
                  <a:gd name="T94" fmla="*/ 0 w 65"/>
                  <a:gd name="T95" fmla="*/ 49 h 1127"/>
                  <a:gd name="T96" fmla="*/ 0 w 65"/>
                  <a:gd name="T97" fmla="*/ 64 h 11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5"/>
                  <a:gd name="T148" fmla="*/ 0 h 1127"/>
                  <a:gd name="T149" fmla="*/ 65 w 65"/>
                  <a:gd name="T150" fmla="*/ 1127 h 11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5" h="1127">
                    <a:moveTo>
                      <a:pt x="0" y="64"/>
                    </a:moveTo>
                    <a:lnTo>
                      <a:pt x="0" y="64"/>
                    </a:lnTo>
                    <a:lnTo>
                      <a:pt x="3" y="89"/>
                    </a:lnTo>
                    <a:lnTo>
                      <a:pt x="4" y="113"/>
                    </a:lnTo>
                    <a:lnTo>
                      <a:pt x="5" y="162"/>
                    </a:lnTo>
                    <a:lnTo>
                      <a:pt x="5" y="169"/>
                    </a:lnTo>
                    <a:lnTo>
                      <a:pt x="7" y="182"/>
                    </a:lnTo>
                    <a:lnTo>
                      <a:pt x="9" y="188"/>
                    </a:lnTo>
                    <a:lnTo>
                      <a:pt x="11" y="191"/>
                    </a:lnTo>
                    <a:lnTo>
                      <a:pt x="13" y="194"/>
                    </a:lnTo>
                    <a:lnTo>
                      <a:pt x="15" y="194"/>
                    </a:lnTo>
                    <a:lnTo>
                      <a:pt x="17" y="194"/>
                    </a:lnTo>
                    <a:lnTo>
                      <a:pt x="18" y="193"/>
                    </a:lnTo>
                    <a:lnTo>
                      <a:pt x="23" y="188"/>
                    </a:lnTo>
                    <a:lnTo>
                      <a:pt x="27" y="182"/>
                    </a:lnTo>
                    <a:lnTo>
                      <a:pt x="28" y="175"/>
                    </a:lnTo>
                    <a:lnTo>
                      <a:pt x="30" y="168"/>
                    </a:lnTo>
                    <a:lnTo>
                      <a:pt x="31" y="153"/>
                    </a:lnTo>
                    <a:lnTo>
                      <a:pt x="31" y="140"/>
                    </a:lnTo>
                    <a:lnTo>
                      <a:pt x="31" y="138"/>
                    </a:lnTo>
                    <a:lnTo>
                      <a:pt x="31" y="131"/>
                    </a:lnTo>
                    <a:lnTo>
                      <a:pt x="29" y="117"/>
                    </a:lnTo>
                    <a:lnTo>
                      <a:pt x="28" y="111"/>
                    </a:lnTo>
                    <a:lnTo>
                      <a:pt x="25" y="108"/>
                    </a:lnTo>
                    <a:lnTo>
                      <a:pt x="23" y="106"/>
                    </a:lnTo>
                    <a:lnTo>
                      <a:pt x="22" y="106"/>
                    </a:lnTo>
                    <a:lnTo>
                      <a:pt x="19" y="106"/>
                    </a:lnTo>
                    <a:lnTo>
                      <a:pt x="18" y="107"/>
                    </a:lnTo>
                    <a:lnTo>
                      <a:pt x="13" y="111"/>
                    </a:lnTo>
                    <a:lnTo>
                      <a:pt x="10" y="117"/>
                    </a:lnTo>
                    <a:lnTo>
                      <a:pt x="9" y="125"/>
                    </a:lnTo>
                    <a:lnTo>
                      <a:pt x="6" y="132"/>
                    </a:lnTo>
                    <a:lnTo>
                      <a:pt x="5" y="146"/>
                    </a:lnTo>
                    <a:lnTo>
                      <a:pt x="5" y="159"/>
                    </a:lnTo>
                    <a:lnTo>
                      <a:pt x="4" y="396"/>
                    </a:lnTo>
                    <a:lnTo>
                      <a:pt x="3" y="515"/>
                    </a:lnTo>
                    <a:lnTo>
                      <a:pt x="4" y="633"/>
                    </a:lnTo>
                    <a:lnTo>
                      <a:pt x="7" y="751"/>
                    </a:lnTo>
                    <a:lnTo>
                      <a:pt x="10" y="811"/>
                    </a:lnTo>
                    <a:lnTo>
                      <a:pt x="13" y="869"/>
                    </a:lnTo>
                    <a:lnTo>
                      <a:pt x="18" y="929"/>
                    </a:lnTo>
                    <a:lnTo>
                      <a:pt x="24" y="988"/>
                    </a:lnTo>
                    <a:lnTo>
                      <a:pt x="30" y="1046"/>
                    </a:lnTo>
                    <a:lnTo>
                      <a:pt x="38" y="1106"/>
                    </a:lnTo>
                    <a:lnTo>
                      <a:pt x="40" y="1113"/>
                    </a:lnTo>
                    <a:lnTo>
                      <a:pt x="43" y="1122"/>
                    </a:lnTo>
                    <a:lnTo>
                      <a:pt x="46" y="1126"/>
                    </a:lnTo>
                    <a:lnTo>
                      <a:pt x="48" y="1127"/>
                    </a:lnTo>
                    <a:lnTo>
                      <a:pt x="52" y="1126"/>
                    </a:lnTo>
                    <a:lnTo>
                      <a:pt x="55" y="1122"/>
                    </a:lnTo>
                    <a:lnTo>
                      <a:pt x="59" y="1115"/>
                    </a:lnTo>
                    <a:lnTo>
                      <a:pt x="61" y="1108"/>
                    </a:lnTo>
                    <a:lnTo>
                      <a:pt x="65" y="1094"/>
                    </a:lnTo>
                    <a:lnTo>
                      <a:pt x="65" y="1078"/>
                    </a:lnTo>
                    <a:lnTo>
                      <a:pt x="64" y="1064"/>
                    </a:lnTo>
                    <a:lnTo>
                      <a:pt x="56" y="1007"/>
                    </a:lnTo>
                    <a:lnTo>
                      <a:pt x="49" y="948"/>
                    </a:lnTo>
                    <a:lnTo>
                      <a:pt x="44" y="891"/>
                    </a:lnTo>
                    <a:lnTo>
                      <a:pt x="40" y="834"/>
                    </a:lnTo>
                    <a:lnTo>
                      <a:pt x="36" y="775"/>
                    </a:lnTo>
                    <a:lnTo>
                      <a:pt x="34" y="718"/>
                    </a:lnTo>
                    <a:lnTo>
                      <a:pt x="30" y="602"/>
                    </a:lnTo>
                    <a:lnTo>
                      <a:pt x="30" y="486"/>
                    </a:lnTo>
                    <a:lnTo>
                      <a:pt x="30" y="369"/>
                    </a:lnTo>
                    <a:lnTo>
                      <a:pt x="31" y="138"/>
                    </a:lnTo>
                    <a:lnTo>
                      <a:pt x="5" y="159"/>
                    </a:lnTo>
                    <a:lnTo>
                      <a:pt x="5" y="162"/>
                    </a:lnTo>
                    <a:lnTo>
                      <a:pt x="31" y="140"/>
                    </a:lnTo>
                    <a:lnTo>
                      <a:pt x="30" y="82"/>
                    </a:lnTo>
                    <a:lnTo>
                      <a:pt x="29" y="52"/>
                    </a:lnTo>
                    <a:lnTo>
                      <a:pt x="27" y="22"/>
                    </a:lnTo>
                    <a:lnTo>
                      <a:pt x="24" y="15"/>
                    </a:lnTo>
                    <a:lnTo>
                      <a:pt x="22" y="5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0" y="34"/>
                    </a:lnTo>
                    <a:lnTo>
                      <a:pt x="0" y="49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5" name="Freeform 198"/>
              <p:cNvSpPr>
                <a:spLocks/>
              </p:cNvSpPr>
              <p:nvPr/>
            </p:nvSpPr>
            <p:spPr bwMode="auto">
              <a:xfrm>
                <a:off x="1371" y="1793"/>
                <a:ext cx="424" cy="340"/>
              </a:xfrm>
              <a:custGeom>
                <a:avLst/>
                <a:gdLst>
                  <a:gd name="T0" fmla="*/ 424 w 424"/>
                  <a:gd name="T1" fmla="*/ 298 h 340"/>
                  <a:gd name="T2" fmla="*/ 422 w 424"/>
                  <a:gd name="T3" fmla="*/ 311 h 340"/>
                  <a:gd name="T4" fmla="*/ 415 w 424"/>
                  <a:gd name="T5" fmla="*/ 322 h 340"/>
                  <a:gd name="T6" fmla="*/ 406 w 424"/>
                  <a:gd name="T7" fmla="*/ 331 h 340"/>
                  <a:gd name="T8" fmla="*/ 394 w 424"/>
                  <a:gd name="T9" fmla="*/ 337 h 340"/>
                  <a:gd name="T10" fmla="*/ 385 w 424"/>
                  <a:gd name="T11" fmla="*/ 340 h 340"/>
                  <a:gd name="T12" fmla="*/ 353 w 424"/>
                  <a:gd name="T13" fmla="*/ 340 h 340"/>
                  <a:gd name="T14" fmla="*/ 257 w 424"/>
                  <a:gd name="T15" fmla="*/ 339 h 340"/>
                  <a:gd name="T16" fmla="*/ 83 w 424"/>
                  <a:gd name="T17" fmla="*/ 340 h 340"/>
                  <a:gd name="T18" fmla="*/ 64 w 424"/>
                  <a:gd name="T19" fmla="*/ 340 h 340"/>
                  <a:gd name="T20" fmla="*/ 46 w 424"/>
                  <a:gd name="T21" fmla="*/ 337 h 340"/>
                  <a:gd name="T22" fmla="*/ 30 w 424"/>
                  <a:gd name="T23" fmla="*/ 330 h 340"/>
                  <a:gd name="T24" fmla="*/ 18 w 424"/>
                  <a:gd name="T25" fmla="*/ 314 h 340"/>
                  <a:gd name="T26" fmla="*/ 10 w 424"/>
                  <a:gd name="T27" fmla="*/ 293 h 340"/>
                  <a:gd name="T28" fmla="*/ 1 w 424"/>
                  <a:gd name="T29" fmla="*/ 253 h 340"/>
                  <a:gd name="T30" fmla="*/ 0 w 424"/>
                  <a:gd name="T31" fmla="*/ 232 h 340"/>
                  <a:gd name="T32" fmla="*/ 0 w 424"/>
                  <a:gd name="T33" fmla="*/ 41 h 340"/>
                  <a:gd name="T34" fmla="*/ 1 w 424"/>
                  <a:gd name="T35" fmla="*/ 31 h 340"/>
                  <a:gd name="T36" fmla="*/ 6 w 424"/>
                  <a:gd name="T37" fmla="*/ 21 h 340"/>
                  <a:gd name="T38" fmla="*/ 13 w 424"/>
                  <a:gd name="T39" fmla="*/ 14 h 340"/>
                  <a:gd name="T40" fmla="*/ 31 w 424"/>
                  <a:gd name="T41" fmla="*/ 4 h 340"/>
                  <a:gd name="T42" fmla="*/ 52 w 424"/>
                  <a:gd name="T43" fmla="*/ 1 h 340"/>
                  <a:gd name="T44" fmla="*/ 62 w 424"/>
                  <a:gd name="T45" fmla="*/ 1 h 340"/>
                  <a:gd name="T46" fmla="*/ 145 w 424"/>
                  <a:gd name="T47" fmla="*/ 0 h 340"/>
                  <a:gd name="T48" fmla="*/ 340 w 424"/>
                  <a:gd name="T49" fmla="*/ 0 h 340"/>
                  <a:gd name="T50" fmla="*/ 380 w 424"/>
                  <a:gd name="T51" fmla="*/ 1 h 340"/>
                  <a:gd name="T52" fmla="*/ 400 w 424"/>
                  <a:gd name="T53" fmla="*/ 4 h 340"/>
                  <a:gd name="T54" fmla="*/ 411 w 424"/>
                  <a:gd name="T55" fmla="*/ 10 h 340"/>
                  <a:gd name="T56" fmla="*/ 420 w 424"/>
                  <a:gd name="T57" fmla="*/ 20 h 340"/>
                  <a:gd name="T58" fmla="*/ 423 w 424"/>
                  <a:gd name="T59" fmla="*/ 33 h 340"/>
                  <a:gd name="T60" fmla="*/ 424 w 424"/>
                  <a:gd name="T61" fmla="*/ 41 h 340"/>
                  <a:gd name="T62" fmla="*/ 424 w 424"/>
                  <a:gd name="T63" fmla="*/ 298 h 34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24"/>
                  <a:gd name="T97" fmla="*/ 0 h 340"/>
                  <a:gd name="T98" fmla="*/ 424 w 424"/>
                  <a:gd name="T99" fmla="*/ 340 h 34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24" h="340">
                    <a:moveTo>
                      <a:pt x="424" y="298"/>
                    </a:moveTo>
                    <a:lnTo>
                      <a:pt x="424" y="298"/>
                    </a:lnTo>
                    <a:lnTo>
                      <a:pt x="423" y="304"/>
                    </a:lnTo>
                    <a:lnTo>
                      <a:pt x="422" y="311"/>
                    </a:lnTo>
                    <a:lnTo>
                      <a:pt x="418" y="317"/>
                    </a:lnTo>
                    <a:lnTo>
                      <a:pt x="415" y="322"/>
                    </a:lnTo>
                    <a:lnTo>
                      <a:pt x="411" y="327"/>
                    </a:lnTo>
                    <a:lnTo>
                      <a:pt x="406" y="331"/>
                    </a:lnTo>
                    <a:lnTo>
                      <a:pt x="400" y="335"/>
                    </a:lnTo>
                    <a:lnTo>
                      <a:pt x="394" y="337"/>
                    </a:lnTo>
                    <a:lnTo>
                      <a:pt x="385" y="340"/>
                    </a:lnTo>
                    <a:lnTo>
                      <a:pt x="374" y="340"/>
                    </a:lnTo>
                    <a:lnTo>
                      <a:pt x="353" y="340"/>
                    </a:lnTo>
                    <a:lnTo>
                      <a:pt x="257" y="339"/>
                    </a:lnTo>
                    <a:lnTo>
                      <a:pt x="177" y="339"/>
                    </a:lnTo>
                    <a:lnTo>
                      <a:pt x="83" y="340"/>
                    </a:lnTo>
                    <a:lnTo>
                      <a:pt x="64" y="340"/>
                    </a:lnTo>
                    <a:lnTo>
                      <a:pt x="54" y="340"/>
                    </a:lnTo>
                    <a:lnTo>
                      <a:pt x="46" y="337"/>
                    </a:lnTo>
                    <a:lnTo>
                      <a:pt x="37" y="335"/>
                    </a:lnTo>
                    <a:lnTo>
                      <a:pt x="30" y="330"/>
                    </a:lnTo>
                    <a:lnTo>
                      <a:pt x="23" y="323"/>
                    </a:lnTo>
                    <a:lnTo>
                      <a:pt x="18" y="314"/>
                    </a:lnTo>
                    <a:lnTo>
                      <a:pt x="10" y="293"/>
                    </a:lnTo>
                    <a:lnTo>
                      <a:pt x="5" y="273"/>
                    </a:lnTo>
                    <a:lnTo>
                      <a:pt x="1" y="253"/>
                    </a:lnTo>
                    <a:lnTo>
                      <a:pt x="0" y="232"/>
                    </a:lnTo>
                    <a:lnTo>
                      <a:pt x="0" y="41"/>
                    </a:lnTo>
                    <a:lnTo>
                      <a:pt x="0" y="35"/>
                    </a:lnTo>
                    <a:lnTo>
                      <a:pt x="1" y="31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0" y="16"/>
                    </a:lnTo>
                    <a:lnTo>
                      <a:pt x="13" y="14"/>
                    </a:lnTo>
                    <a:lnTo>
                      <a:pt x="22" y="8"/>
                    </a:lnTo>
                    <a:lnTo>
                      <a:pt x="31" y="4"/>
                    </a:lnTo>
                    <a:lnTo>
                      <a:pt x="41" y="2"/>
                    </a:lnTo>
                    <a:lnTo>
                      <a:pt x="52" y="1"/>
                    </a:lnTo>
                    <a:lnTo>
                      <a:pt x="62" y="1"/>
                    </a:lnTo>
                    <a:lnTo>
                      <a:pt x="145" y="0"/>
                    </a:lnTo>
                    <a:lnTo>
                      <a:pt x="340" y="0"/>
                    </a:lnTo>
                    <a:lnTo>
                      <a:pt x="366" y="0"/>
                    </a:lnTo>
                    <a:lnTo>
                      <a:pt x="380" y="1"/>
                    </a:lnTo>
                    <a:lnTo>
                      <a:pt x="393" y="3"/>
                    </a:lnTo>
                    <a:lnTo>
                      <a:pt x="400" y="4"/>
                    </a:lnTo>
                    <a:lnTo>
                      <a:pt x="405" y="7"/>
                    </a:lnTo>
                    <a:lnTo>
                      <a:pt x="411" y="10"/>
                    </a:lnTo>
                    <a:lnTo>
                      <a:pt x="415" y="15"/>
                    </a:lnTo>
                    <a:lnTo>
                      <a:pt x="420" y="20"/>
                    </a:lnTo>
                    <a:lnTo>
                      <a:pt x="422" y="26"/>
                    </a:lnTo>
                    <a:lnTo>
                      <a:pt x="423" y="33"/>
                    </a:lnTo>
                    <a:lnTo>
                      <a:pt x="424" y="41"/>
                    </a:lnTo>
                    <a:lnTo>
                      <a:pt x="424" y="298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6" name="Freeform 199"/>
              <p:cNvSpPr>
                <a:spLocks/>
              </p:cNvSpPr>
              <p:nvPr/>
            </p:nvSpPr>
            <p:spPr bwMode="auto">
              <a:xfrm>
                <a:off x="1359" y="1785"/>
                <a:ext cx="446" cy="355"/>
              </a:xfrm>
              <a:custGeom>
                <a:avLst/>
                <a:gdLst>
                  <a:gd name="T0" fmla="*/ 424 w 446"/>
                  <a:gd name="T1" fmla="*/ 317 h 355"/>
                  <a:gd name="T2" fmla="*/ 417 w 446"/>
                  <a:gd name="T3" fmla="*/ 330 h 355"/>
                  <a:gd name="T4" fmla="*/ 398 w 446"/>
                  <a:gd name="T5" fmla="*/ 339 h 355"/>
                  <a:gd name="T6" fmla="*/ 353 w 446"/>
                  <a:gd name="T7" fmla="*/ 341 h 355"/>
                  <a:gd name="T8" fmla="*/ 285 w 446"/>
                  <a:gd name="T9" fmla="*/ 341 h 355"/>
                  <a:gd name="T10" fmla="*/ 85 w 446"/>
                  <a:gd name="T11" fmla="*/ 342 h 355"/>
                  <a:gd name="T12" fmla="*/ 65 w 446"/>
                  <a:gd name="T13" fmla="*/ 338 h 355"/>
                  <a:gd name="T14" fmla="*/ 50 w 446"/>
                  <a:gd name="T15" fmla="*/ 330 h 355"/>
                  <a:gd name="T16" fmla="*/ 31 w 446"/>
                  <a:gd name="T17" fmla="*/ 298 h 355"/>
                  <a:gd name="T18" fmla="*/ 23 w 446"/>
                  <a:gd name="T19" fmla="*/ 255 h 355"/>
                  <a:gd name="T20" fmla="*/ 23 w 446"/>
                  <a:gd name="T21" fmla="*/ 160 h 355"/>
                  <a:gd name="T22" fmla="*/ 23 w 446"/>
                  <a:gd name="T23" fmla="*/ 46 h 355"/>
                  <a:gd name="T24" fmla="*/ 29 w 446"/>
                  <a:gd name="T25" fmla="*/ 27 h 355"/>
                  <a:gd name="T26" fmla="*/ 47 w 446"/>
                  <a:gd name="T27" fmla="*/ 17 h 355"/>
                  <a:gd name="T28" fmla="*/ 78 w 446"/>
                  <a:gd name="T29" fmla="*/ 14 h 355"/>
                  <a:gd name="T30" fmla="*/ 121 w 446"/>
                  <a:gd name="T31" fmla="*/ 15 h 355"/>
                  <a:gd name="T32" fmla="*/ 348 w 446"/>
                  <a:gd name="T33" fmla="*/ 15 h 355"/>
                  <a:gd name="T34" fmla="*/ 399 w 446"/>
                  <a:gd name="T35" fmla="*/ 18 h 355"/>
                  <a:gd name="T36" fmla="*/ 415 w 446"/>
                  <a:gd name="T37" fmla="*/ 27 h 355"/>
                  <a:gd name="T38" fmla="*/ 424 w 446"/>
                  <a:gd name="T39" fmla="*/ 42 h 355"/>
                  <a:gd name="T40" fmla="*/ 426 w 446"/>
                  <a:gd name="T41" fmla="*/ 58 h 355"/>
                  <a:gd name="T42" fmla="*/ 426 w 446"/>
                  <a:gd name="T43" fmla="*/ 310 h 355"/>
                  <a:gd name="T44" fmla="*/ 429 w 446"/>
                  <a:gd name="T45" fmla="*/ 312 h 355"/>
                  <a:gd name="T46" fmla="*/ 446 w 446"/>
                  <a:gd name="T47" fmla="*/ 305 h 355"/>
                  <a:gd name="T48" fmla="*/ 446 w 446"/>
                  <a:gd name="T49" fmla="*/ 129 h 355"/>
                  <a:gd name="T50" fmla="*/ 446 w 446"/>
                  <a:gd name="T51" fmla="*/ 49 h 355"/>
                  <a:gd name="T52" fmla="*/ 438 w 446"/>
                  <a:gd name="T53" fmla="*/ 20 h 355"/>
                  <a:gd name="T54" fmla="*/ 414 w 446"/>
                  <a:gd name="T55" fmla="*/ 5 h 355"/>
                  <a:gd name="T56" fmla="*/ 392 w 446"/>
                  <a:gd name="T57" fmla="*/ 2 h 355"/>
                  <a:gd name="T58" fmla="*/ 193 w 446"/>
                  <a:gd name="T59" fmla="*/ 2 h 355"/>
                  <a:gd name="T60" fmla="*/ 83 w 446"/>
                  <a:gd name="T61" fmla="*/ 3 h 355"/>
                  <a:gd name="T62" fmla="*/ 41 w 446"/>
                  <a:gd name="T63" fmla="*/ 9 h 355"/>
                  <a:gd name="T64" fmla="*/ 18 w 446"/>
                  <a:gd name="T65" fmla="*/ 22 h 355"/>
                  <a:gd name="T66" fmla="*/ 6 w 446"/>
                  <a:gd name="T67" fmla="*/ 35 h 355"/>
                  <a:gd name="T68" fmla="*/ 2 w 446"/>
                  <a:gd name="T69" fmla="*/ 54 h 355"/>
                  <a:gd name="T70" fmla="*/ 2 w 446"/>
                  <a:gd name="T71" fmla="*/ 115 h 355"/>
                  <a:gd name="T72" fmla="*/ 2 w 446"/>
                  <a:gd name="T73" fmla="*/ 227 h 355"/>
                  <a:gd name="T74" fmla="*/ 5 w 446"/>
                  <a:gd name="T75" fmla="*/ 277 h 355"/>
                  <a:gd name="T76" fmla="*/ 16 w 446"/>
                  <a:gd name="T77" fmla="*/ 320 h 355"/>
                  <a:gd name="T78" fmla="*/ 36 w 446"/>
                  <a:gd name="T79" fmla="*/ 345 h 355"/>
                  <a:gd name="T80" fmla="*/ 52 w 446"/>
                  <a:gd name="T81" fmla="*/ 353 h 355"/>
                  <a:gd name="T82" fmla="*/ 97 w 446"/>
                  <a:gd name="T83" fmla="*/ 354 h 355"/>
                  <a:gd name="T84" fmla="*/ 177 w 446"/>
                  <a:gd name="T85" fmla="*/ 353 h 355"/>
                  <a:gd name="T86" fmla="*/ 346 w 446"/>
                  <a:gd name="T87" fmla="*/ 354 h 355"/>
                  <a:gd name="T88" fmla="*/ 390 w 446"/>
                  <a:gd name="T89" fmla="*/ 353 h 355"/>
                  <a:gd name="T90" fmla="*/ 420 w 446"/>
                  <a:gd name="T91" fmla="*/ 343 h 355"/>
                  <a:gd name="T92" fmla="*/ 440 w 446"/>
                  <a:gd name="T93" fmla="*/ 323 h 355"/>
                  <a:gd name="T94" fmla="*/ 446 w 446"/>
                  <a:gd name="T95" fmla="*/ 302 h 355"/>
                  <a:gd name="T96" fmla="*/ 436 w 446"/>
                  <a:gd name="T97" fmla="*/ 302 h 355"/>
                  <a:gd name="T98" fmla="*/ 426 w 446"/>
                  <a:gd name="T99" fmla="*/ 310 h 35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46"/>
                  <a:gd name="T151" fmla="*/ 0 h 355"/>
                  <a:gd name="T152" fmla="*/ 446 w 446"/>
                  <a:gd name="T153" fmla="*/ 355 h 35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46" h="355">
                    <a:moveTo>
                      <a:pt x="426" y="310"/>
                    </a:moveTo>
                    <a:lnTo>
                      <a:pt x="426" y="310"/>
                    </a:lnTo>
                    <a:lnTo>
                      <a:pt x="424" y="317"/>
                    </a:lnTo>
                    <a:lnTo>
                      <a:pt x="423" y="322"/>
                    </a:lnTo>
                    <a:lnTo>
                      <a:pt x="420" y="326"/>
                    </a:lnTo>
                    <a:lnTo>
                      <a:pt x="417" y="330"/>
                    </a:lnTo>
                    <a:lnTo>
                      <a:pt x="412" y="333"/>
                    </a:lnTo>
                    <a:lnTo>
                      <a:pt x="408" y="336"/>
                    </a:lnTo>
                    <a:lnTo>
                      <a:pt x="398" y="339"/>
                    </a:lnTo>
                    <a:lnTo>
                      <a:pt x="386" y="341"/>
                    </a:lnTo>
                    <a:lnTo>
                      <a:pt x="375" y="342"/>
                    </a:lnTo>
                    <a:lnTo>
                      <a:pt x="353" y="341"/>
                    </a:lnTo>
                    <a:lnTo>
                      <a:pt x="285" y="341"/>
                    </a:lnTo>
                    <a:lnTo>
                      <a:pt x="184" y="341"/>
                    </a:lnTo>
                    <a:lnTo>
                      <a:pt x="85" y="342"/>
                    </a:lnTo>
                    <a:lnTo>
                      <a:pt x="78" y="342"/>
                    </a:lnTo>
                    <a:lnTo>
                      <a:pt x="71" y="341"/>
                    </a:lnTo>
                    <a:lnTo>
                      <a:pt x="65" y="338"/>
                    </a:lnTo>
                    <a:lnTo>
                      <a:pt x="60" y="336"/>
                    </a:lnTo>
                    <a:lnTo>
                      <a:pt x="55" y="333"/>
                    </a:lnTo>
                    <a:lnTo>
                      <a:pt x="50" y="330"/>
                    </a:lnTo>
                    <a:lnTo>
                      <a:pt x="42" y="320"/>
                    </a:lnTo>
                    <a:lnTo>
                      <a:pt x="36" y="310"/>
                    </a:lnTo>
                    <a:lnTo>
                      <a:pt x="31" y="298"/>
                    </a:lnTo>
                    <a:lnTo>
                      <a:pt x="27" y="285"/>
                    </a:lnTo>
                    <a:lnTo>
                      <a:pt x="24" y="270"/>
                    </a:lnTo>
                    <a:lnTo>
                      <a:pt x="23" y="255"/>
                    </a:lnTo>
                    <a:lnTo>
                      <a:pt x="22" y="240"/>
                    </a:lnTo>
                    <a:lnTo>
                      <a:pt x="22" y="209"/>
                    </a:lnTo>
                    <a:lnTo>
                      <a:pt x="23" y="160"/>
                    </a:lnTo>
                    <a:lnTo>
                      <a:pt x="23" y="46"/>
                    </a:lnTo>
                    <a:lnTo>
                      <a:pt x="23" y="39"/>
                    </a:lnTo>
                    <a:lnTo>
                      <a:pt x="25" y="31"/>
                    </a:lnTo>
                    <a:lnTo>
                      <a:pt x="29" y="27"/>
                    </a:lnTo>
                    <a:lnTo>
                      <a:pt x="34" y="23"/>
                    </a:lnTo>
                    <a:lnTo>
                      <a:pt x="40" y="20"/>
                    </a:lnTo>
                    <a:lnTo>
                      <a:pt x="47" y="17"/>
                    </a:lnTo>
                    <a:lnTo>
                      <a:pt x="54" y="15"/>
                    </a:lnTo>
                    <a:lnTo>
                      <a:pt x="61" y="14"/>
                    </a:lnTo>
                    <a:lnTo>
                      <a:pt x="78" y="14"/>
                    </a:lnTo>
                    <a:lnTo>
                      <a:pt x="93" y="14"/>
                    </a:lnTo>
                    <a:lnTo>
                      <a:pt x="121" y="15"/>
                    </a:lnTo>
                    <a:lnTo>
                      <a:pt x="234" y="15"/>
                    </a:lnTo>
                    <a:lnTo>
                      <a:pt x="348" y="15"/>
                    </a:lnTo>
                    <a:lnTo>
                      <a:pt x="374" y="15"/>
                    </a:lnTo>
                    <a:lnTo>
                      <a:pt x="387" y="16"/>
                    </a:lnTo>
                    <a:lnTo>
                      <a:pt x="399" y="18"/>
                    </a:lnTo>
                    <a:lnTo>
                      <a:pt x="405" y="21"/>
                    </a:lnTo>
                    <a:lnTo>
                      <a:pt x="410" y="23"/>
                    </a:lnTo>
                    <a:lnTo>
                      <a:pt x="415" y="27"/>
                    </a:lnTo>
                    <a:lnTo>
                      <a:pt x="418" y="31"/>
                    </a:lnTo>
                    <a:lnTo>
                      <a:pt x="422" y="36"/>
                    </a:lnTo>
                    <a:lnTo>
                      <a:pt x="424" y="42"/>
                    </a:lnTo>
                    <a:lnTo>
                      <a:pt x="426" y="49"/>
                    </a:lnTo>
                    <a:lnTo>
                      <a:pt x="426" y="58"/>
                    </a:lnTo>
                    <a:lnTo>
                      <a:pt x="426" y="252"/>
                    </a:lnTo>
                    <a:lnTo>
                      <a:pt x="426" y="310"/>
                    </a:lnTo>
                    <a:lnTo>
                      <a:pt x="427" y="312"/>
                    </a:lnTo>
                    <a:lnTo>
                      <a:pt x="429" y="312"/>
                    </a:lnTo>
                    <a:lnTo>
                      <a:pt x="436" y="311"/>
                    </a:lnTo>
                    <a:lnTo>
                      <a:pt x="443" y="306"/>
                    </a:lnTo>
                    <a:lnTo>
                      <a:pt x="446" y="305"/>
                    </a:lnTo>
                    <a:lnTo>
                      <a:pt x="446" y="302"/>
                    </a:lnTo>
                    <a:lnTo>
                      <a:pt x="446" y="129"/>
                    </a:lnTo>
                    <a:lnTo>
                      <a:pt x="446" y="49"/>
                    </a:lnTo>
                    <a:lnTo>
                      <a:pt x="446" y="37"/>
                    </a:lnTo>
                    <a:lnTo>
                      <a:pt x="442" y="28"/>
                    </a:lnTo>
                    <a:lnTo>
                      <a:pt x="438" y="20"/>
                    </a:lnTo>
                    <a:lnTo>
                      <a:pt x="432" y="14"/>
                    </a:lnTo>
                    <a:lnTo>
                      <a:pt x="423" y="9"/>
                    </a:lnTo>
                    <a:lnTo>
                      <a:pt x="414" y="5"/>
                    </a:lnTo>
                    <a:lnTo>
                      <a:pt x="404" y="3"/>
                    </a:lnTo>
                    <a:lnTo>
                      <a:pt x="392" y="2"/>
                    </a:lnTo>
                    <a:lnTo>
                      <a:pt x="342" y="0"/>
                    </a:lnTo>
                    <a:lnTo>
                      <a:pt x="292" y="0"/>
                    </a:lnTo>
                    <a:lnTo>
                      <a:pt x="193" y="2"/>
                    </a:lnTo>
                    <a:lnTo>
                      <a:pt x="83" y="3"/>
                    </a:lnTo>
                    <a:lnTo>
                      <a:pt x="68" y="3"/>
                    </a:lnTo>
                    <a:lnTo>
                      <a:pt x="55" y="5"/>
                    </a:lnTo>
                    <a:lnTo>
                      <a:pt x="41" y="9"/>
                    </a:lnTo>
                    <a:lnTo>
                      <a:pt x="29" y="15"/>
                    </a:lnTo>
                    <a:lnTo>
                      <a:pt x="18" y="22"/>
                    </a:lnTo>
                    <a:lnTo>
                      <a:pt x="13" y="26"/>
                    </a:lnTo>
                    <a:lnTo>
                      <a:pt x="10" y="30"/>
                    </a:lnTo>
                    <a:lnTo>
                      <a:pt x="6" y="35"/>
                    </a:lnTo>
                    <a:lnTo>
                      <a:pt x="4" y="41"/>
                    </a:lnTo>
                    <a:lnTo>
                      <a:pt x="3" y="47"/>
                    </a:lnTo>
                    <a:lnTo>
                      <a:pt x="2" y="54"/>
                    </a:lnTo>
                    <a:lnTo>
                      <a:pt x="0" y="84"/>
                    </a:lnTo>
                    <a:lnTo>
                      <a:pt x="2" y="115"/>
                    </a:lnTo>
                    <a:lnTo>
                      <a:pt x="2" y="177"/>
                    </a:lnTo>
                    <a:lnTo>
                      <a:pt x="2" y="227"/>
                    </a:lnTo>
                    <a:lnTo>
                      <a:pt x="3" y="254"/>
                    </a:lnTo>
                    <a:lnTo>
                      <a:pt x="5" y="277"/>
                    </a:lnTo>
                    <a:lnTo>
                      <a:pt x="9" y="299"/>
                    </a:lnTo>
                    <a:lnTo>
                      <a:pt x="12" y="310"/>
                    </a:lnTo>
                    <a:lnTo>
                      <a:pt x="16" y="320"/>
                    </a:lnTo>
                    <a:lnTo>
                      <a:pt x="22" y="330"/>
                    </a:lnTo>
                    <a:lnTo>
                      <a:pt x="28" y="338"/>
                    </a:lnTo>
                    <a:lnTo>
                      <a:pt x="36" y="345"/>
                    </a:lnTo>
                    <a:lnTo>
                      <a:pt x="46" y="351"/>
                    </a:lnTo>
                    <a:lnTo>
                      <a:pt x="52" y="353"/>
                    </a:lnTo>
                    <a:lnTo>
                      <a:pt x="58" y="354"/>
                    </a:lnTo>
                    <a:lnTo>
                      <a:pt x="71" y="355"/>
                    </a:lnTo>
                    <a:lnTo>
                      <a:pt x="97" y="354"/>
                    </a:lnTo>
                    <a:lnTo>
                      <a:pt x="177" y="353"/>
                    </a:lnTo>
                    <a:lnTo>
                      <a:pt x="305" y="353"/>
                    </a:lnTo>
                    <a:lnTo>
                      <a:pt x="346" y="354"/>
                    </a:lnTo>
                    <a:lnTo>
                      <a:pt x="368" y="354"/>
                    </a:lnTo>
                    <a:lnTo>
                      <a:pt x="379" y="354"/>
                    </a:lnTo>
                    <a:lnTo>
                      <a:pt x="390" y="353"/>
                    </a:lnTo>
                    <a:lnTo>
                      <a:pt x="400" y="350"/>
                    </a:lnTo>
                    <a:lnTo>
                      <a:pt x="411" y="348"/>
                    </a:lnTo>
                    <a:lnTo>
                      <a:pt x="420" y="343"/>
                    </a:lnTo>
                    <a:lnTo>
                      <a:pt x="428" y="338"/>
                    </a:lnTo>
                    <a:lnTo>
                      <a:pt x="435" y="331"/>
                    </a:lnTo>
                    <a:lnTo>
                      <a:pt x="440" y="323"/>
                    </a:lnTo>
                    <a:lnTo>
                      <a:pt x="445" y="313"/>
                    </a:lnTo>
                    <a:lnTo>
                      <a:pt x="446" y="302"/>
                    </a:lnTo>
                    <a:lnTo>
                      <a:pt x="446" y="301"/>
                    </a:lnTo>
                    <a:lnTo>
                      <a:pt x="443" y="300"/>
                    </a:lnTo>
                    <a:lnTo>
                      <a:pt x="436" y="302"/>
                    </a:lnTo>
                    <a:lnTo>
                      <a:pt x="429" y="306"/>
                    </a:lnTo>
                    <a:lnTo>
                      <a:pt x="427" y="307"/>
                    </a:lnTo>
                    <a:lnTo>
                      <a:pt x="426" y="3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7" name="Freeform 200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5 w 275"/>
                  <a:gd name="T61" fmla="*/ 5 h 13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5"/>
                  <a:gd name="T94" fmla="*/ 0 h 135"/>
                  <a:gd name="T95" fmla="*/ 275 w 275"/>
                  <a:gd name="T96" fmla="*/ 135 h 13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8" name="Freeform 201"/>
              <p:cNvSpPr>
                <a:spLocks/>
              </p:cNvSpPr>
              <p:nvPr/>
            </p:nvSpPr>
            <p:spPr bwMode="auto">
              <a:xfrm>
                <a:off x="1455" y="1579"/>
                <a:ext cx="275" cy="135"/>
              </a:xfrm>
              <a:custGeom>
                <a:avLst/>
                <a:gdLst>
                  <a:gd name="T0" fmla="*/ 5 w 275"/>
                  <a:gd name="T1" fmla="*/ 5 h 135"/>
                  <a:gd name="T2" fmla="*/ 5 w 275"/>
                  <a:gd name="T3" fmla="*/ 5 h 135"/>
                  <a:gd name="T4" fmla="*/ 2 w 275"/>
                  <a:gd name="T5" fmla="*/ 21 h 135"/>
                  <a:gd name="T6" fmla="*/ 0 w 275"/>
                  <a:gd name="T7" fmla="*/ 61 h 135"/>
                  <a:gd name="T8" fmla="*/ 0 w 275"/>
                  <a:gd name="T9" fmla="*/ 82 h 135"/>
                  <a:gd name="T10" fmla="*/ 1 w 275"/>
                  <a:gd name="T11" fmla="*/ 101 h 135"/>
                  <a:gd name="T12" fmla="*/ 2 w 275"/>
                  <a:gd name="T13" fmla="*/ 117 h 135"/>
                  <a:gd name="T14" fmla="*/ 5 w 275"/>
                  <a:gd name="T15" fmla="*/ 123 h 135"/>
                  <a:gd name="T16" fmla="*/ 7 w 275"/>
                  <a:gd name="T17" fmla="*/ 126 h 135"/>
                  <a:gd name="T18" fmla="*/ 7 w 275"/>
                  <a:gd name="T19" fmla="*/ 126 h 135"/>
                  <a:gd name="T20" fmla="*/ 9 w 275"/>
                  <a:gd name="T21" fmla="*/ 129 h 135"/>
                  <a:gd name="T22" fmla="*/ 14 w 275"/>
                  <a:gd name="T23" fmla="*/ 130 h 135"/>
                  <a:gd name="T24" fmla="*/ 26 w 275"/>
                  <a:gd name="T25" fmla="*/ 132 h 135"/>
                  <a:gd name="T26" fmla="*/ 42 w 275"/>
                  <a:gd name="T27" fmla="*/ 135 h 135"/>
                  <a:gd name="T28" fmla="*/ 60 w 275"/>
                  <a:gd name="T29" fmla="*/ 135 h 135"/>
                  <a:gd name="T30" fmla="*/ 99 w 275"/>
                  <a:gd name="T31" fmla="*/ 134 h 135"/>
                  <a:gd name="T32" fmla="*/ 135 w 275"/>
                  <a:gd name="T33" fmla="*/ 134 h 135"/>
                  <a:gd name="T34" fmla="*/ 135 w 275"/>
                  <a:gd name="T35" fmla="*/ 134 h 135"/>
                  <a:gd name="T36" fmla="*/ 152 w 275"/>
                  <a:gd name="T37" fmla="*/ 132 h 135"/>
                  <a:gd name="T38" fmla="*/ 172 w 275"/>
                  <a:gd name="T39" fmla="*/ 131 h 135"/>
                  <a:gd name="T40" fmla="*/ 211 w 275"/>
                  <a:gd name="T41" fmla="*/ 128 h 135"/>
                  <a:gd name="T42" fmla="*/ 257 w 275"/>
                  <a:gd name="T43" fmla="*/ 122 h 135"/>
                  <a:gd name="T44" fmla="*/ 257 w 275"/>
                  <a:gd name="T45" fmla="*/ 122 h 135"/>
                  <a:gd name="T46" fmla="*/ 260 w 275"/>
                  <a:gd name="T47" fmla="*/ 119 h 135"/>
                  <a:gd name="T48" fmla="*/ 266 w 275"/>
                  <a:gd name="T49" fmla="*/ 116 h 135"/>
                  <a:gd name="T50" fmla="*/ 272 w 275"/>
                  <a:gd name="T51" fmla="*/ 109 h 135"/>
                  <a:gd name="T52" fmla="*/ 275 w 275"/>
                  <a:gd name="T53" fmla="*/ 104 h 135"/>
                  <a:gd name="T54" fmla="*/ 275 w 275"/>
                  <a:gd name="T55" fmla="*/ 100 h 135"/>
                  <a:gd name="T56" fmla="*/ 275 w 275"/>
                  <a:gd name="T57" fmla="*/ 100 h 135"/>
                  <a:gd name="T58" fmla="*/ 272 w 275"/>
                  <a:gd name="T59" fmla="*/ 0 h 13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75"/>
                  <a:gd name="T91" fmla="*/ 0 h 135"/>
                  <a:gd name="T92" fmla="*/ 275 w 275"/>
                  <a:gd name="T93" fmla="*/ 135 h 13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75" h="135">
                    <a:moveTo>
                      <a:pt x="5" y="5"/>
                    </a:moveTo>
                    <a:lnTo>
                      <a:pt x="5" y="5"/>
                    </a:lnTo>
                    <a:lnTo>
                      <a:pt x="2" y="21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1" y="101"/>
                    </a:lnTo>
                    <a:lnTo>
                      <a:pt x="2" y="117"/>
                    </a:lnTo>
                    <a:lnTo>
                      <a:pt x="5" y="123"/>
                    </a:lnTo>
                    <a:lnTo>
                      <a:pt x="7" y="126"/>
                    </a:lnTo>
                    <a:lnTo>
                      <a:pt x="9" y="129"/>
                    </a:lnTo>
                    <a:lnTo>
                      <a:pt x="14" y="130"/>
                    </a:lnTo>
                    <a:lnTo>
                      <a:pt x="26" y="132"/>
                    </a:lnTo>
                    <a:lnTo>
                      <a:pt x="42" y="135"/>
                    </a:lnTo>
                    <a:lnTo>
                      <a:pt x="60" y="135"/>
                    </a:lnTo>
                    <a:lnTo>
                      <a:pt x="99" y="134"/>
                    </a:lnTo>
                    <a:lnTo>
                      <a:pt x="135" y="134"/>
                    </a:lnTo>
                    <a:lnTo>
                      <a:pt x="152" y="132"/>
                    </a:lnTo>
                    <a:lnTo>
                      <a:pt x="172" y="131"/>
                    </a:lnTo>
                    <a:lnTo>
                      <a:pt x="211" y="128"/>
                    </a:lnTo>
                    <a:lnTo>
                      <a:pt x="257" y="122"/>
                    </a:lnTo>
                    <a:lnTo>
                      <a:pt x="260" y="119"/>
                    </a:lnTo>
                    <a:lnTo>
                      <a:pt x="266" y="116"/>
                    </a:lnTo>
                    <a:lnTo>
                      <a:pt x="272" y="109"/>
                    </a:lnTo>
                    <a:lnTo>
                      <a:pt x="275" y="104"/>
                    </a:lnTo>
                    <a:lnTo>
                      <a:pt x="275" y="100"/>
                    </a:lnTo>
                    <a:lnTo>
                      <a:pt x="27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99" name="Freeform 202"/>
              <p:cNvSpPr>
                <a:spLocks/>
              </p:cNvSpPr>
              <p:nvPr/>
            </p:nvSpPr>
            <p:spPr bwMode="auto">
              <a:xfrm>
                <a:off x="1442" y="1571"/>
                <a:ext cx="301" cy="152"/>
              </a:xfrm>
              <a:custGeom>
                <a:avLst/>
                <a:gdLst>
                  <a:gd name="T0" fmla="*/ 6 w 301"/>
                  <a:gd name="T1" fmla="*/ 20 h 152"/>
                  <a:gd name="T2" fmla="*/ 0 w 301"/>
                  <a:gd name="T3" fmla="*/ 77 h 152"/>
                  <a:gd name="T4" fmla="*/ 1 w 301"/>
                  <a:gd name="T5" fmla="*/ 107 h 152"/>
                  <a:gd name="T6" fmla="*/ 5 w 301"/>
                  <a:gd name="T7" fmla="*/ 134 h 152"/>
                  <a:gd name="T8" fmla="*/ 6 w 301"/>
                  <a:gd name="T9" fmla="*/ 138 h 152"/>
                  <a:gd name="T10" fmla="*/ 13 w 301"/>
                  <a:gd name="T11" fmla="*/ 146 h 152"/>
                  <a:gd name="T12" fmla="*/ 28 w 301"/>
                  <a:gd name="T13" fmla="*/ 151 h 152"/>
                  <a:gd name="T14" fmla="*/ 45 w 301"/>
                  <a:gd name="T15" fmla="*/ 152 h 152"/>
                  <a:gd name="T16" fmla="*/ 59 w 301"/>
                  <a:gd name="T17" fmla="*/ 152 h 152"/>
                  <a:gd name="T18" fmla="*/ 161 w 301"/>
                  <a:gd name="T19" fmla="*/ 150 h 152"/>
                  <a:gd name="T20" fmla="*/ 205 w 301"/>
                  <a:gd name="T21" fmla="*/ 146 h 152"/>
                  <a:gd name="T22" fmla="*/ 251 w 301"/>
                  <a:gd name="T23" fmla="*/ 140 h 152"/>
                  <a:gd name="T24" fmla="*/ 273 w 301"/>
                  <a:gd name="T25" fmla="*/ 132 h 152"/>
                  <a:gd name="T26" fmla="*/ 292 w 301"/>
                  <a:gd name="T27" fmla="*/ 117 h 152"/>
                  <a:gd name="T28" fmla="*/ 296 w 301"/>
                  <a:gd name="T29" fmla="*/ 111 h 152"/>
                  <a:gd name="T30" fmla="*/ 300 w 301"/>
                  <a:gd name="T31" fmla="*/ 97 h 152"/>
                  <a:gd name="T32" fmla="*/ 300 w 301"/>
                  <a:gd name="T33" fmla="*/ 75 h 152"/>
                  <a:gd name="T34" fmla="*/ 298 w 301"/>
                  <a:gd name="T35" fmla="*/ 62 h 152"/>
                  <a:gd name="T36" fmla="*/ 297 w 301"/>
                  <a:gd name="T37" fmla="*/ 1 h 152"/>
                  <a:gd name="T38" fmla="*/ 294 w 301"/>
                  <a:gd name="T39" fmla="*/ 0 h 152"/>
                  <a:gd name="T40" fmla="*/ 277 w 301"/>
                  <a:gd name="T41" fmla="*/ 9 h 152"/>
                  <a:gd name="T42" fmla="*/ 273 w 301"/>
                  <a:gd name="T43" fmla="*/ 15 h 152"/>
                  <a:gd name="T44" fmla="*/ 276 w 301"/>
                  <a:gd name="T45" fmla="*/ 114 h 152"/>
                  <a:gd name="T46" fmla="*/ 276 w 301"/>
                  <a:gd name="T47" fmla="*/ 118 h 152"/>
                  <a:gd name="T48" fmla="*/ 272 w 301"/>
                  <a:gd name="T49" fmla="*/ 123 h 152"/>
                  <a:gd name="T50" fmla="*/ 272 w 301"/>
                  <a:gd name="T51" fmla="*/ 121 h 152"/>
                  <a:gd name="T52" fmla="*/ 278 w 301"/>
                  <a:gd name="T53" fmla="*/ 120 h 152"/>
                  <a:gd name="T54" fmla="*/ 271 w 301"/>
                  <a:gd name="T55" fmla="*/ 121 h 152"/>
                  <a:gd name="T56" fmla="*/ 240 w 301"/>
                  <a:gd name="T57" fmla="*/ 126 h 152"/>
                  <a:gd name="T58" fmla="*/ 177 w 301"/>
                  <a:gd name="T59" fmla="*/ 132 h 152"/>
                  <a:gd name="T60" fmla="*/ 156 w 301"/>
                  <a:gd name="T61" fmla="*/ 132 h 152"/>
                  <a:gd name="T62" fmla="*/ 89 w 301"/>
                  <a:gd name="T63" fmla="*/ 133 h 152"/>
                  <a:gd name="T64" fmla="*/ 68 w 301"/>
                  <a:gd name="T65" fmla="*/ 133 h 152"/>
                  <a:gd name="T66" fmla="*/ 46 w 301"/>
                  <a:gd name="T67" fmla="*/ 131 h 152"/>
                  <a:gd name="T68" fmla="*/ 36 w 301"/>
                  <a:gd name="T69" fmla="*/ 127 h 152"/>
                  <a:gd name="T70" fmla="*/ 28 w 301"/>
                  <a:gd name="T71" fmla="*/ 117 h 152"/>
                  <a:gd name="T72" fmla="*/ 26 w 301"/>
                  <a:gd name="T73" fmla="*/ 109 h 152"/>
                  <a:gd name="T74" fmla="*/ 24 w 301"/>
                  <a:gd name="T75" fmla="*/ 83 h 152"/>
                  <a:gd name="T76" fmla="*/ 26 w 301"/>
                  <a:gd name="T77" fmla="*/ 31 h 152"/>
                  <a:gd name="T78" fmla="*/ 30 w 301"/>
                  <a:gd name="T79" fmla="*/ 6 h 152"/>
                  <a:gd name="T80" fmla="*/ 26 w 301"/>
                  <a:gd name="T81" fmla="*/ 4 h 152"/>
                  <a:gd name="T82" fmla="*/ 9 w 301"/>
                  <a:gd name="T83" fmla="*/ 14 h 152"/>
                  <a:gd name="T84" fmla="*/ 6 w 301"/>
                  <a:gd name="T85" fmla="*/ 20 h 15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1"/>
                  <a:gd name="T130" fmla="*/ 0 h 152"/>
                  <a:gd name="T131" fmla="*/ 301 w 301"/>
                  <a:gd name="T132" fmla="*/ 152 h 15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1" h="152">
                    <a:moveTo>
                      <a:pt x="6" y="20"/>
                    </a:moveTo>
                    <a:lnTo>
                      <a:pt x="6" y="20"/>
                    </a:lnTo>
                    <a:lnTo>
                      <a:pt x="2" y="49"/>
                    </a:lnTo>
                    <a:lnTo>
                      <a:pt x="0" y="77"/>
                    </a:lnTo>
                    <a:lnTo>
                      <a:pt x="0" y="92"/>
                    </a:lnTo>
                    <a:lnTo>
                      <a:pt x="1" y="107"/>
                    </a:lnTo>
                    <a:lnTo>
                      <a:pt x="2" y="121"/>
                    </a:lnTo>
                    <a:lnTo>
                      <a:pt x="5" y="134"/>
                    </a:lnTo>
                    <a:lnTo>
                      <a:pt x="6" y="138"/>
                    </a:lnTo>
                    <a:lnTo>
                      <a:pt x="7" y="142"/>
                    </a:lnTo>
                    <a:lnTo>
                      <a:pt x="13" y="146"/>
                    </a:lnTo>
                    <a:lnTo>
                      <a:pt x="20" y="149"/>
                    </a:lnTo>
                    <a:lnTo>
                      <a:pt x="28" y="151"/>
                    </a:lnTo>
                    <a:lnTo>
                      <a:pt x="37" y="151"/>
                    </a:lnTo>
                    <a:lnTo>
                      <a:pt x="45" y="152"/>
                    </a:lnTo>
                    <a:lnTo>
                      <a:pt x="59" y="152"/>
                    </a:lnTo>
                    <a:lnTo>
                      <a:pt x="110" y="151"/>
                    </a:lnTo>
                    <a:lnTo>
                      <a:pt x="161" y="150"/>
                    </a:lnTo>
                    <a:lnTo>
                      <a:pt x="205" y="146"/>
                    </a:lnTo>
                    <a:lnTo>
                      <a:pt x="251" y="140"/>
                    </a:lnTo>
                    <a:lnTo>
                      <a:pt x="263" y="137"/>
                    </a:lnTo>
                    <a:lnTo>
                      <a:pt x="273" y="132"/>
                    </a:lnTo>
                    <a:lnTo>
                      <a:pt x="283" y="126"/>
                    </a:lnTo>
                    <a:lnTo>
                      <a:pt x="292" y="117"/>
                    </a:lnTo>
                    <a:lnTo>
                      <a:pt x="296" y="111"/>
                    </a:lnTo>
                    <a:lnTo>
                      <a:pt x="298" y="105"/>
                    </a:lnTo>
                    <a:lnTo>
                      <a:pt x="300" y="97"/>
                    </a:lnTo>
                    <a:lnTo>
                      <a:pt x="301" y="90"/>
                    </a:lnTo>
                    <a:lnTo>
                      <a:pt x="300" y="75"/>
                    </a:lnTo>
                    <a:lnTo>
                      <a:pt x="298" y="62"/>
                    </a:lnTo>
                    <a:lnTo>
                      <a:pt x="297" y="1"/>
                    </a:lnTo>
                    <a:lnTo>
                      <a:pt x="296" y="0"/>
                    </a:lnTo>
                    <a:lnTo>
                      <a:pt x="294" y="0"/>
                    </a:lnTo>
                    <a:lnTo>
                      <a:pt x="285" y="3"/>
                    </a:lnTo>
                    <a:lnTo>
                      <a:pt x="277" y="9"/>
                    </a:lnTo>
                    <a:lnTo>
                      <a:pt x="274" y="12"/>
                    </a:lnTo>
                    <a:lnTo>
                      <a:pt x="273" y="15"/>
                    </a:lnTo>
                    <a:lnTo>
                      <a:pt x="276" y="114"/>
                    </a:lnTo>
                    <a:lnTo>
                      <a:pt x="276" y="118"/>
                    </a:lnTo>
                    <a:lnTo>
                      <a:pt x="274" y="120"/>
                    </a:lnTo>
                    <a:lnTo>
                      <a:pt x="272" y="123"/>
                    </a:lnTo>
                    <a:lnTo>
                      <a:pt x="272" y="121"/>
                    </a:lnTo>
                    <a:lnTo>
                      <a:pt x="278" y="120"/>
                    </a:lnTo>
                    <a:lnTo>
                      <a:pt x="271" y="121"/>
                    </a:lnTo>
                    <a:lnTo>
                      <a:pt x="240" y="126"/>
                    </a:lnTo>
                    <a:lnTo>
                      <a:pt x="198" y="130"/>
                    </a:lnTo>
                    <a:lnTo>
                      <a:pt x="177" y="132"/>
                    </a:lnTo>
                    <a:lnTo>
                      <a:pt x="156" y="132"/>
                    </a:lnTo>
                    <a:lnTo>
                      <a:pt x="112" y="133"/>
                    </a:lnTo>
                    <a:lnTo>
                      <a:pt x="89" y="133"/>
                    </a:lnTo>
                    <a:lnTo>
                      <a:pt x="68" y="133"/>
                    </a:lnTo>
                    <a:lnTo>
                      <a:pt x="52" y="132"/>
                    </a:lnTo>
                    <a:lnTo>
                      <a:pt x="46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1" y="123"/>
                    </a:lnTo>
                    <a:lnTo>
                      <a:pt x="28" y="117"/>
                    </a:lnTo>
                    <a:lnTo>
                      <a:pt x="26" y="109"/>
                    </a:lnTo>
                    <a:lnTo>
                      <a:pt x="25" y="96"/>
                    </a:lnTo>
                    <a:lnTo>
                      <a:pt x="24" y="83"/>
                    </a:lnTo>
                    <a:lnTo>
                      <a:pt x="25" y="57"/>
                    </a:lnTo>
                    <a:lnTo>
                      <a:pt x="26" y="31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9" y="14"/>
                    </a:lnTo>
                    <a:lnTo>
                      <a:pt x="7" y="16"/>
                    </a:lnTo>
                    <a:lnTo>
                      <a:pt x="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0" name="Freeform 203"/>
              <p:cNvSpPr>
                <a:spLocks/>
              </p:cNvSpPr>
              <p:nvPr/>
            </p:nvSpPr>
            <p:spPr bwMode="auto">
              <a:xfrm>
                <a:off x="1478" y="1590"/>
                <a:ext cx="241" cy="115"/>
              </a:xfrm>
              <a:custGeom>
                <a:avLst/>
                <a:gdLst>
                  <a:gd name="T0" fmla="*/ 6 w 241"/>
                  <a:gd name="T1" fmla="*/ 4 h 115"/>
                  <a:gd name="T2" fmla="*/ 6 w 241"/>
                  <a:gd name="T3" fmla="*/ 4 h 115"/>
                  <a:gd name="T4" fmla="*/ 3 w 241"/>
                  <a:gd name="T5" fmla="*/ 9 h 115"/>
                  <a:gd name="T6" fmla="*/ 2 w 241"/>
                  <a:gd name="T7" fmla="*/ 21 h 115"/>
                  <a:gd name="T8" fmla="*/ 0 w 241"/>
                  <a:gd name="T9" fmla="*/ 37 h 115"/>
                  <a:gd name="T10" fmla="*/ 0 w 241"/>
                  <a:gd name="T11" fmla="*/ 56 h 115"/>
                  <a:gd name="T12" fmla="*/ 0 w 241"/>
                  <a:gd name="T13" fmla="*/ 75 h 115"/>
                  <a:gd name="T14" fmla="*/ 2 w 241"/>
                  <a:gd name="T15" fmla="*/ 93 h 115"/>
                  <a:gd name="T16" fmla="*/ 3 w 241"/>
                  <a:gd name="T17" fmla="*/ 100 h 115"/>
                  <a:gd name="T18" fmla="*/ 6 w 241"/>
                  <a:gd name="T19" fmla="*/ 106 h 115"/>
                  <a:gd name="T20" fmla="*/ 8 w 241"/>
                  <a:gd name="T21" fmla="*/ 110 h 115"/>
                  <a:gd name="T22" fmla="*/ 12 w 241"/>
                  <a:gd name="T23" fmla="*/ 113 h 115"/>
                  <a:gd name="T24" fmla="*/ 12 w 241"/>
                  <a:gd name="T25" fmla="*/ 113 h 115"/>
                  <a:gd name="T26" fmla="*/ 29 w 241"/>
                  <a:gd name="T27" fmla="*/ 114 h 115"/>
                  <a:gd name="T28" fmla="*/ 58 w 241"/>
                  <a:gd name="T29" fmla="*/ 115 h 115"/>
                  <a:gd name="T30" fmla="*/ 118 w 241"/>
                  <a:gd name="T31" fmla="*/ 115 h 115"/>
                  <a:gd name="T32" fmla="*/ 118 w 241"/>
                  <a:gd name="T33" fmla="*/ 115 h 115"/>
                  <a:gd name="T34" fmla="*/ 133 w 241"/>
                  <a:gd name="T35" fmla="*/ 115 h 115"/>
                  <a:gd name="T36" fmla="*/ 152 w 241"/>
                  <a:gd name="T37" fmla="*/ 113 h 115"/>
                  <a:gd name="T38" fmla="*/ 192 w 241"/>
                  <a:gd name="T39" fmla="*/ 110 h 115"/>
                  <a:gd name="T40" fmla="*/ 238 w 241"/>
                  <a:gd name="T41" fmla="*/ 102 h 115"/>
                  <a:gd name="T42" fmla="*/ 238 w 241"/>
                  <a:gd name="T43" fmla="*/ 102 h 115"/>
                  <a:gd name="T44" fmla="*/ 240 w 241"/>
                  <a:gd name="T45" fmla="*/ 100 h 115"/>
                  <a:gd name="T46" fmla="*/ 240 w 241"/>
                  <a:gd name="T47" fmla="*/ 96 h 115"/>
                  <a:gd name="T48" fmla="*/ 241 w 241"/>
                  <a:gd name="T49" fmla="*/ 89 h 115"/>
                  <a:gd name="T50" fmla="*/ 241 w 241"/>
                  <a:gd name="T51" fmla="*/ 89 h 115"/>
                  <a:gd name="T52" fmla="*/ 237 w 241"/>
                  <a:gd name="T53" fmla="*/ 0 h 115"/>
                  <a:gd name="T54" fmla="*/ 237 w 241"/>
                  <a:gd name="T55" fmla="*/ 0 h 115"/>
                  <a:gd name="T56" fmla="*/ 124 w 241"/>
                  <a:gd name="T57" fmla="*/ 1 h 115"/>
                  <a:gd name="T58" fmla="*/ 44 w 241"/>
                  <a:gd name="T59" fmla="*/ 2 h 115"/>
                  <a:gd name="T60" fmla="*/ 16 w 241"/>
                  <a:gd name="T61" fmla="*/ 3 h 115"/>
                  <a:gd name="T62" fmla="*/ 6 w 241"/>
                  <a:gd name="T63" fmla="*/ 4 h 115"/>
                  <a:gd name="T64" fmla="*/ 6 w 241"/>
                  <a:gd name="T65" fmla="*/ 4 h 1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1"/>
                  <a:gd name="T100" fmla="*/ 0 h 115"/>
                  <a:gd name="T101" fmla="*/ 241 w 241"/>
                  <a:gd name="T102" fmla="*/ 115 h 11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1" h="115">
                    <a:moveTo>
                      <a:pt x="6" y="4"/>
                    </a:moveTo>
                    <a:lnTo>
                      <a:pt x="6" y="4"/>
                    </a:lnTo>
                    <a:lnTo>
                      <a:pt x="3" y="9"/>
                    </a:lnTo>
                    <a:lnTo>
                      <a:pt x="2" y="21"/>
                    </a:lnTo>
                    <a:lnTo>
                      <a:pt x="0" y="37"/>
                    </a:lnTo>
                    <a:lnTo>
                      <a:pt x="0" y="56"/>
                    </a:lnTo>
                    <a:lnTo>
                      <a:pt x="0" y="75"/>
                    </a:lnTo>
                    <a:lnTo>
                      <a:pt x="2" y="93"/>
                    </a:lnTo>
                    <a:lnTo>
                      <a:pt x="3" y="100"/>
                    </a:lnTo>
                    <a:lnTo>
                      <a:pt x="6" y="106"/>
                    </a:lnTo>
                    <a:lnTo>
                      <a:pt x="8" y="110"/>
                    </a:lnTo>
                    <a:lnTo>
                      <a:pt x="12" y="113"/>
                    </a:lnTo>
                    <a:lnTo>
                      <a:pt x="29" y="114"/>
                    </a:lnTo>
                    <a:lnTo>
                      <a:pt x="58" y="115"/>
                    </a:lnTo>
                    <a:lnTo>
                      <a:pt x="118" y="115"/>
                    </a:lnTo>
                    <a:lnTo>
                      <a:pt x="133" y="115"/>
                    </a:lnTo>
                    <a:lnTo>
                      <a:pt x="152" y="113"/>
                    </a:lnTo>
                    <a:lnTo>
                      <a:pt x="192" y="110"/>
                    </a:lnTo>
                    <a:lnTo>
                      <a:pt x="238" y="102"/>
                    </a:lnTo>
                    <a:lnTo>
                      <a:pt x="240" y="100"/>
                    </a:lnTo>
                    <a:lnTo>
                      <a:pt x="240" y="96"/>
                    </a:lnTo>
                    <a:lnTo>
                      <a:pt x="241" y="89"/>
                    </a:lnTo>
                    <a:lnTo>
                      <a:pt x="237" y="0"/>
                    </a:lnTo>
                    <a:lnTo>
                      <a:pt x="124" y="1"/>
                    </a:lnTo>
                    <a:lnTo>
                      <a:pt x="44" y="2"/>
                    </a:lnTo>
                    <a:lnTo>
                      <a:pt x="16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123A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1" name="Freeform 204"/>
              <p:cNvSpPr>
                <a:spLocks/>
              </p:cNvSpPr>
              <p:nvPr/>
            </p:nvSpPr>
            <p:spPr bwMode="auto">
              <a:xfrm>
                <a:off x="1375" y="2187"/>
                <a:ext cx="89" cy="128"/>
              </a:xfrm>
              <a:custGeom>
                <a:avLst/>
                <a:gdLst>
                  <a:gd name="T0" fmla="*/ 86 w 89"/>
                  <a:gd name="T1" fmla="*/ 40 h 128"/>
                  <a:gd name="T2" fmla="*/ 85 w 89"/>
                  <a:gd name="T3" fmla="*/ 33 h 128"/>
                  <a:gd name="T4" fmla="*/ 79 w 89"/>
                  <a:gd name="T5" fmla="*/ 9 h 128"/>
                  <a:gd name="T6" fmla="*/ 74 w 89"/>
                  <a:gd name="T7" fmla="*/ 2 h 128"/>
                  <a:gd name="T8" fmla="*/ 61 w 89"/>
                  <a:gd name="T9" fmla="*/ 0 h 128"/>
                  <a:gd name="T10" fmla="*/ 54 w 89"/>
                  <a:gd name="T11" fmla="*/ 1 h 128"/>
                  <a:gd name="T12" fmla="*/ 38 w 89"/>
                  <a:gd name="T13" fmla="*/ 7 h 128"/>
                  <a:gd name="T14" fmla="*/ 24 w 89"/>
                  <a:gd name="T15" fmla="*/ 16 h 128"/>
                  <a:gd name="T16" fmla="*/ 13 w 89"/>
                  <a:gd name="T17" fmla="*/ 27 h 128"/>
                  <a:gd name="T18" fmla="*/ 9 w 89"/>
                  <a:gd name="T19" fmla="*/ 33 h 128"/>
                  <a:gd name="T20" fmla="*/ 8 w 89"/>
                  <a:gd name="T21" fmla="*/ 39 h 128"/>
                  <a:gd name="T22" fmla="*/ 8 w 89"/>
                  <a:gd name="T23" fmla="*/ 46 h 128"/>
                  <a:gd name="T24" fmla="*/ 3 w 89"/>
                  <a:gd name="T25" fmla="*/ 53 h 128"/>
                  <a:gd name="T26" fmla="*/ 2 w 89"/>
                  <a:gd name="T27" fmla="*/ 51 h 128"/>
                  <a:gd name="T28" fmla="*/ 2 w 89"/>
                  <a:gd name="T29" fmla="*/ 57 h 128"/>
                  <a:gd name="T30" fmla="*/ 0 w 89"/>
                  <a:gd name="T31" fmla="*/ 74 h 128"/>
                  <a:gd name="T32" fmla="*/ 5 w 89"/>
                  <a:gd name="T33" fmla="*/ 88 h 128"/>
                  <a:gd name="T34" fmla="*/ 6 w 89"/>
                  <a:gd name="T35" fmla="*/ 94 h 128"/>
                  <a:gd name="T36" fmla="*/ 13 w 89"/>
                  <a:gd name="T37" fmla="*/ 107 h 128"/>
                  <a:gd name="T38" fmla="*/ 23 w 89"/>
                  <a:gd name="T39" fmla="*/ 118 h 128"/>
                  <a:gd name="T40" fmla="*/ 37 w 89"/>
                  <a:gd name="T41" fmla="*/ 125 h 128"/>
                  <a:gd name="T42" fmla="*/ 45 w 89"/>
                  <a:gd name="T43" fmla="*/ 127 h 128"/>
                  <a:gd name="T44" fmla="*/ 60 w 89"/>
                  <a:gd name="T45" fmla="*/ 128 h 128"/>
                  <a:gd name="T46" fmla="*/ 70 w 89"/>
                  <a:gd name="T47" fmla="*/ 127 h 128"/>
                  <a:gd name="T48" fmla="*/ 77 w 89"/>
                  <a:gd name="T49" fmla="*/ 122 h 128"/>
                  <a:gd name="T50" fmla="*/ 82 w 89"/>
                  <a:gd name="T51" fmla="*/ 116 h 128"/>
                  <a:gd name="T52" fmla="*/ 87 w 89"/>
                  <a:gd name="T53" fmla="*/ 101 h 128"/>
                  <a:gd name="T54" fmla="*/ 89 w 89"/>
                  <a:gd name="T55" fmla="*/ 83 h 128"/>
                  <a:gd name="T56" fmla="*/ 88 w 89"/>
                  <a:gd name="T57" fmla="*/ 70 h 128"/>
                  <a:gd name="T58" fmla="*/ 88 w 89"/>
                  <a:gd name="T59" fmla="*/ 68 h 128"/>
                  <a:gd name="T60" fmla="*/ 89 w 89"/>
                  <a:gd name="T61" fmla="*/ 53 h 128"/>
                  <a:gd name="T62" fmla="*/ 86 w 89"/>
                  <a:gd name="T63" fmla="*/ 40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9"/>
                  <a:gd name="T97" fmla="*/ 0 h 128"/>
                  <a:gd name="T98" fmla="*/ 89 w 89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9" h="128">
                    <a:moveTo>
                      <a:pt x="86" y="40"/>
                    </a:moveTo>
                    <a:lnTo>
                      <a:pt x="86" y="40"/>
                    </a:lnTo>
                    <a:lnTo>
                      <a:pt x="85" y="33"/>
                    </a:lnTo>
                    <a:lnTo>
                      <a:pt x="82" y="21"/>
                    </a:lnTo>
                    <a:lnTo>
                      <a:pt x="79" y="9"/>
                    </a:lnTo>
                    <a:lnTo>
                      <a:pt x="77" y="5"/>
                    </a:lnTo>
                    <a:lnTo>
                      <a:pt x="74" y="2"/>
                    </a:lnTo>
                    <a:lnTo>
                      <a:pt x="68" y="0"/>
                    </a:lnTo>
                    <a:lnTo>
                      <a:pt x="61" y="0"/>
                    </a:lnTo>
                    <a:lnTo>
                      <a:pt x="54" y="1"/>
                    </a:lnTo>
                    <a:lnTo>
                      <a:pt x="45" y="3"/>
                    </a:lnTo>
                    <a:lnTo>
                      <a:pt x="38" y="7"/>
                    </a:lnTo>
                    <a:lnTo>
                      <a:pt x="30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3" y="27"/>
                    </a:lnTo>
                    <a:lnTo>
                      <a:pt x="9" y="33"/>
                    </a:lnTo>
                    <a:lnTo>
                      <a:pt x="8" y="35"/>
                    </a:lnTo>
                    <a:lnTo>
                      <a:pt x="8" y="39"/>
                    </a:lnTo>
                    <a:lnTo>
                      <a:pt x="8" y="46"/>
                    </a:lnTo>
                    <a:lnTo>
                      <a:pt x="3" y="53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2" y="57"/>
                    </a:lnTo>
                    <a:lnTo>
                      <a:pt x="0" y="65"/>
                    </a:lnTo>
                    <a:lnTo>
                      <a:pt x="0" y="74"/>
                    </a:lnTo>
                    <a:lnTo>
                      <a:pt x="1" y="81"/>
                    </a:lnTo>
                    <a:lnTo>
                      <a:pt x="5" y="88"/>
                    </a:lnTo>
                    <a:lnTo>
                      <a:pt x="6" y="94"/>
                    </a:lnTo>
                    <a:lnTo>
                      <a:pt x="9" y="101"/>
                    </a:lnTo>
                    <a:lnTo>
                      <a:pt x="13" y="107"/>
                    </a:lnTo>
                    <a:lnTo>
                      <a:pt x="17" y="112"/>
                    </a:lnTo>
                    <a:lnTo>
                      <a:pt x="23" y="118"/>
                    </a:lnTo>
                    <a:lnTo>
                      <a:pt x="29" y="121"/>
                    </a:lnTo>
                    <a:lnTo>
                      <a:pt x="37" y="125"/>
                    </a:lnTo>
                    <a:lnTo>
                      <a:pt x="45" y="127"/>
                    </a:lnTo>
                    <a:lnTo>
                      <a:pt x="52" y="128"/>
                    </a:lnTo>
                    <a:lnTo>
                      <a:pt x="60" y="128"/>
                    </a:lnTo>
                    <a:lnTo>
                      <a:pt x="66" y="128"/>
                    </a:lnTo>
                    <a:lnTo>
                      <a:pt x="70" y="127"/>
                    </a:lnTo>
                    <a:lnTo>
                      <a:pt x="74" y="125"/>
                    </a:lnTo>
                    <a:lnTo>
                      <a:pt x="77" y="122"/>
                    </a:lnTo>
                    <a:lnTo>
                      <a:pt x="80" y="120"/>
                    </a:lnTo>
                    <a:lnTo>
                      <a:pt x="82" y="116"/>
                    </a:lnTo>
                    <a:lnTo>
                      <a:pt x="86" y="109"/>
                    </a:lnTo>
                    <a:lnTo>
                      <a:pt x="87" y="101"/>
                    </a:lnTo>
                    <a:lnTo>
                      <a:pt x="89" y="83"/>
                    </a:lnTo>
                    <a:lnTo>
                      <a:pt x="89" y="75"/>
                    </a:lnTo>
                    <a:lnTo>
                      <a:pt x="88" y="70"/>
                    </a:lnTo>
                    <a:lnTo>
                      <a:pt x="88" y="68"/>
                    </a:lnTo>
                    <a:lnTo>
                      <a:pt x="89" y="60"/>
                    </a:lnTo>
                    <a:lnTo>
                      <a:pt x="89" y="53"/>
                    </a:lnTo>
                    <a:lnTo>
                      <a:pt x="88" y="46"/>
                    </a:lnTo>
                    <a:lnTo>
                      <a:pt x="86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2" name="Freeform 205"/>
              <p:cNvSpPr>
                <a:spLocks/>
              </p:cNvSpPr>
              <p:nvPr/>
            </p:nvSpPr>
            <p:spPr bwMode="auto">
              <a:xfrm>
                <a:off x="1690" y="2187"/>
                <a:ext cx="90" cy="128"/>
              </a:xfrm>
              <a:custGeom>
                <a:avLst/>
                <a:gdLst>
                  <a:gd name="T0" fmla="*/ 87 w 90"/>
                  <a:gd name="T1" fmla="*/ 57 h 128"/>
                  <a:gd name="T2" fmla="*/ 86 w 90"/>
                  <a:gd name="T3" fmla="*/ 51 h 128"/>
                  <a:gd name="T4" fmla="*/ 86 w 90"/>
                  <a:gd name="T5" fmla="*/ 53 h 128"/>
                  <a:gd name="T6" fmla="*/ 81 w 90"/>
                  <a:gd name="T7" fmla="*/ 46 h 128"/>
                  <a:gd name="T8" fmla="*/ 81 w 90"/>
                  <a:gd name="T9" fmla="*/ 35 h 128"/>
                  <a:gd name="T10" fmla="*/ 80 w 90"/>
                  <a:gd name="T11" fmla="*/ 33 h 128"/>
                  <a:gd name="T12" fmla="*/ 72 w 90"/>
                  <a:gd name="T13" fmla="*/ 21 h 128"/>
                  <a:gd name="T14" fmla="*/ 60 w 90"/>
                  <a:gd name="T15" fmla="*/ 11 h 128"/>
                  <a:gd name="T16" fmla="*/ 44 w 90"/>
                  <a:gd name="T17" fmla="*/ 3 h 128"/>
                  <a:gd name="T18" fmla="*/ 29 w 90"/>
                  <a:gd name="T19" fmla="*/ 0 h 128"/>
                  <a:gd name="T20" fmla="*/ 22 w 90"/>
                  <a:gd name="T21" fmla="*/ 0 h 128"/>
                  <a:gd name="T22" fmla="*/ 12 w 90"/>
                  <a:gd name="T23" fmla="*/ 5 h 128"/>
                  <a:gd name="T24" fmla="*/ 7 w 90"/>
                  <a:gd name="T25" fmla="*/ 21 h 128"/>
                  <a:gd name="T26" fmla="*/ 5 w 90"/>
                  <a:gd name="T27" fmla="*/ 33 h 128"/>
                  <a:gd name="T28" fmla="*/ 4 w 90"/>
                  <a:gd name="T29" fmla="*/ 40 h 128"/>
                  <a:gd name="T30" fmla="*/ 0 w 90"/>
                  <a:gd name="T31" fmla="*/ 53 h 128"/>
                  <a:gd name="T32" fmla="*/ 1 w 90"/>
                  <a:gd name="T33" fmla="*/ 68 h 128"/>
                  <a:gd name="T34" fmla="*/ 1 w 90"/>
                  <a:gd name="T35" fmla="*/ 70 h 128"/>
                  <a:gd name="T36" fmla="*/ 0 w 90"/>
                  <a:gd name="T37" fmla="*/ 83 h 128"/>
                  <a:gd name="T38" fmla="*/ 3 w 90"/>
                  <a:gd name="T39" fmla="*/ 101 h 128"/>
                  <a:gd name="T40" fmla="*/ 7 w 90"/>
                  <a:gd name="T41" fmla="*/ 116 h 128"/>
                  <a:gd name="T42" fmla="*/ 12 w 90"/>
                  <a:gd name="T43" fmla="*/ 122 h 128"/>
                  <a:gd name="T44" fmla="*/ 19 w 90"/>
                  <a:gd name="T45" fmla="*/ 127 h 128"/>
                  <a:gd name="T46" fmla="*/ 30 w 90"/>
                  <a:gd name="T47" fmla="*/ 128 h 128"/>
                  <a:gd name="T48" fmla="*/ 44 w 90"/>
                  <a:gd name="T49" fmla="*/ 127 h 128"/>
                  <a:gd name="T50" fmla="*/ 53 w 90"/>
                  <a:gd name="T51" fmla="*/ 125 h 128"/>
                  <a:gd name="T52" fmla="*/ 67 w 90"/>
                  <a:gd name="T53" fmla="*/ 118 h 128"/>
                  <a:gd name="T54" fmla="*/ 77 w 90"/>
                  <a:gd name="T55" fmla="*/ 107 h 128"/>
                  <a:gd name="T56" fmla="*/ 84 w 90"/>
                  <a:gd name="T57" fmla="*/ 94 h 128"/>
                  <a:gd name="T58" fmla="*/ 85 w 90"/>
                  <a:gd name="T59" fmla="*/ 88 h 128"/>
                  <a:gd name="T60" fmla="*/ 90 w 90"/>
                  <a:gd name="T61" fmla="*/ 74 h 128"/>
                  <a:gd name="T62" fmla="*/ 87 w 90"/>
                  <a:gd name="T63" fmla="*/ 57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90"/>
                  <a:gd name="T97" fmla="*/ 0 h 128"/>
                  <a:gd name="T98" fmla="*/ 90 w 90"/>
                  <a:gd name="T99" fmla="*/ 128 h 12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90" h="128">
                    <a:moveTo>
                      <a:pt x="87" y="57"/>
                    </a:moveTo>
                    <a:lnTo>
                      <a:pt x="87" y="57"/>
                    </a:lnTo>
                    <a:lnTo>
                      <a:pt x="87" y="51"/>
                    </a:lnTo>
                    <a:lnTo>
                      <a:pt x="86" y="51"/>
                    </a:lnTo>
                    <a:lnTo>
                      <a:pt x="86" y="53"/>
                    </a:lnTo>
                    <a:lnTo>
                      <a:pt x="81" y="46"/>
                    </a:lnTo>
                    <a:lnTo>
                      <a:pt x="81" y="39"/>
                    </a:lnTo>
                    <a:lnTo>
                      <a:pt x="81" y="35"/>
                    </a:lnTo>
                    <a:lnTo>
                      <a:pt x="80" y="33"/>
                    </a:lnTo>
                    <a:lnTo>
                      <a:pt x="77" y="27"/>
                    </a:lnTo>
                    <a:lnTo>
                      <a:pt x="72" y="21"/>
                    </a:lnTo>
                    <a:lnTo>
                      <a:pt x="66" y="16"/>
                    </a:lnTo>
                    <a:lnTo>
                      <a:pt x="60" y="11"/>
                    </a:lnTo>
                    <a:lnTo>
                      <a:pt x="52" y="7"/>
                    </a:lnTo>
                    <a:lnTo>
                      <a:pt x="44" y="3"/>
                    </a:lnTo>
                    <a:lnTo>
                      <a:pt x="36" y="1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5"/>
                    </a:lnTo>
                    <a:lnTo>
                      <a:pt x="11" y="9"/>
                    </a:lnTo>
                    <a:lnTo>
                      <a:pt x="7" y="21"/>
                    </a:lnTo>
                    <a:lnTo>
                      <a:pt x="5" y="33"/>
                    </a:lnTo>
                    <a:lnTo>
                      <a:pt x="4" y="40"/>
                    </a:lnTo>
                    <a:lnTo>
                      <a:pt x="1" y="46"/>
                    </a:lnTo>
                    <a:lnTo>
                      <a:pt x="0" y="53"/>
                    </a:lnTo>
                    <a:lnTo>
                      <a:pt x="0" y="60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" y="101"/>
                    </a:lnTo>
                    <a:lnTo>
                      <a:pt x="4" y="109"/>
                    </a:lnTo>
                    <a:lnTo>
                      <a:pt x="7" y="116"/>
                    </a:lnTo>
                    <a:lnTo>
                      <a:pt x="10" y="120"/>
                    </a:lnTo>
                    <a:lnTo>
                      <a:pt x="12" y="122"/>
                    </a:lnTo>
                    <a:lnTo>
                      <a:pt x="16" y="125"/>
                    </a:lnTo>
                    <a:lnTo>
                      <a:pt x="19" y="127"/>
                    </a:lnTo>
                    <a:lnTo>
                      <a:pt x="24" y="128"/>
                    </a:lnTo>
                    <a:lnTo>
                      <a:pt x="30" y="128"/>
                    </a:lnTo>
                    <a:lnTo>
                      <a:pt x="37" y="128"/>
                    </a:lnTo>
                    <a:lnTo>
                      <a:pt x="44" y="127"/>
                    </a:lnTo>
                    <a:lnTo>
                      <a:pt x="53" y="125"/>
                    </a:lnTo>
                    <a:lnTo>
                      <a:pt x="61" y="121"/>
                    </a:lnTo>
                    <a:lnTo>
                      <a:pt x="67" y="118"/>
                    </a:lnTo>
                    <a:lnTo>
                      <a:pt x="73" y="112"/>
                    </a:lnTo>
                    <a:lnTo>
                      <a:pt x="77" y="107"/>
                    </a:lnTo>
                    <a:lnTo>
                      <a:pt x="80" y="101"/>
                    </a:lnTo>
                    <a:lnTo>
                      <a:pt x="84" y="94"/>
                    </a:lnTo>
                    <a:lnTo>
                      <a:pt x="85" y="88"/>
                    </a:lnTo>
                    <a:lnTo>
                      <a:pt x="89" y="81"/>
                    </a:lnTo>
                    <a:lnTo>
                      <a:pt x="90" y="74"/>
                    </a:lnTo>
                    <a:lnTo>
                      <a:pt x="90" y="65"/>
                    </a:lnTo>
                    <a:lnTo>
                      <a:pt x="87" y="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3" name="Freeform 206"/>
              <p:cNvSpPr>
                <a:spLocks/>
              </p:cNvSpPr>
              <p:nvPr/>
            </p:nvSpPr>
            <p:spPr bwMode="auto">
              <a:xfrm>
                <a:off x="1516" y="1648"/>
                <a:ext cx="154" cy="30"/>
              </a:xfrm>
              <a:custGeom>
                <a:avLst/>
                <a:gdLst>
                  <a:gd name="T0" fmla="*/ 153 w 154"/>
                  <a:gd name="T1" fmla="*/ 0 h 30"/>
                  <a:gd name="T2" fmla="*/ 2 w 154"/>
                  <a:gd name="T3" fmla="*/ 0 h 30"/>
                  <a:gd name="T4" fmla="*/ 0 w 154"/>
                  <a:gd name="T5" fmla="*/ 0 h 30"/>
                  <a:gd name="T6" fmla="*/ 0 w 154"/>
                  <a:gd name="T7" fmla="*/ 3 h 30"/>
                  <a:gd name="T8" fmla="*/ 0 w 154"/>
                  <a:gd name="T9" fmla="*/ 29 h 30"/>
                  <a:gd name="T10" fmla="*/ 0 w 154"/>
                  <a:gd name="T11" fmla="*/ 30 h 30"/>
                  <a:gd name="T12" fmla="*/ 2 w 154"/>
                  <a:gd name="T13" fmla="*/ 30 h 30"/>
                  <a:gd name="T14" fmla="*/ 153 w 154"/>
                  <a:gd name="T15" fmla="*/ 30 h 30"/>
                  <a:gd name="T16" fmla="*/ 154 w 154"/>
                  <a:gd name="T17" fmla="*/ 30 h 30"/>
                  <a:gd name="T18" fmla="*/ 154 w 154"/>
                  <a:gd name="T19" fmla="*/ 29 h 30"/>
                  <a:gd name="T20" fmla="*/ 154 w 154"/>
                  <a:gd name="T21" fmla="*/ 3 h 30"/>
                  <a:gd name="T22" fmla="*/ 154 w 154"/>
                  <a:gd name="T23" fmla="*/ 0 h 30"/>
                  <a:gd name="T24" fmla="*/ 153 w 154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4"/>
                  <a:gd name="T40" fmla="*/ 0 h 30"/>
                  <a:gd name="T41" fmla="*/ 154 w 154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4" h="30">
                    <a:moveTo>
                      <a:pt x="15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153" y="30"/>
                    </a:lnTo>
                    <a:lnTo>
                      <a:pt x="154" y="30"/>
                    </a:lnTo>
                    <a:lnTo>
                      <a:pt x="154" y="29"/>
                    </a:lnTo>
                    <a:lnTo>
                      <a:pt x="154" y="3"/>
                    </a:lnTo>
                    <a:lnTo>
                      <a:pt x="154" y="0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4" name="Freeform 207"/>
              <p:cNvSpPr>
                <a:spLocks/>
              </p:cNvSpPr>
              <p:nvPr/>
            </p:nvSpPr>
            <p:spPr bwMode="auto">
              <a:xfrm>
                <a:off x="1501" y="2208"/>
                <a:ext cx="168" cy="84"/>
              </a:xfrm>
              <a:custGeom>
                <a:avLst/>
                <a:gdLst>
                  <a:gd name="T0" fmla="*/ 151 w 168"/>
                  <a:gd name="T1" fmla="*/ 14 h 84"/>
                  <a:gd name="T2" fmla="*/ 151 w 168"/>
                  <a:gd name="T3" fmla="*/ 14 h 84"/>
                  <a:gd name="T4" fmla="*/ 139 w 168"/>
                  <a:gd name="T5" fmla="*/ 6 h 84"/>
                  <a:gd name="T6" fmla="*/ 129 w 168"/>
                  <a:gd name="T7" fmla="*/ 2 h 84"/>
                  <a:gd name="T8" fmla="*/ 120 w 168"/>
                  <a:gd name="T9" fmla="*/ 0 h 84"/>
                  <a:gd name="T10" fmla="*/ 112 w 168"/>
                  <a:gd name="T11" fmla="*/ 0 h 84"/>
                  <a:gd name="T12" fmla="*/ 57 w 168"/>
                  <a:gd name="T13" fmla="*/ 0 h 84"/>
                  <a:gd name="T14" fmla="*/ 57 w 168"/>
                  <a:gd name="T15" fmla="*/ 0 h 84"/>
                  <a:gd name="T16" fmla="*/ 48 w 168"/>
                  <a:gd name="T17" fmla="*/ 0 h 84"/>
                  <a:gd name="T18" fmla="*/ 39 w 168"/>
                  <a:gd name="T19" fmla="*/ 2 h 84"/>
                  <a:gd name="T20" fmla="*/ 29 w 168"/>
                  <a:gd name="T21" fmla="*/ 6 h 84"/>
                  <a:gd name="T22" fmla="*/ 17 w 168"/>
                  <a:gd name="T23" fmla="*/ 14 h 84"/>
                  <a:gd name="T24" fmla="*/ 17 w 168"/>
                  <a:gd name="T25" fmla="*/ 14 h 84"/>
                  <a:gd name="T26" fmla="*/ 11 w 168"/>
                  <a:gd name="T27" fmla="*/ 20 h 84"/>
                  <a:gd name="T28" fmla="*/ 6 w 168"/>
                  <a:gd name="T29" fmla="*/ 26 h 84"/>
                  <a:gd name="T30" fmla="*/ 4 w 168"/>
                  <a:gd name="T31" fmla="*/ 32 h 84"/>
                  <a:gd name="T32" fmla="*/ 2 w 168"/>
                  <a:gd name="T33" fmla="*/ 39 h 84"/>
                  <a:gd name="T34" fmla="*/ 0 w 168"/>
                  <a:gd name="T35" fmla="*/ 47 h 84"/>
                  <a:gd name="T36" fmla="*/ 0 w 168"/>
                  <a:gd name="T37" fmla="*/ 53 h 84"/>
                  <a:gd name="T38" fmla="*/ 2 w 168"/>
                  <a:gd name="T39" fmla="*/ 60 h 84"/>
                  <a:gd name="T40" fmla="*/ 4 w 168"/>
                  <a:gd name="T41" fmla="*/ 66 h 84"/>
                  <a:gd name="T42" fmla="*/ 8 w 168"/>
                  <a:gd name="T43" fmla="*/ 70 h 84"/>
                  <a:gd name="T44" fmla="*/ 11 w 168"/>
                  <a:gd name="T45" fmla="*/ 75 h 84"/>
                  <a:gd name="T46" fmla="*/ 16 w 168"/>
                  <a:gd name="T47" fmla="*/ 79 h 84"/>
                  <a:gd name="T48" fmla="*/ 23 w 168"/>
                  <a:gd name="T49" fmla="*/ 81 h 84"/>
                  <a:gd name="T50" fmla="*/ 29 w 168"/>
                  <a:gd name="T51" fmla="*/ 84 h 84"/>
                  <a:gd name="T52" fmla="*/ 37 w 168"/>
                  <a:gd name="T53" fmla="*/ 84 h 84"/>
                  <a:gd name="T54" fmla="*/ 46 w 168"/>
                  <a:gd name="T55" fmla="*/ 81 h 84"/>
                  <a:gd name="T56" fmla="*/ 55 w 168"/>
                  <a:gd name="T57" fmla="*/ 79 h 84"/>
                  <a:gd name="T58" fmla="*/ 113 w 168"/>
                  <a:gd name="T59" fmla="*/ 79 h 84"/>
                  <a:gd name="T60" fmla="*/ 113 w 168"/>
                  <a:gd name="T61" fmla="*/ 79 h 84"/>
                  <a:gd name="T62" fmla="*/ 122 w 168"/>
                  <a:gd name="T63" fmla="*/ 81 h 84"/>
                  <a:gd name="T64" fmla="*/ 131 w 168"/>
                  <a:gd name="T65" fmla="*/ 84 h 84"/>
                  <a:gd name="T66" fmla="*/ 139 w 168"/>
                  <a:gd name="T67" fmla="*/ 84 h 84"/>
                  <a:gd name="T68" fmla="*/ 145 w 168"/>
                  <a:gd name="T69" fmla="*/ 81 h 84"/>
                  <a:gd name="T70" fmla="*/ 151 w 168"/>
                  <a:gd name="T71" fmla="*/ 79 h 84"/>
                  <a:gd name="T72" fmla="*/ 157 w 168"/>
                  <a:gd name="T73" fmla="*/ 75 h 84"/>
                  <a:gd name="T74" fmla="*/ 161 w 168"/>
                  <a:gd name="T75" fmla="*/ 70 h 84"/>
                  <a:gd name="T76" fmla="*/ 164 w 168"/>
                  <a:gd name="T77" fmla="*/ 66 h 84"/>
                  <a:gd name="T78" fmla="*/ 167 w 168"/>
                  <a:gd name="T79" fmla="*/ 60 h 84"/>
                  <a:gd name="T80" fmla="*/ 168 w 168"/>
                  <a:gd name="T81" fmla="*/ 53 h 84"/>
                  <a:gd name="T82" fmla="*/ 168 w 168"/>
                  <a:gd name="T83" fmla="*/ 47 h 84"/>
                  <a:gd name="T84" fmla="*/ 167 w 168"/>
                  <a:gd name="T85" fmla="*/ 39 h 84"/>
                  <a:gd name="T86" fmla="*/ 164 w 168"/>
                  <a:gd name="T87" fmla="*/ 32 h 84"/>
                  <a:gd name="T88" fmla="*/ 162 w 168"/>
                  <a:gd name="T89" fmla="*/ 26 h 84"/>
                  <a:gd name="T90" fmla="*/ 157 w 168"/>
                  <a:gd name="T91" fmla="*/ 20 h 84"/>
                  <a:gd name="T92" fmla="*/ 151 w 168"/>
                  <a:gd name="T93" fmla="*/ 14 h 84"/>
                  <a:gd name="T94" fmla="*/ 151 w 168"/>
                  <a:gd name="T95" fmla="*/ 14 h 8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8"/>
                  <a:gd name="T145" fmla="*/ 0 h 84"/>
                  <a:gd name="T146" fmla="*/ 168 w 168"/>
                  <a:gd name="T147" fmla="*/ 84 h 8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8" h="84">
                    <a:moveTo>
                      <a:pt x="151" y="14"/>
                    </a:moveTo>
                    <a:lnTo>
                      <a:pt x="151" y="14"/>
                    </a:lnTo>
                    <a:lnTo>
                      <a:pt x="139" y="6"/>
                    </a:lnTo>
                    <a:lnTo>
                      <a:pt x="129" y="2"/>
                    </a:lnTo>
                    <a:lnTo>
                      <a:pt x="120" y="0"/>
                    </a:lnTo>
                    <a:lnTo>
                      <a:pt x="112" y="0"/>
                    </a:lnTo>
                    <a:lnTo>
                      <a:pt x="57" y="0"/>
                    </a:lnTo>
                    <a:lnTo>
                      <a:pt x="48" y="0"/>
                    </a:lnTo>
                    <a:lnTo>
                      <a:pt x="39" y="2"/>
                    </a:lnTo>
                    <a:lnTo>
                      <a:pt x="29" y="6"/>
                    </a:lnTo>
                    <a:lnTo>
                      <a:pt x="17" y="14"/>
                    </a:lnTo>
                    <a:lnTo>
                      <a:pt x="11" y="20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2" y="39"/>
                    </a:lnTo>
                    <a:lnTo>
                      <a:pt x="0" y="47"/>
                    </a:lnTo>
                    <a:lnTo>
                      <a:pt x="0" y="53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8" y="70"/>
                    </a:lnTo>
                    <a:lnTo>
                      <a:pt x="11" y="75"/>
                    </a:lnTo>
                    <a:lnTo>
                      <a:pt x="16" y="79"/>
                    </a:lnTo>
                    <a:lnTo>
                      <a:pt x="23" y="81"/>
                    </a:lnTo>
                    <a:lnTo>
                      <a:pt x="29" y="84"/>
                    </a:lnTo>
                    <a:lnTo>
                      <a:pt x="37" y="84"/>
                    </a:lnTo>
                    <a:lnTo>
                      <a:pt x="46" y="81"/>
                    </a:lnTo>
                    <a:lnTo>
                      <a:pt x="55" y="79"/>
                    </a:lnTo>
                    <a:lnTo>
                      <a:pt x="113" y="79"/>
                    </a:lnTo>
                    <a:lnTo>
                      <a:pt x="122" y="81"/>
                    </a:lnTo>
                    <a:lnTo>
                      <a:pt x="131" y="84"/>
                    </a:lnTo>
                    <a:lnTo>
                      <a:pt x="139" y="84"/>
                    </a:lnTo>
                    <a:lnTo>
                      <a:pt x="145" y="81"/>
                    </a:lnTo>
                    <a:lnTo>
                      <a:pt x="151" y="79"/>
                    </a:lnTo>
                    <a:lnTo>
                      <a:pt x="157" y="75"/>
                    </a:lnTo>
                    <a:lnTo>
                      <a:pt x="161" y="70"/>
                    </a:lnTo>
                    <a:lnTo>
                      <a:pt x="164" y="66"/>
                    </a:lnTo>
                    <a:lnTo>
                      <a:pt x="167" y="60"/>
                    </a:lnTo>
                    <a:lnTo>
                      <a:pt x="168" y="53"/>
                    </a:lnTo>
                    <a:lnTo>
                      <a:pt x="168" y="47"/>
                    </a:lnTo>
                    <a:lnTo>
                      <a:pt x="167" y="39"/>
                    </a:lnTo>
                    <a:lnTo>
                      <a:pt x="164" y="32"/>
                    </a:lnTo>
                    <a:lnTo>
                      <a:pt x="162" y="26"/>
                    </a:lnTo>
                    <a:lnTo>
                      <a:pt x="157" y="20"/>
                    </a:lnTo>
                    <a:lnTo>
                      <a:pt x="151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5" name="Freeform 208"/>
              <p:cNvSpPr>
                <a:spLocks/>
              </p:cNvSpPr>
              <p:nvPr/>
            </p:nvSpPr>
            <p:spPr bwMode="auto">
              <a:xfrm>
                <a:off x="1394" y="1828"/>
                <a:ext cx="383" cy="264"/>
              </a:xfrm>
              <a:custGeom>
                <a:avLst/>
                <a:gdLst>
                  <a:gd name="T0" fmla="*/ 122 w 383"/>
                  <a:gd name="T1" fmla="*/ 3 h 264"/>
                  <a:gd name="T2" fmla="*/ 69 w 383"/>
                  <a:gd name="T3" fmla="*/ 5 h 264"/>
                  <a:gd name="T4" fmla="*/ 32 w 383"/>
                  <a:gd name="T5" fmla="*/ 12 h 264"/>
                  <a:gd name="T6" fmla="*/ 18 w 383"/>
                  <a:gd name="T7" fmla="*/ 18 h 264"/>
                  <a:gd name="T8" fmla="*/ 8 w 383"/>
                  <a:gd name="T9" fmla="*/ 28 h 264"/>
                  <a:gd name="T10" fmla="*/ 2 w 383"/>
                  <a:gd name="T11" fmla="*/ 40 h 264"/>
                  <a:gd name="T12" fmla="*/ 1 w 383"/>
                  <a:gd name="T13" fmla="*/ 58 h 264"/>
                  <a:gd name="T14" fmla="*/ 0 w 383"/>
                  <a:gd name="T15" fmla="*/ 113 h 264"/>
                  <a:gd name="T16" fmla="*/ 4 w 383"/>
                  <a:gd name="T17" fmla="*/ 184 h 264"/>
                  <a:gd name="T18" fmla="*/ 5 w 383"/>
                  <a:gd name="T19" fmla="*/ 211 h 264"/>
                  <a:gd name="T20" fmla="*/ 8 w 383"/>
                  <a:gd name="T21" fmla="*/ 236 h 264"/>
                  <a:gd name="T22" fmla="*/ 14 w 383"/>
                  <a:gd name="T23" fmla="*/ 245 h 264"/>
                  <a:gd name="T24" fmla="*/ 24 w 383"/>
                  <a:gd name="T25" fmla="*/ 253 h 264"/>
                  <a:gd name="T26" fmla="*/ 38 w 383"/>
                  <a:gd name="T27" fmla="*/ 258 h 264"/>
                  <a:gd name="T28" fmla="*/ 57 w 383"/>
                  <a:gd name="T29" fmla="*/ 261 h 264"/>
                  <a:gd name="T30" fmla="*/ 86 w 383"/>
                  <a:gd name="T31" fmla="*/ 262 h 264"/>
                  <a:gd name="T32" fmla="*/ 143 w 383"/>
                  <a:gd name="T33" fmla="*/ 264 h 264"/>
                  <a:gd name="T34" fmla="*/ 172 w 383"/>
                  <a:gd name="T35" fmla="*/ 263 h 264"/>
                  <a:gd name="T36" fmla="*/ 342 w 383"/>
                  <a:gd name="T37" fmla="*/ 253 h 264"/>
                  <a:gd name="T38" fmla="*/ 348 w 383"/>
                  <a:gd name="T39" fmla="*/ 252 h 264"/>
                  <a:gd name="T40" fmla="*/ 358 w 383"/>
                  <a:gd name="T41" fmla="*/ 249 h 264"/>
                  <a:gd name="T42" fmla="*/ 370 w 383"/>
                  <a:gd name="T43" fmla="*/ 238 h 264"/>
                  <a:gd name="T44" fmla="*/ 375 w 383"/>
                  <a:gd name="T45" fmla="*/ 230 h 264"/>
                  <a:gd name="T46" fmla="*/ 379 w 383"/>
                  <a:gd name="T47" fmla="*/ 220 h 264"/>
                  <a:gd name="T48" fmla="*/ 377 w 383"/>
                  <a:gd name="T49" fmla="*/ 196 h 264"/>
                  <a:gd name="T50" fmla="*/ 377 w 383"/>
                  <a:gd name="T51" fmla="*/ 185 h 264"/>
                  <a:gd name="T52" fmla="*/ 382 w 383"/>
                  <a:gd name="T53" fmla="*/ 141 h 264"/>
                  <a:gd name="T54" fmla="*/ 383 w 383"/>
                  <a:gd name="T55" fmla="*/ 94 h 264"/>
                  <a:gd name="T56" fmla="*/ 380 w 383"/>
                  <a:gd name="T57" fmla="*/ 58 h 264"/>
                  <a:gd name="T58" fmla="*/ 373 w 383"/>
                  <a:gd name="T59" fmla="*/ 37 h 264"/>
                  <a:gd name="T60" fmla="*/ 364 w 383"/>
                  <a:gd name="T61" fmla="*/ 27 h 264"/>
                  <a:gd name="T62" fmla="*/ 354 w 383"/>
                  <a:gd name="T63" fmla="*/ 18 h 264"/>
                  <a:gd name="T64" fmla="*/ 333 w 383"/>
                  <a:gd name="T65" fmla="*/ 9 h 264"/>
                  <a:gd name="T66" fmla="*/ 293 w 383"/>
                  <a:gd name="T67" fmla="*/ 2 h 264"/>
                  <a:gd name="T68" fmla="*/ 238 w 383"/>
                  <a:gd name="T69" fmla="*/ 0 h 264"/>
                  <a:gd name="T70" fmla="*/ 122 w 383"/>
                  <a:gd name="T71" fmla="*/ 3 h 26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3"/>
                  <a:gd name="T109" fmla="*/ 0 h 264"/>
                  <a:gd name="T110" fmla="*/ 383 w 383"/>
                  <a:gd name="T111" fmla="*/ 264 h 26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3" h="264">
                    <a:moveTo>
                      <a:pt x="122" y="3"/>
                    </a:moveTo>
                    <a:lnTo>
                      <a:pt x="122" y="3"/>
                    </a:lnTo>
                    <a:lnTo>
                      <a:pt x="88" y="4"/>
                    </a:lnTo>
                    <a:lnTo>
                      <a:pt x="69" y="5"/>
                    </a:lnTo>
                    <a:lnTo>
                      <a:pt x="50" y="8"/>
                    </a:lnTo>
                    <a:lnTo>
                      <a:pt x="32" y="12"/>
                    </a:lnTo>
                    <a:lnTo>
                      <a:pt x="25" y="15"/>
                    </a:lnTo>
                    <a:lnTo>
                      <a:pt x="18" y="18"/>
                    </a:lnTo>
                    <a:lnTo>
                      <a:pt x="12" y="23"/>
                    </a:lnTo>
                    <a:lnTo>
                      <a:pt x="8" y="28"/>
                    </a:lnTo>
                    <a:lnTo>
                      <a:pt x="5" y="34"/>
                    </a:lnTo>
                    <a:lnTo>
                      <a:pt x="2" y="40"/>
                    </a:lnTo>
                    <a:lnTo>
                      <a:pt x="1" y="58"/>
                    </a:lnTo>
                    <a:lnTo>
                      <a:pt x="0" y="76"/>
                    </a:lnTo>
                    <a:lnTo>
                      <a:pt x="0" y="113"/>
                    </a:lnTo>
                    <a:lnTo>
                      <a:pt x="2" y="148"/>
                    </a:lnTo>
                    <a:lnTo>
                      <a:pt x="4" y="184"/>
                    </a:lnTo>
                    <a:lnTo>
                      <a:pt x="5" y="211"/>
                    </a:lnTo>
                    <a:lnTo>
                      <a:pt x="6" y="224"/>
                    </a:lnTo>
                    <a:lnTo>
                      <a:pt x="8" y="236"/>
                    </a:lnTo>
                    <a:lnTo>
                      <a:pt x="12" y="240"/>
                    </a:lnTo>
                    <a:lnTo>
                      <a:pt x="14" y="245"/>
                    </a:lnTo>
                    <a:lnTo>
                      <a:pt x="19" y="250"/>
                    </a:lnTo>
                    <a:lnTo>
                      <a:pt x="24" y="253"/>
                    </a:lnTo>
                    <a:lnTo>
                      <a:pt x="30" y="257"/>
                    </a:lnTo>
                    <a:lnTo>
                      <a:pt x="38" y="258"/>
                    </a:lnTo>
                    <a:lnTo>
                      <a:pt x="47" y="261"/>
                    </a:lnTo>
                    <a:lnTo>
                      <a:pt x="57" y="261"/>
                    </a:lnTo>
                    <a:lnTo>
                      <a:pt x="86" y="262"/>
                    </a:lnTo>
                    <a:lnTo>
                      <a:pt x="115" y="263"/>
                    </a:lnTo>
                    <a:lnTo>
                      <a:pt x="143" y="264"/>
                    </a:lnTo>
                    <a:lnTo>
                      <a:pt x="172" y="263"/>
                    </a:lnTo>
                    <a:lnTo>
                      <a:pt x="259" y="258"/>
                    </a:lnTo>
                    <a:lnTo>
                      <a:pt x="342" y="253"/>
                    </a:lnTo>
                    <a:lnTo>
                      <a:pt x="348" y="252"/>
                    </a:lnTo>
                    <a:lnTo>
                      <a:pt x="354" y="251"/>
                    </a:lnTo>
                    <a:lnTo>
                      <a:pt x="358" y="249"/>
                    </a:lnTo>
                    <a:lnTo>
                      <a:pt x="363" y="245"/>
                    </a:lnTo>
                    <a:lnTo>
                      <a:pt x="370" y="238"/>
                    </a:lnTo>
                    <a:lnTo>
                      <a:pt x="375" y="230"/>
                    </a:lnTo>
                    <a:lnTo>
                      <a:pt x="377" y="225"/>
                    </a:lnTo>
                    <a:lnTo>
                      <a:pt x="379" y="220"/>
                    </a:lnTo>
                    <a:lnTo>
                      <a:pt x="379" y="208"/>
                    </a:lnTo>
                    <a:lnTo>
                      <a:pt x="377" y="196"/>
                    </a:lnTo>
                    <a:lnTo>
                      <a:pt x="377" y="185"/>
                    </a:lnTo>
                    <a:lnTo>
                      <a:pt x="382" y="141"/>
                    </a:lnTo>
                    <a:lnTo>
                      <a:pt x="383" y="116"/>
                    </a:lnTo>
                    <a:lnTo>
                      <a:pt x="383" y="94"/>
                    </a:lnTo>
                    <a:lnTo>
                      <a:pt x="382" y="74"/>
                    </a:lnTo>
                    <a:lnTo>
                      <a:pt x="380" y="58"/>
                    </a:lnTo>
                    <a:lnTo>
                      <a:pt x="375" y="43"/>
                    </a:lnTo>
                    <a:lnTo>
                      <a:pt x="373" y="37"/>
                    </a:lnTo>
                    <a:lnTo>
                      <a:pt x="369" y="33"/>
                    </a:lnTo>
                    <a:lnTo>
                      <a:pt x="364" y="27"/>
                    </a:lnTo>
                    <a:lnTo>
                      <a:pt x="360" y="23"/>
                    </a:lnTo>
                    <a:lnTo>
                      <a:pt x="354" y="18"/>
                    </a:lnTo>
                    <a:lnTo>
                      <a:pt x="348" y="15"/>
                    </a:lnTo>
                    <a:lnTo>
                      <a:pt x="333" y="9"/>
                    </a:lnTo>
                    <a:lnTo>
                      <a:pt x="314" y="5"/>
                    </a:lnTo>
                    <a:lnTo>
                      <a:pt x="293" y="2"/>
                    </a:lnTo>
                    <a:lnTo>
                      <a:pt x="268" y="0"/>
                    </a:lnTo>
                    <a:lnTo>
                      <a:pt x="238" y="0"/>
                    </a:lnTo>
                    <a:lnTo>
                      <a:pt x="204" y="0"/>
                    </a:lnTo>
                    <a:lnTo>
                      <a:pt x="122" y="3"/>
                    </a:lnTo>
                    <a:close/>
                  </a:path>
                </a:pathLst>
              </a:custGeom>
              <a:solidFill>
                <a:srgbClr val="B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6" name="Freeform 209"/>
              <p:cNvSpPr>
                <a:spLocks/>
              </p:cNvSpPr>
              <p:nvPr/>
            </p:nvSpPr>
            <p:spPr bwMode="auto">
              <a:xfrm>
                <a:off x="1393" y="1821"/>
                <a:ext cx="386" cy="275"/>
              </a:xfrm>
              <a:custGeom>
                <a:avLst/>
                <a:gdLst>
                  <a:gd name="T0" fmla="*/ 99 w 386"/>
                  <a:gd name="T1" fmla="*/ 3 h 275"/>
                  <a:gd name="T2" fmla="*/ 50 w 386"/>
                  <a:gd name="T3" fmla="*/ 7 h 275"/>
                  <a:gd name="T4" fmla="*/ 27 w 386"/>
                  <a:gd name="T5" fmla="*/ 15 h 275"/>
                  <a:gd name="T6" fmla="*/ 13 w 386"/>
                  <a:gd name="T7" fmla="*/ 23 h 275"/>
                  <a:gd name="T8" fmla="*/ 2 w 386"/>
                  <a:gd name="T9" fmla="*/ 44 h 275"/>
                  <a:gd name="T10" fmla="*/ 0 w 386"/>
                  <a:gd name="T11" fmla="*/ 83 h 275"/>
                  <a:gd name="T12" fmla="*/ 1 w 386"/>
                  <a:gd name="T13" fmla="*/ 140 h 275"/>
                  <a:gd name="T14" fmla="*/ 5 w 386"/>
                  <a:gd name="T15" fmla="*/ 213 h 275"/>
                  <a:gd name="T16" fmla="*/ 8 w 386"/>
                  <a:gd name="T17" fmla="*/ 247 h 275"/>
                  <a:gd name="T18" fmla="*/ 18 w 386"/>
                  <a:gd name="T19" fmla="*/ 263 h 275"/>
                  <a:gd name="T20" fmla="*/ 36 w 386"/>
                  <a:gd name="T21" fmla="*/ 272 h 275"/>
                  <a:gd name="T22" fmla="*/ 58 w 386"/>
                  <a:gd name="T23" fmla="*/ 275 h 275"/>
                  <a:gd name="T24" fmla="*/ 252 w 386"/>
                  <a:gd name="T25" fmla="*/ 274 h 275"/>
                  <a:gd name="T26" fmla="*/ 343 w 386"/>
                  <a:gd name="T27" fmla="*/ 269 h 275"/>
                  <a:gd name="T28" fmla="*/ 361 w 386"/>
                  <a:gd name="T29" fmla="*/ 264 h 275"/>
                  <a:gd name="T30" fmla="*/ 372 w 386"/>
                  <a:gd name="T31" fmla="*/ 253 h 275"/>
                  <a:gd name="T32" fmla="*/ 380 w 386"/>
                  <a:gd name="T33" fmla="*/ 223 h 275"/>
                  <a:gd name="T34" fmla="*/ 380 w 386"/>
                  <a:gd name="T35" fmla="*/ 189 h 275"/>
                  <a:gd name="T36" fmla="*/ 386 w 386"/>
                  <a:gd name="T37" fmla="*/ 112 h 275"/>
                  <a:gd name="T38" fmla="*/ 384 w 386"/>
                  <a:gd name="T39" fmla="*/ 81 h 275"/>
                  <a:gd name="T40" fmla="*/ 376 w 386"/>
                  <a:gd name="T41" fmla="*/ 43 h 275"/>
                  <a:gd name="T42" fmla="*/ 362 w 386"/>
                  <a:gd name="T43" fmla="*/ 23 h 275"/>
                  <a:gd name="T44" fmla="*/ 345 w 386"/>
                  <a:gd name="T45" fmla="*/ 12 h 275"/>
                  <a:gd name="T46" fmla="*/ 315 w 386"/>
                  <a:gd name="T47" fmla="*/ 3 h 275"/>
                  <a:gd name="T48" fmla="*/ 284 w 386"/>
                  <a:gd name="T49" fmla="*/ 0 h 275"/>
                  <a:gd name="T50" fmla="*/ 123 w 386"/>
                  <a:gd name="T51" fmla="*/ 3 h 275"/>
                  <a:gd name="T52" fmla="*/ 123 w 386"/>
                  <a:gd name="T53" fmla="*/ 10 h 275"/>
                  <a:gd name="T54" fmla="*/ 123 w 386"/>
                  <a:gd name="T55" fmla="*/ 17 h 275"/>
                  <a:gd name="T56" fmla="*/ 249 w 386"/>
                  <a:gd name="T57" fmla="*/ 13 h 275"/>
                  <a:gd name="T58" fmla="*/ 323 w 386"/>
                  <a:gd name="T59" fmla="*/ 21 h 275"/>
                  <a:gd name="T60" fmla="*/ 351 w 386"/>
                  <a:gd name="T61" fmla="*/ 31 h 275"/>
                  <a:gd name="T62" fmla="*/ 375 w 386"/>
                  <a:gd name="T63" fmla="*/ 58 h 275"/>
                  <a:gd name="T64" fmla="*/ 383 w 386"/>
                  <a:gd name="T65" fmla="*/ 91 h 275"/>
                  <a:gd name="T66" fmla="*/ 382 w 386"/>
                  <a:gd name="T67" fmla="*/ 140 h 275"/>
                  <a:gd name="T68" fmla="*/ 377 w 386"/>
                  <a:gd name="T69" fmla="*/ 202 h 275"/>
                  <a:gd name="T70" fmla="*/ 376 w 386"/>
                  <a:gd name="T71" fmla="*/ 227 h 275"/>
                  <a:gd name="T72" fmla="*/ 369 w 386"/>
                  <a:gd name="T73" fmla="*/ 239 h 275"/>
                  <a:gd name="T74" fmla="*/ 356 w 386"/>
                  <a:gd name="T75" fmla="*/ 250 h 275"/>
                  <a:gd name="T76" fmla="*/ 326 w 386"/>
                  <a:gd name="T77" fmla="*/ 253 h 275"/>
                  <a:gd name="T78" fmla="*/ 156 w 386"/>
                  <a:gd name="T79" fmla="*/ 263 h 275"/>
                  <a:gd name="T80" fmla="*/ 99 w 386"/>
                  <a:gd name="T81" fmla="*/ 262 h 275"/>
                  <a:gd name="T82" fmla="*/ 43 w 386"/>
                  <a:gd name="T83" fmla="*/ 258 h 275"/>
                  <a:gd name="T84" fmla="*/ 21 w 386"/>
                  <a:gd name="T85" fmla="*/ 249 h 275"/>
                  <a:gd name="T86" fmla="*/ 11 w 386"/>
                  <a:gd name="T87" fmla="*/ 235 h 275"/>
                  <a:gd name="T88" fmla="*/ 7 w 386"/>
                  <a:gd name="T89" fmla="*/ 219 h 275"/>
                  <a:gd name="T90" fmla="*/ 6 w 386"/>
                  <a:gd name="T91" fmla="*/ 188 h 275"/>
                  <a:gd name="T92" fmla="*/ 2 w 386"/>
                  <a:gd name="T93" fmla="*/ 96 h 275"/>
                  <a:gd name="T94" fmla="*/ 6 w 386"/>
                  <a:gd name="T95" fmla="*/ 53 h 275"/>
                  <a:gd name="T96" fmla="*/ 13 w 386"/>
                  <a:gd name="T97" fmla="*/ 38 h 275"/>
                  <a:gd name="T98" fmla="*/ 31 w 386"/>
                  <a:gd name="T99" fmla="*/ 28 h 275"/>
                  <a:gd name="T100" fmla="*/ 52 w 386"/>
                  <a:gd name="T101" fmla="*/ 22 h 275"/>
                  <a:gd name="T102" fmla="*/ 100 w 386"/>
                  <a:gd name="T103" fmla="*/ 18 h 275"/>
                  <a:gd name="T104" fmla="*/ 124 w 386"/>
                  <a:gd name="T105" fmla="*/ 15 h 275"/>
                  <a:gd name="T106" fmla="*/ 123 w 386"/>
                  <a:gd name="T107" fmla="*/ 3 h 27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6"/>
                  <a:gd name="T163" fmla="*/ 0 h 275"/>
                  <a:gd name="T164" fmla="*/ 386 w 386"/>
                  <a:gd name="T165" fmla="*/ 275 h 27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6" h="275">
                    <a:moveTo>
                      <a:pt x="123" y="3"/>
                    </a:moveTo>
                    <a:lnTo>
                      <a:pt x="123" y="3"/>
                    </a:lnTo>
                    <a:lnTo>
                      <a:pt x="99" y="3"/>
                    </a:lnTo>
                    <a:lnTo>
                      <a:pt x="74" y="5"/>
                    </a:lnTo>
                    <a:lnTo>
                      <a:pt x="62" y="6"/>
                    </a:lnTo>
                    <a:lnTo>
                      <a:pt x="50" y="7"/>
                    </a:lnTo>
                    <a:lnTo>
                      <a:pt x="38" y="11"/>
                    </a:lnTo>
                    <a:lnTo>
                      <a:pt x="27" y="15"/>
                    </a:lnTo>
                    <a:lnTo>
                      <a:pt x="21" y="17"/>
                    </a:lnTo>
                    <a:lnTo>
                      <a:pt x="16" y="19"/>
                    </a:lnTo>
                    <a:lnTo>
                      <a:pt x="13" y="23"/>
                    </a:lnTo>
                    <a:lnTo>
                      <a:pt x="9" y="27"/>
                    </a:lnTo>
                    <a:lnTo>
                      <a:pt x="5" y="35"/>
                    </a:lnTo>
                    <a:lnTo>
                      <a:pt x="2" y="44"/>
                    </a:lnTo>
                    <a:lnTo>
                      <a:pt x="1" y="54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0" y="111"/>
                    </a:lnTo>
                    <a:lnTo>
                      <a:pt x="1" y="140"/>
                    </a:lnTo>
                    <a:lnTo>
                      <a:pt x="5" y="196"/>
                    </a:lnTo>
                    <a:lnTo>
                      <a:pt x="5" y="213"/>
                    </a:lnTo>
                    <a:lnTo>
                      <a:pt x="5" y="231"/>
                    </a:lnTo>
                    <a:lnTo>
                      <a:pt x="6" y="239"/>
                    </a:lnTo>
                    <a:lnTo>
                      <a:pt x="8" y="247"/>
                    </a:lnTo>
                    <a:lnTo>
                      <a:pt x="13" y="256"/>
                    </a:lnTo>
                    <a:lnTo>
                      <a:pt x="18" y="263"/>
                    </a:lnTo>
                    <a:lnTo>
                      <a:pt x="21" y="266"/>
                    </a:lnTo>
                    <a:lnTo>
                      <a:pt x="26" y="269"/>
                    </a:lnTo>
                    <a:lnTo>
                      <a:pt x="36" y="272"/>
                    </a:lnTo>
                    <a:lnTo>
                      <a:pt x="48" y="275"/>
                    </a:lnTo>
                    <a:lnTo>
                      <a:pt x="58" y="275"/>
                    </a:lnTo>
                    <a:lnTo>
                      <a:pt x="153" y="275"/>
                    </a:lnTo>
                    <a:lnTo>
                      <a:pt x="211" y="275"/>
                    </a:lnTo>
                    <a:lnTo>
                      <a:pt x="252" y="274"/>
                    </a:lnTo>
                    <a:lnTo>
                      <a:pt x="343" y="269"/>
                    </a:lnTo>
                    <a:lnTo>
                      <a:pt x="350" y="268"/>
                    </a:lnTo>
                    <a:lnTo>
                      <a:pt x="356" y="265"/>
                    </a:lnTo>
                    <a:lnTo>
                      <a:pt x="361" y="264"/>
                    </a:lnTo>
                    <a:lnTo>
                      <a:pt x="365" y="260"/>
                    </a:lnTo>
                    <a:lnTo>
                      <a:pt x="369" y="257"/>
                    </a:lnTo>
                    <a:lnTo>
                      <a:pt x="372" y="253"/>
                    </a:lnTo>
                    <a:lnTo>
                      <a:pt x="376" y="244"/>
                    </a:lnTo>
                    <a:lnTo>
                      <a:pt x="378" y="233"/>
                    </a:lnTo>
                    <a:lnTo>
                      <a:pt x="380" y="223"/>
                    </a:lnTo>
                    <a:lnTo>
                      <a:pt x="380" y="204"/>
                    </a:lnTo>
                    <a:lnTo>
                      <a:pt x="380" y="189"/>
                    </a:lnTo>
                    <a:lnTo>
                      <a:pt x="381" y="173"/>
                    </a:lnTo>
                    <a:lnTo>
                      <a:pt x="383" y="144"/>
                    </a:lnTo>
                    <a:lnTo>
                      <a:pt x="386" y="112"/>
                    </a:lnTo>
                    <a:lnTo>
                      <a:pt x="386" y="97"/>
                    </a:lnTo>
                    <a:lnTo>
                      <a:pt x="384" y="81"/>
                    </a:lnTo>
                    <a:lnTo>
                      <a:pt x="383" y="66"/>
                    </a:lnTo>
                    <a:lnTo>
                      <a:pt x="380" y="50"/>
                    </a:lnTo>
                    <a:lnTo>
                      <a:pt x="376" y="43"/>
                    </a:lnTo>
                    <a:lnTo>
                      <a:pt x="372" y="36"/>
                    </a:lnTo>
                    <a:lnTo>
                      <a:pt x="368" y="29"/>
                    </a:lnTo>
                    <a:lnTo>
                      <a:pt x="362" y="23"/>
                    </a:lnTo>
                    <a:lnTo>
                      <a:pt x="355" y="17"/>
                    </a:lnTo>
                    <a:lnTo>
                      <a:pt x="345" y="12"/>
                    </a:lnTo>
                    <a:lnTo>
                      <a:pt x="335" y="9"/>
                    </a:lnTo>
                    <a:lnTo>
                      <a:pt x="326" y="5"/>
                    </a:lnTo>
                    <a:lnTo>
                      <a:pt x="315" y="3"/>
                    </a:lnTo>
                    <a:lnTo>
                      <a:pt x="306" y="1"/>
                    </a:lnTo>
                    <a:lnTo>
                      <a:pt x="284" y="0"/>
                    </a:lnTo>
                    <a:lnTo>
                      <a:pt x="204" y="0"/>
                    </a:lnTo>
                    <a:lnTo>
                      <a:pt x="163" y="0"/>
                    </a:lnTo>
                    <a:lnTo>
                      <a:pt x="123" y="3"/>
                    </a:lnTo>
                    <a:lnTo>
                      <a:pt x="123" y="5"/>
                    </a:lnTo>
                    <a:lnTo>
                      <a:pt x="123" y="10"/>
                    </a:lnTo>
                    <a:lnTo>
                      <a:pt x="123" y="15"/>
                    </a:lnTo>
                    <a:lnTo>
                      <a:pt x="123" y="17"/>
                    </a:lnTo>
                    <a:lnTo>
                      <a:pt x="173" y="16"/>
                    </a:lnTo>
                    <a:lnTo>
                      <a:pt x="224" y="13"/>
                    </a:lnTo>
                    <a:lnTo>
                      <a:pt x="249" y="13"/>
                    </a:lnTo>
                    <a:lnTo>
                      <a:pt x="275" y="15"/>
                    </a:lnTo>
                    <a:lnTo>
                      <a:pt x="300" y="17"/>
                    </a:lnTo>
                    <a:lnTo>
                      <a:pt x="323" y="21"/>
                    </a:lnTo>
                    <a:lnTo>
                      <a:pt x="339" y="25"/>
                    </a:lnTo>
                    <a:lnTo>
                      <a:pt x="351" y="31"/>
                    </a:lnTo>
                    <a:lnTo>
                      <a:pt x="362" y="38"/>
                    </a:lnTo>
                    <a:lnTo>
                      <a:pt x="369" y="48"/>
                    </a:lnTo>
                    <a:lnTo>
                      <a:pt x="375" y="58"/>
                    </a:lnTo>
                    <a:lnTo>
                      <a:pt x="380" y="68"/>
                    </a:lnTo>
                    <a:lnTo>
                      <a:pt x="382" y="79"/>
                    </a:lnTo>
                    <a:lnTo>
                      <a:pt x="383" y="91"/>
                    </a:lnTo>
                    <a:lnTo>
                      <a:pt x="384" y="116"/>
                    </a:lnTo>
                    <a:lnTo>
                      <a:pt x="382" y="140"/>
                    </a:lnTo>
                    <a:lnTo>
                      <a:pt x="378" y="189"/>
                    </a:lnTo>
                    <a:lnTo>
                      <a:pt x="377" y="202"/>
                    </a:lnTo>
                    <a:lnTo>
                      <a:pt x="377" y="214"/>
                    </a:lnTo>
                    <a:lnTo>
                      <a:pt x="377" y="221"/>
                    </a:lnTo>
                    <a:lnTo>
                      <a:pt x="376" y="227"/>
                    </a:lnTo>
                    <a:lnTo>
                      <a:pt x="372" y="233"/>
                    </a:lnTo>
                    <a:lnTo>
                      <a:pt x="369" y="239"/>
                    </a:lnTo>
                    <a:lnTo>
                      <a:pt x="365" y="244"/>
                    </a:lnTo>
                    <a:lnTo>
                      <a:pt x="361" y="247"/>
                    </a:lnTo>
                    <a:lnTo>
                      <a:pt x="356" y="250"/>
                    </a:lnTo>
                    <a:lnTo>
                      <a:pt x="351" y="251"/>
                    </a:lnTo>
                    <a:lnTo>
                      <a:pt x="339" y="253"/>
                    </a:lnTo>
                    <a:lnTo>
                      <a:pt x="326" y="253"/>
                    </a:lnTo>
                    <a:lnTo>
                      <a:pt x="212" y="260"/>
                    </a:lnTo>
                    <a:lnTo>
                      <a:pt x="156" y="263"/>
                    </a:lnTo>
                    <a:lnTo>
                      <a:pt x="128" y="263"/>
                    </a:lnTo>
                    <a:lnTo>
                      <a:pt x="99" y="262"/>
                    </a:lnTo>
                    <a:lnTo>
                      <a:pt x="70" y="260"/>
                    </a:lnTo>
                    <a:lnTo>
                      <a:pt x="56" y="259"/>
                    </a:lnTo>
                    <a:lnTo>
                      <a:pt x="43" y="258"/>
                    </a:lnTo>
                    <a:lnTo>
                      <a:pt x="31" y="255"/>
                    </a:lnTo>
                    <a:lnTo>
                      <a:pt x="26" y="252"/>
                    </a:lnTo>
                    <a:lnTo>
                      <a:pt x="21" y="249"/>
                    </a:lnTo>
                    <a:lnTo>
                      <a:pt x="16" y="245"/>
                    </a:lnTo>
                    <a:lnTo>
                      <a:pt x="13" y="240"/>
                    </a:lnTo>
                    <a:lnTo>
                      <a:pt x="11" y="235"/>
                    </a:lnTo>
                    <a:lnTo>
                      <a:pt x="8" y="229"/>
                    </a:lnTo>
                    <a:lnTo>
                      <a:pt x="7" y="219"/>
                    </a:lnTo>
                    <a:lnTo>
                      <a:pt x="6" y="208"/>
                    </a:lnTo>
                    <a:lnTo>
                      <a:pt x="6" y="188"/>
                    </a:lnTo>
                    <a:lnTo>
                      <a:pt x="2" y="127"/>
                    </a:lnTo>
                    <a:lnTo>
                      <a:pt x="2" y="96"/>
                    </a:lnTo>
                    <a:lnTo>
                      <a:pt x="3" y="65"/>
                    </a:lnTo>
                    <a:lnTo>
                      <a:pt x="6" y="53"/>
                    </a:lnTo>
                    <a:lnTo>
                      <a:pt x="7" y="48"/>
                    </a:lnTo>
                    <a:lnTo>
                      <a:pt x="9" y="43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24" y="31"/>
                    </a:lnTo>
                    <a:lnTo>
                      <a:pt x="31" y="28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64" y="19"/>
                    </a:lnTo>
                    <a:lnTo>
                      <a:pt x="76" y="19"/>
                    </a:lnTo>
                    <a:lnTo>
                      <a:pt x="100" y="18"/>
                    </a:lnTo>
                    <a:lnTo>
                      <a:pt x="123" y="17"/>
                    </a:lnTo>
                    <a:lnTo>
                      <a:pt x="124" y="15"/>
                    </a:lnTo>
                    <a:lnTo>
                      <a:pt x="124" y="10"/>
                    </a:lnTo>
                    <a:lnTo>
                      <a:pt x="124" y="5"/>
                    </a:lnTo>
                    <a:lnTo>
                      <a:pt x="1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7" name="Freeform 210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8" name="Freeform 211"/>
              <p:cNvSpPr>
                <a:spLocks/>
              </p:cNvSpPr>
              <p:nvPr/>
            </p:nvSpPr>
            <p:spPr bwMode="auto">
              <a:xfrm>
                <a:off x="13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1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2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1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09" name="Freeform 212"/>
              <p:cNvSpPr>
                <a:spLocks/>
              </p:cNvSpPr>
              <p:nvPr/>
            </p:nvSpPr>
            <p:spPr bwMode="auto">
              <a:xfrm>
                <a:off x="1396" y="2376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2 w 85"/>
                  <a:gd name="T7" fmla="*/ 21 h 58"/>
                  <a:gd name="T8" fmla="*/ 3 w 85"/>
                  <a:gd name="T9" fmla="*/ 28 h 58"/>
                  <a:gd name="T10" fmla="*/ 6 w 85"/>
                  <a:gd name="T11" fmla="*/ 36 h 58"/>
                  <a:gd name="T12" fmla="*/ 10 w 85"/>
                  <a:gd name="T13" fmla="*/ 43 h 58"/>
                  <a:gd name="T14" fmla="*/ 17 w 85"/>
                  <a:gd name="T15" fmla="*/ 49 h 58"/>
                  <a:gd name="T16" fmla="*/ 25 w 85"/>
                  <a:gd name="T17" fmla="*/ 54 h 58"/>
                  <a:gd name="T18" fmla="*/ 37 w 85"/>
                  <a:gd name="T19" fmla="*/ 56 h 58"/>
                  <a:gd name="T20" fmla="*/ 37 w 85"/>
                  <a:gd name="T21" fmla="*/ 56 h 58"/>
                  <a:gd name="T22" fmla="*/ 43 w 85"/>
                  <a:gd name="T23" fmla="*/ 58 h 58"/>
                  <a:gd name="T24" fmla="*/ 49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4 w 85"/>
                  <a:gd name="T33" fmla="*/ 44 h 58"/>
                  <a:gd name="T34" fmla="*/ 79 w 85"/>
                  <a:gd name="T35" fmla="*/ 37 h 58"/>
                  <a:gd name="T36" fmla="*/ 83 w 85"/>
                  <a:gd name="T37" fmla="*/ 30 h 58"/>
                  <a:gd name="T38" fmla="*/ 85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4 w 85"/>
                  <a:gd name="T49" fmla="*/ 7 h 58"/>
                  <a:gd name="T50" fmla="*/ 84 w 85"/>
                  <a:gd name="T51" fmla="*/ 7 h 58"/>
                  <a:gd name="T52" fmla="*/ 83 w 85"/>
                  <a:gd name="T53" fmla="*/ 12 h 58"/>
                  <a:gd name="T54" fmla="*/ 80 w 85"/>
                  <a:gd name="T55" fmla="*/ 18 h 58"/>
                  <a:gd name="T56" fmla="*/ 77 w 85"/>
                  <a:gd name="T57" fmla="*/ 24 h 58"/>
                  <a:gd name="T58" fmla="*/ 73 w 85"/>
                  <a:gd name="T59" fmla="*/ 29 h 58"/>
                  <a:gd name="T60" fmla="*/ 67 w 85"/>
                  <a:gd name="T61" fmla="*/ 34 h 58"/>
                  <a:gd name="T62" fmla="*/ 61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8 w 85"/>
                  <a:gd name="T73" fmla="*/ 38 h 58"/>
                  <a:gd name="T74" fmla="*/ 21 w 85"/>
                  <a:gd name="T75" fmla="*/ 35 h 58"/>
                  <a:gd name="T76" fmla="*/ 15 w 85"/>
                  <a:gd name="T77" fmla="*/ 30 h 58"/>
                  <a:gd name="T78" fmla="*/ 10 w 85"/>
                  <a:gd name="T79" fmla="*/ 25 h 58"/>
                  <a:gd name="T80" fmla="*/ 6 w 85"/>
                  <a:gd name="T81" fmla="*/ 21 h 58"/>
                  <a:gd name="T82" fmla="*/ 4 w 85"/>
                  <a:gd name="T83" fmla="*/ 15 h 58"/>
                  <a:gd name="T84" fmla="*/ 3 w 85"/>
                  <a:gd name="T85" fmla="*/ 10 h 58"/>
                  <a:gd name="T86" fmla="*/ 3 w 85"/>
                  <a:gd name="T87" fmla="*/ 10 h 58"/>
                  <a:gd name="T88" fmla="*/ 2 w 85"/>
                  <a:gd name="T89" fmla="*/ 0 h 58"/>
                  <a:gd name="T90" fmla="*/ 2 w 85"/>
                  <a:gd name="T91" fmla="*/ 0 h 58"/>
                  <a:gd name="T92" fmla="*/ 2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2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1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0" name="Freeform 213"/>
              <p:cNvSpPr>
                <a:spLocks/>
              </p:cNvSpPr>
              <p:nvPr/>
            </p:nvSpPr>
            <p:spPr bwMode="auto">
              <a:xfrm>
                <a:off x="1384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2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1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60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5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8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5 w 86"/>
                  <a:gd name="T67" fmla="*/ 42 h 59"/>
                  <a:gd name="T68" fmla="*/ 45 w 86"/>
                  <a:gd name="T69" fmla="*/ 42 h 59"/>
                  <a:gd name="T70" fmla="*/ 36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3 w 86"/>
                  <a:gd name="T89" fmla="*/ 1 h 59"/>
                  <a:gd name="T90" fmla="*/ 2 w 86"/>
                  <a:gd name="T91" fmla="*/ 0 h 59"/>
                  <a:gd name="T92" fmla="*/ 2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2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1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60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5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8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5" y="42"/>
                    </a:lnTo>
                    <a:lnTo>
                      <a:pt x="36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1" name="Freeform 214"/>
              <p:cNvSpPr>
                <a:spLocks/>
              </p:cNvSpPr>
              <p:nvPr/>
            </p:nvSpPr>
            <p:spPr bwMode="auto">
              <a:xfrm>
                <a:off x="1690" y="2276"/>
                <a:ext cx="86" cy="59"/>
              </a:xfrm>
              <a:custGeom>
                <a:avLst/>
                <a:gdLst>
                  <a:gd name="T0" fmla="*/ 0 w 86"/>
                  <a:gd name="T1" fmla="*/ 6 h 59"/>
                  <a:gd name="T2" fmla="*/ 0 w 86"/>
                  <a:gd name="T3" fmla="*/ 6 h 59"/>
                  <a:gd name="T4" fmla="*/ 0 w 86"/>
                  <a:gd name="T5" fmla="*/ 13 h 59"/>
                  <a:gd name="T6" fmla="*/ 1 w 86"/>
                  <a:gd name="T7" fmla="*/ 22 h 59"/>
                  <a:gd name="T8" fmla="*/ 3 w 86"/>
                  <a:gd name="T9" fmla="*/ 29 h 59"/>
                  <a:gd name="T10" fmla="*/ 6 w 86"/>
                  <a:gd name="T11" fmla="*/ 37 h 59"/>
                  <a:gd name="T12" fmla="*/ 10 w 86"/>
                  <a:gd name="T13" fmla="*/ 44 h 59"/>
                  <a:gd name="T14" fmla="*/ 17 w 86"/>
                  <a:gd name="T15" fmla="*/ 50 h 59"/>
                  <a:gd name="T16" fmla="*/ 25 w 86"/>
                  <a:gd name="T17" fmla="*/ 55 h 59"/>
                  <a:gd name="T18" fmla="*/ 37 w 86"/>
                  <a:gd name="T19" fmla="*/ 57 h 59"/>
                  <a:gd name="T20" fmla="*/ 37 w 86"/>
                  <a:gd name="T21" fmla="*/ 57 h 59"/>
                  <a:gd name="T22" fmla="*/ 43 w 86"/>
                  <a:gd name="T23" fmla="*/ 59 h 59"/>
                  <a:gd name="T24" fmla="*/ 49 w 86"/>
                  <a:gd name="T25" fmla="*/ 59 h 59"/>
                  <a:gd name="T26" fmla="*/ 54 w 86"/>
                  <a:gd name="T27" fmla="*/ 57 h 59"/>
                  <a:gd name="T28" fmla="*/ 59 w 86"/>
                  <a:gd name="T29" fmla="*/ 56 h 59"/>
                  <a:gd name="T30" fmla="*/ 67 w 86"/>
                  <a:gd name="T31" fmla="*/ 51 h 59"/>
                  <a:gd name="T32" fmla="*/ 74 w 86"/>
                  <a:gd name="T33" fmla="*/ 45 h 59"/>
                  <a:gd name="T34" fmla="*/ 79 w 86"/>
                  <a:gd name="T35" fmla="*/ 38 h 59"/>
                  <a:gd name="T36" fmla="*/ 83 w 86"/>
                  <a:gd name="T37" fmla="*/ 30 h 59"/>
                  <a:gd name="T38" fmla="*/ 85 w 86"/>
                  <a:gd name="T39" fmla="*/ 23 h 59"/>
                  <a:gd name="T40" fmla="*/ 86 w 86"/>
                  <a:gd name="T41" fmla="*/ 16 h 59"/>
                  <a:gd name="T42" fmla="*/ 86 w 86"/>
                  <a:gd name="T43" fmla="*/ 16 h 59"/>
                  <a:gd name="T44" fmla="*/ 85 w 86"/>
                  <a:gd name="T45" fmla="*/ 7 h 59"/>
                  <a:gd name="T46" fmla="*/ 84 w 86"/>
                  <a:gd name="T47" fmla="*/ 5 h 59"/>
                  <a:gd name="T48" fmla="*/ 84 w 86"/>
                  <a:gd name="T49" fmla="*/ 7 h 59"/>
                  <a:gd name="T50" fmla="*/ 84 w 86"/>
                  <a:gd name="T51" fmla="*/ 7 h 59"/>
                  <a:gd name="T52" fmla="*/ 83 w 86"/>
                  <a:gd name="T53" fmla="*/ 13 h 59"/>
                  <a:gd name="T54" fmla="*/ 80 w 86"/>
                  <a:gd name="T55" fmla="*/ 19 h 59"/>
                  <a:gd name="T56" fmla="*/ 77 w 86"/>
                  <a:gd name="T57" fmla="*/ 25 h 59"/>
                  <a:gd name="T58" fmla="*/ 73 w 86"/>
                  <a:gd name="T59" fmla="*/ 30 h 59"/>
                  <a:gd name="T60" fmla="*/ 67 w 86"/>
                  <a:gd name="T61" fmla="*/ 35 h 59"/>
                  <a:gd name="T62" fmla="*/ 61 w 86"/>
                  <a:gd name="T63" fmla="*/ 38 h 59"/>
                  <a:gd name="T64" fmla="*/ 53 w 86"/>
                  <a:gd name="T65" fmla="*/ 41 h 59"/>
                  <a:gd name="T66" fmla="*/ 43 w 86"/>
                  <a:gd name="T67" fmla="*/ 42 h 59"/>
                  <a:gd name="T68" fmla="*/ 43 w 86"/>
                  <a:gd name="T69" fmla="*/ 42 h 59"/>
                  <a:gd name="T70" fmla="*/ 35 w 86"/>
                  <a:gd name="T71" fmla="*/ 41 h 59"/>
                  <a:gd name="T72" fmla="*/ 28 w 86"/>
                  <a:gd name="T73" fmla="*/ 39 h 59"/>
                  <a:gd name="T74" fmla="*/ 21 w 86"/>
                  <a:gd name="T75" fmla="*/ 36 h 59"/>
                  <a:gd name="T76" fmla="*/ 15 w 86"/>
                  <a:gd name="T77" fmla="*/ 31 h 59"/>
                  <a:gd name="T78" fmla="*/ 10 w 86"/>
                  <a:gd name="T79" fmla="*/ 26 h 59"/>
                  <a:gd name="T80" fmla="*/ 6 w 86"/>
                  <a:gd name="T81" fmla="*/ 22 h 59"/>
                  <a:gd name="T82" fmla="*/ 4 w 86"/>
                  <a:gd name="T83" fmla="*/ 16 h 59"/>
                  <a:gd name="T84" fmla="*/ 3 w 86"/>
                  <a:gd name="T85" fmla="*/ 10 h 59"/>
                  <a:gd name="T86" fmla="*/ 3 w 86"/>
                  <a:gd name="T87" fmla="*/ 10 h 59"/>
                  <a:gd name="T88" fmla="*/ 1 w 86"/>
                  <a:gd name="T89" fmla="*/ 1 h 59"/>
                  <a:gd name="T90" fmla="*/ 1 w 86"/>
                  <a:gd name="T91" fmla="*/ 0 h 59"/>
                  <a:gd name="T92" fmla="*/ 1 w 86"/>
                  <a:gd name="T93" fmla="*/ 1 h 59"/>
                  <a:gd name="T94" fmla="*/ 0 w 86"/>
                  <a:gd name="T95" fmla="*/ 6 h 59"/>
                  <a:gd name="T96" fmla="*/ 0 w 86"/>
                  <a:gd name="T97" fmla="*/ 6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9"/>
                  <a:gd name="T149" fmla="*/ 86 w 8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9">
                    <a:moveTo>
                      <a:pt x="0" y="6"/>
                    </a:moveTo>
                    <a:lnTo>
                      <a:pt x="0" y="6"/>
                    </a:lnTo>
                    <a:lnTo>
                      <a:pt x="0" y="13"/>
                    </a:lnTo>
                    <a:lnTo>
                      <a:pt x="1" y="22"/>
                    </a:lnTo>
                    <a:lnTo>
                      <a:pt x="3" y="29"/>
                    </a:lnTo>
                    <a:lnTo>
                      <a:pt x="6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5" y="55"/>
                    </a:lnTo>
                    <a:lnTo>
                      <a:pt x="37" y="57"/>
                    </a:lnTo>
                    <a:lnTo>
                      <a:pt x="43" y="59"/>
                    </a:lnTo>
                    <a:lnTo>
                      <a:pt x="49" y="59"/>
                    </a:lnTo>
                    <a:lnTo>
                      <a:pt x="54" y="57"/>
                    </a:lnTo>
                    <a:lnTo>
                      <a:pt x="59" y="56"/>
                    </a:lnTo>
                    <a:lnTo>
                      <a:pt x="67" y="51"/>
                    </a:lnTo>
                    <a:lnTo>
                      <a:pt x="74" y="45"/>
                    </a:lnTo>
                    <a:lnTo>
                      <a:pt x="79" y="38"/>
                    </a:lnTo>
                    <a:lnTo>
                      <a:pt x="83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7"/>
                    </a:lnTo>
                    <a:lnTo>
                      <a:pt x="84" y="5"/>
                    </a:lnTo>
                    <a:lnTo>
                      <a:pt x="84" y="7"/>
                    </a:lnTo>
                    <a:lnTo>
                      <a:pt x="83" y="13"/>
                    </a:lnTo>
                    <a:lnTo>
                      <a:pt x="80" y="19"/>
                    </a:lnTo>
                    <a:lnTo>
                      <a:pt x="77" y="25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3" y="41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8" y="39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2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2" name="Freeform 215"/>
              <p:cNvSpPr>
                <a:spLocks/>
              </p:cNvSpPr>
              <p:nvPr/>
            </p:nvSpPr>
            <p:spPr bwMode="auto">
              <a:xfrm>
                <a:off x="1501" y="2258"/>
                <a:ext cx="168" cy="59"/>
              </a:xfrm>
              <a:custGeom>
                <a:avLst/>
                <a:gdLst>
                  <a:gd name="T0" fmla="*/ 119 w 168"/>
                  <a:gd name="T1" fmla="*/ 57 h 59"/>
                  <a:gd name="T2" fmla="*/ 119 w 168"/>
                  <a:gd name="T3" fmla="*/ 57 h 59"/>
                  <a:gd name="T4" fmla="*/ 125 w 168"/>
                  <a:gd name="T5" fmla="*/ 59 h 59"/>
                  <a:gd name="T6" fmla="*/ 131 w 168"/>
                  <a:gd name="T7" fmla="*/ 59 h 59"/>
                  <a:gd name="T8" fmla="*/ 137 w 168"/>
                  <a:gd name="T9" fmla="*/ 57 h 59"/>
                  <a:gd name="T10" fmla="*/ 141 w 168"/>
                  <a:gd name="T11" fmla="*/ 56 h 59"/>
                  <a:gd name="T12" fmla="*/ 150 w 168"/>
                  <a:gd name="T13" fmla="*/ 51 h 59"/>
                  <a:gd name="T14" fmla="*/ 156 w 168"/>
                  <a:gd name="T15" fmla="*/ 45 h 59"/>
                  <a:gd name="T16" fmla="*/ 161 w 168"/>
                  <a:gd name="T17" fmla="*/ 38 h 59"/>
                  <a:gd name="T18" fmla="*/ 164 w 168"/>
                  <a:gd name="T19" fmla="*/ 30 h 59"/>
                  <a:gd name="T20" fmla="*/ 167 w 168"/>
                  <a:gd name="T21" fmla="*/ 23 h 59"/>
                  <a:gd name="T22" fmla="*/ 168 w 168"/>
                  <a:gd name="T23" fmla="*/ 16 h 59"/>
                  <a:gd name="T24" fmla="*/ 168 w 168"/>
                  <a:gd name="T25" fmla="*/ 16 h 59"/>
                  <a:gd name="T26" fmla="*/ 167 w 168"/>
                  <a:gd name="T27" fmla="*/ 7 h 59"/>
                  <a:gd name="T28" fmla="*/ 167 w 168"/>
                  <a:gd name="T29" fmla="*/ 5 h 59"/>
                  <a:gd name="T30" fmla="*/ 165 w 168"/>
                  <a:gd name="T31" fmla="*/ 7 h 59"/>
                  <a:gd name="T32" fmla="*/ 165 w 168"/>
                  <a:gd name="T33" fmla="*/ 7 h 59"/>
                  <a:gd name="T34" fmla="*/ 164 w 168"/>
                  <a:gd name="T35" fmla="*/ 13 h 59"/>
                  <a:gd name="T36" fmla="*/ 162 w 168"/>
                  <a:gd name="T37" fmla="*/ 19 h 59"/>
                  <a:gd name="T38" fmla="*/ 159 w 168"/>
                  <a:gd name="T39" fmla="*/ 25 h 59"/>
                  <a:gd name="T40" fmla="*/ 155 w 168"/>
                  <a:gd name="T41" fmla="*/ 30 h 59"/>
                  <a:gd name="T42" fmla="*/ 150 w 168"/>
                  <a:gd name="T43" fmla="*/ 35 h 59"/>
                  <a:gd name="T44" fmla="*/ 143 w 168"/>
                  <a:gd name="T45" fmla="*/ 38 h 59"/>
                  <a:gd name="T46" fmla="*/ 134 w 168"/>
                  <a:gd name="T47" fmla="*/ 41 h 59"/>
                  <a:gd name="T48" fmla="*/ 126 w 168"/>
                  <a:gd name="T49" fmla="*/ 42 h 59"/>
                  <a:gd name="T50" fmla="*/ 43 w 168"/>
                  <a:gd name="T51" fmla="*/ 42 h 59"/>
                  <a:gd name="T52" fmla="*/ 43 w 168"/>
                  <a:gd name="T53" fmla="*/ 42 h 59"/>
                  <a:gd name="T54" fmla="*/ 35 w 168"/>
                  <a:gd name="T55" fmla="*/ 41 h 59"/>
                  <a:gd name="T56" fmla="*/ 27 w 168"/>
                  <a:gd name="T57" fmla="*/ 40 h 59"/>
                  <a:gd name="T58" fmla="*/ 21 w 168"/>
                  <a:gd name="T59" fmla="*/ 36 h 59"/>
                  <a:gd name="T60" fmla="*/ 15 w 168"/>
                  <a:gd name="T61" fmla="*/ 31 h 59"/>
                  <a:gd name="T62" fmla="*/ 9 w 168"/>
                  <a:gd name="T63" fmla="*/ 26 h 59"/>
                  <a:gd name="T64" fmla="*/ 5 w 168"/>
                  <a:gd name="T65" fmla="*/ 22 h 59"/>
                  <a:gd name="T66" fmla="*/ 3 w 168"/>
                  <a:gd name="T67" fmla="*/ 16 h 59"/>
                  <a:gd name="T68" fmla="*/ 3 w 168"/>
                  <a:gd name="T69" fmla="*/ 10 h 59"/>
                  <a:gd name="T70" fmla="*/ 3 w 168"/>
                  <a:gd name="T71" fmla="*/ 10 h 59"/>
                  <a:gd name="T72" fmla="*/ 2 w 168"/>
                  <a:gd name="T73" fmla="*/ 1 h 59"/>
                  <a:gd name="T74" fmla="*/ 2 w 168"/>
                  <a:gd name="T75" fmla="*/ 0 h 59"/>
                  <a:gd name="T76" fmla="*/ 0 w 168"/>
                  <a:gd name="T77" fmla="*/ 1 h 59"/>
                  <a:gd name="T78" fmla="*/ 0 w 168"/>
                  <a:gd name="T79" fmla="*/ 6 h 59"/>
                  <a:gd name="T80" fmla="*/ 0 w 168"/>
                  <a:gd name="T81" fmla="*/ 6 h 59"/>
                  <a:gd name="T82" fmla="*/ 0 w 168"/>
                  <a:gd name="T83" fmla="*/ 6 h 59"/>
                  <a:gd name="T84" fmla="*/ 0 w 168"/>
                  <a:gd name="T85" fmla="*/ 13 h 59"/>
                  <a:gd name="T86" fmla="*/ 0 w 168"/>
                  <a:gd name="T87" fmla="*/ 22 h 59"/>
                  <a:gd name="T88" fmla="*/ 3 w 168"/>
                  <a:gd name="T89" fmla="*/ 29 h 59"/>
                  <a:gd name="T90" fmla="*/ 5 w 168"/>
                  <a:gd name="T91" fmla="*/ 37 h 59"/>
                  <a:gd name="T92" fmla="*/ 10 w 168"/>
                  <a:gd name="T93" fmla="*/ 44 h 59"/>
                  <a:gd name="T94" fmla="*/ 17 w 168"/>
                  <a:gd name="T95" fmla="*/ 50 h 59"/>
                  <a:gd name="T96" fmla="*/ 26 w 168"/>
                  <a:gd name="T97" fmla="*/ 55 h 59"/>
                  <a:gd name="T98" fmla="*/ 36 w 168"/>
                  <a:gd name="T99" fmla="*/ 57 h 59"/>
                  <a:gd name="T100" fmla="*/ 119 w 168"/>
                  <a:gd name="T101" fmla="*/ 5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8"/>
                  <a:gd name="T154" fmla="*/ 0 h 59"/>
                  <a:gd name="T155" fmla="*/ 168 w 168"/>
                  <a:gd name="T156" fmla="*/ 59 h 5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8" h="59">
                    <a:moveTo>
                      <a:pt x="119" y="57"/>
                    </a:moveTo>
                    <a:lnTo>
                      <a:pt x="119" y="57"/>
                    </a:lnTo>
                    <a:lnTo>
                      <a:pt x="125" y="59"/>
                    </a:lnTo>
                    <a:lnTo>
                      <a:pt x="131" y="59"/>
                    </a:lnTo>
                    <a:lnTo>
                      <a:pt x="137" y="57"/>
                    </a:lnTo>
                    <a:lnTo>
                      <a:pt x="141" y="56"/>
                    </a:lnTo>
                    <a:lnTo>
                      <a:pt x="150" y="51"/>
                    </a:lnTo>
                    <a:lnTo>
                      <a:pt x="156" y="45"/>
                    </a:lnTo>
                    <a:lnTo>
                      <a:pt x="161" y="38"/>
                    </a:lnTo>
                    <a:lnTo>
                      <a:pt x="164" y="30"/>
                    </a:lnTo>
                    <a:lnTo>
                      <a:pt x="167" y="23"/>
                    </a:lnTo>
                    <a:lnTo>
                      <a:pt x="168" y="16"/>
                    </a:lnTo>
                    <a:lnTo>
                      <a:pt x="167" y="7"/>
                    </a:lnTo>
                    <a:lnTo>
                      <a:pt x="167" y="5"/>
                    </a:lnTo>
                    <a:lnTo>
                      <a:pt x="165" y="7"/>
                    </a:lnTo>
                    <a:lnTo>
                      <a:pt x="164" y="13"/>
                    </a:lnTo>
                    <a:lnTo>
                      <a:pt x="162" y="19"/>
                    </a:lnTo>
                    <a:lnTo>
                      <a:pt x="159" y="25"/>
                    </a:lnTo>
                    <a:lnTo>
                      <a:pt x="155" y="30"/>
                    </a:lnTo>
                    <a:lnTo>
                      <a:pt x="150" y="35"/>
                    </a:lnTo>
                    <a:lnTo>
                      <a:pt x="143" y="38"/>
                    </a:lnTo>
                    <a:lnTo>
                      <a:pt x="134" y="41"/>
                    </a:lnTo>
                    <a:lnTo>
                      <a:pt x="126" y="42"/>
                    </a:lnTo>
                    <a:lnTo>
                      <a:pt x="43" y="42"/>
                    </a:lnTo>
                    <a:lnTo>
                      <a:pt x="35" y="41"/>
                    </a:lnTo>
                    <a:lnTo>
                      <a:pt x="27" y="40"/>
                    </a:lnTo>
                    <a:lnTo>
                      <a:pt x="21" y="36"/>
                    </a:lnTo>
                    <a:lnTo>
                      <a:pt x="15" y="31"/>
                    </a:lnTo>
                    <a:lnTo>
                      <a:pt x="9" y="26"/>
                    </a:lnTo>
                    <a:lnTo>
                      <a:pt x="5" y="22"/>
                    </a:lnTo>
                    <a:lnTo>
                      <a:pt x="3" y="16"/>
                    </a:lnTo>
                    <a:lnTo>
                      <a:pt x="3" y="1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13"/>
                    </a:lnTo>
                    <a:lnTo>
                      <a:pt x="0" y="22"/>
                    </a:lnTo>
                    <a:lnTo>
                      <a:pt x="3" y="29"/>
                    </a:lnTo>
                    <a:lnTo>
                      <a:pt x="5" y="37"/>
                    </a:lnTo>
                    <a:lnTo>
                      <a:pt x="10" y="44"/>
                    </a:lnTo>
                    <a:lnTo>
                      <a:pt x="17" y="50"/>
                    </a:lnTo>
                    <a:lnTo>
                      <a:pt x="26" y="55"/>
                    </a:lnTo>
                    <a:lnTo>
                      <a:pt x="36" y="57"/>
                    </a:lnTo>
                    <a:lnTo>
                      <a:pt x="119" y="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3" name="Freeform 216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4" name="Freeform 217"/>
              <p:cNvSpPr>
                <a:spLocks/>
              </p:cNvSpPr>
              <p:nvPr/>
            </p:nvSpPr>
            <p:spPr bwMode="auto">
              <a:xfrm>
                <a:off x="1552" y="2357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2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10 h 53"/>
                  <a:gd name="T36" fmla="*/ 16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2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5" name="Freeform 218"/>
              <p:cNvSpPr>
                <a:spLocks/>
              </p:cNvSpPr>
              <p:nvPr/>
            </p:nvSpPr>
            <p:spPr bwMode="auto">
              <a:xfrm>
                <a:off x="1553" y="2379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2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40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4 w 85"/>
                  <a:gd name="T77" fmla="*/ 31 h 57"/>
                  <a:gd name="T78" fmla="*/ 8 w 85"/>
                  <a:gd name="T79" fmla="*/ 26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4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6" name="Freeform 219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52 w 74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4"/>
                  <a:gd name="T109" fmla="*/ 0 h 52"/>
                  <a:gd name="T110" fmla="*/ 74 w 74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7" name="Freeform 220"/>
              <p:cNvSpPr>
                <a:spLocks/>
              </p:cNvSpPr>
              <p:nvPr/>
            </p:nvSpPr>
            <p:spPr bwMode="auto">
              <a:xfrm>
                <a:off x="1696" y="2355"/>
                <a:ext cx="74" cy="52"/>
              </a:xfrm>
              <a:custGeom>
                <a:avLst/>
                <a:gdLst>
                  <a:gd name="T0" fmla="*/ 52 w 74"/>
                  <a:gd name="T1" fmla="*/ 49 h 52"/>
                  <a:gd name="T2" fmla="*/ 52 w 74"/>
                  <a:gd name="T3" fmla="*/ 49 h 52"/>
                  <a:gd name="T4" fmla="*/ 42 w 74"/>
                  <a:gd name="T5" fmla="*/ 51 h 52"/>
                  <a:gd name="T6" fmla="*/ 35 w 74"/>
                  <a:gd name="T7" fmla="*/ 52 h 52"/>
                  <a:gd name="T8" fmla="*/ 28 w 74"/>
                  <a:gd name="T9" fmla="*/ 52 h 52"/>
                  <a:gd name="T10" fmla="*/ 20 w 74"/>
                  <a:gd name="T11" fmla="*/ 51 h 52"/>
                  <a:gd name="T12" fmla="*/ 15 w 74"/>
                  <a:gd name="T13" fmla="*/ 49 h 52"/>
                  <a:gd name="T14" fmla="*/ 10 w 74"/>
                  <a:gd name="T15" fmla="*/ 46 h 52"/>
                  <a:gd name="T16" fmla="*/ 6 w 74"/>
                  <a:gd name="T17" fmla="*/ 44 h 52"/>
                  <a:gd name="T18" fmla="*/ 3 w 74"/>
                  <a:gd name="T19" fmla="*/ 40 h 52"/>
                  <a:gd name="T20" fmla="*/ 1 w 74"/>
                  <a:gd name="T21" fmla="*/ 37 h 52"/>
                  <a:gd name="T22" fmla="*/ 0 w 74"/>
                  <a:gd name="T23" fmla="*/ 33 h 52"/>
                  <a:gd name="T24" fmla="*/ 0 w 74"/>
                  <a:gd name="T25" fmla="*/ 28 h 52"/>
                  <a:gd name="T26" fmla="*/ 0 w 74"/>
                  <a:gd name="T27" fmla="*/ 25 h 52"/>
                  <a:gd name="T28" fmla="*/ 3 w 74"/>
                  <a:gd name="T29" fmla="*/ 20 h 52"/>
                  <a:gd name="T30" fmla="*/ 6 w 74"/>
                  <a:gd name="T31" fmla="*/ 17 h 52"/>
                  <a:gd name="T32" fmla="*/ 10 w 74"/>
                  <a:gd name="T33" fmla="*/ 12 h 52"/>
                  <a:gd name="T34" fmla="*/ 16 w 74"/>
                  <a:gd name="T35" fmla="*/ 8 h 52"/>
                  <a:gd name="T36" fmla="*/ 16 w 74"/>
                  <a:gd name="T37" fmla="*/ 8 h 52"/>
                  <a:gd name="T38" fmla="*/ 28 w 74"/>
                  <a:gd name="T39" fmla="*/ 3 h 52"/>
                  <a:gd name="T40" fmla="*/ 37 w 74"/>
                  <a:gd name="T41" fmla="*/ 0 h 52"/>
                  <a:gd name="T42" fmla="*/ 47 w 74"/>
                  <a:gd name="T43" fmla="*/ 0 h 52"/>
                  <a:gd name="T44" fmla="*/ 55 w 74"/>
                  <a:gd name="T45" fmla="*/ 0 h 52"/>
                  <a:gd name="T46" fmla="*/ 62 w 74"/>
                  <a:gd name="T47" fmla="*/ 2 h 52"/>
                  <a:gd name="T48" fmla="*/ 67 w 74"/>
                  <a:gd name="T49" fmla="*/ 6 h 52"/>
                  <a:gd name="T50" fmla="*/ 72 w 74"/>
                  <a:gd name="T51" fmla="*/ 11 h 52"/>
                  <a:gd name="T52" fmla="*/ 74 w 74"/>
                  <a:gd name="T53" fmla="*/ 15 h 52"/>
                  <a:gd name="T54" fmla="*/ 74 w 74"/>
                  <a:gd name="T55" fmla="*/ 21 h 52"/>
                  <a:gd name="T56" fmla="*/ 74 w 74"/>
                  <a:gd name="T57" fmla="*/ 27 h 52"/>
                  <a:gd name="T58" fmla="*/ 72 w 74"/>
                  <a:gd name="T59" fmla="*/ 32 h 52"/>
                  <a:gd name="T60" fmla="*/ 67 w 74"/>
                  <a:gd name="T61" fmla="*/ 37 h 52"/>
                  <a:gd name="T62" fmla="*/ 61 w 74"/>
                  <a:gd name="T63" fmla="*/ 40 h 52"/>
                  <a:gd name="T64" fmla="*/ 54 w 74"/>
                  <a:gd name="T65" fmla="*/ 43 h 52"/>
                  <a:gd name="T66" fmla="*/ 43 w 74"/>
                  <a:gd name="T67" fmla="*/ 45 h 52"/>
                  <a:gd name="T68" fmla="*/ 31 w 74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4"/>
                  <a:gd name="T106" fmla="*/ 0 h 52"/>
                  <a:gd name="T107" fmla="*/ 74 w 74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4" h="52">
                    <a:moveTo>
                      <a:pt x="52" y="49"/>
                    </a:moveTo>
                    <a:lnTo>
                      <a:pt x="52" y="49"/>
                    </a:lnTo>
                    <a:lnTo>
                      <a:pt x="42" y="51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0" y="51"/>
                    </a:lnTo>
                    <a:lnTo>
                      <a:pt x="15" y="49"/>
                    </a:lnTo>
                    <a:lnTo>
                      <a:pt x="10" y="46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7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2" y="11"/>
                    </a:lnTo>
                    <a:lnTo>
                      <a:pt x="74" y="15"/>
                    </a:lnTo>
                    <a:lnTo>
                      <a:pt x="74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4" y="43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8" name="Freeform 221"/>
              <p:cNvSpPr>
                <a:spLocks/>
              </p:cNvSpPr>
              <p:nvPr/>
            </p:nvSpPr>
            <p:spPr bwMode="auto">
              <a:xfrm>
                <a:off x="1696" y="2376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3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7 w 86"/>
                  <a:gd name="T15" fmla="*/ 49 h 58"/>
                  <a:gd name="T16" fmla="*/ 25 w 86"/>
                  <a:gd name="T17" fmla="*/ 54 h 58"/>
                  <a:gd name="T18" fmla="*/ 37 w 86"/>
                  <a:gd name="T19" fmla="*/ 56 h 58"/>
                  <a:gd name="T20" fmla="*/ 37 w 86"/>
                  <a:gd name="T21" fmla="*/ 56 h 58"/>
                  <a:gd name="T22" fmla="*/ 43 w 86"/>
                  <a:gd name="T23" fmla="*/ 58 h 58"/>
                  <a:gd name="T24" fmla="*/ 49 w 86"/>
                  <a:gd name="T25" fmla="*/ 58 h 58"/>
                  <a:gd name="T26" fmla="*/ 54 w 86"/>
                  <a:gd name="T27" fmla="*/ 56 h 58"/>
                  <a:gd name="T28" fmla="*/ 59 w 86"/>
                  <a:gd name="T29" fmla="*/ 55 h 58"/>
                  <a:gd name="T30" fmla="*/ 67 w 86"/>
                  <a:gd name="T31" fmla="*/ 50 h 58"/>
                  <a:gd name="T32" fmla="*/ 74 w 86"/>
                  <a:gd name="T33" fmla="*/ 44 h 58"/>
                  <a:gd name="T34" fmla="*/ 79 w 86"/>
                  <a:gd name="T35" fmla="*/ 37 h 58"/>
                  <a:gd name="T36" fmla="*/ 83 w 86"/>
                  <a:gd name="T37" fmla="*/ 30 h 58"/>
                  <a:gd name="T38" fmla="*/ 85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5 w 86"/>
                  <a:gd name="T45" fmla="*/ 6 h 58"/>
                  <a:gd name="T46" fmla="*/ 84 w 86"/>
                  <a:gd name="T47" fmla="*/ 4 h 58"/>
                  <a:gd name="T48" fmla="*/ 84 w 86"/>
                  <a:gd name="T49" fmla="*/ 7 h 58"/>
                  <a:gd name="T50" fmla="*/ 84 w 86"/>
                  <a:gd name="T51" fmla="*/ 7 h 58"/>
                  <a:gd name="T52" fmla="*/ 83 w 86"/>
                  <a:gd name="T53" fmla="*/ 12 h 58"/>
                  <a:gd name="T54" fmla="*/ 80 w 86"/>
                  <a:gd name="T55" fmla="*/ 18 h 58"/>
                  <a:gd name="T56" fmla="*/ 77 w 86"/>
                  <a:gd name="T57" fmla="*/ 24 h 58"/>
                  <a:gd name="T58" fmla="*/ 73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3 w 86"/>
                  <a:gd name="T65" fmla="*/ 40 h 58"/>
                  <a:gd name="T66" fmla="*/ 43 w 86"/>
                  <a:gd name="T67" fmla="*/ 41 h 58"/>
                  <a:gd name="T68" fmla="*/ 43 w 86"/>
                  <a:gd name="T69" fmla="*/ 41 h 58"/>
                  <a:gd name="T70" fmla="*/ 35 w 86"/>
                  <a:gd name="T71" fmla="*/ 40 h 58"/>
                  <a:gd name="T72" fmla="*/ 28 w 86"/>
                  <a:gd name="T73" fmla="*/ 38 h 58"/>
                  <a:gd name="T74" fmla="*/ 20 w 86"/>
                  <a:gd name="T75" fmla="*/ 35 h 58"/>
                  <a:gd name="T76" fmla="*/ 15 w 86"/>
                  <a:gd name="T77" fmla="*/ 30 h 58"/>
                  <a:gd name="T78" fmla="*/ 10 w 86"/>
                  <a:gd name="T79" fmla="*/ 25 h 58"/>
                  <a:gd name="T80" fmla="*/ 6 w 86"/>
                  <a:gd name="T81" fmla="*/ 21 h 58"/>
                  <a:gd name="T82" fmla="*/ 4 w 86"/>
                  <a:gd name="T83" fmla="*/ 15 h 58"/>
                  <a:gd name="T84" fmla="*/ 3 w 86"/>
                  <a:gd name="T85" fmla="*/ 10 h 58"/>
                  <a:gd name="T86" fmla="*/ 3 w 86"/>
                  <a:gd name="T87" fmla="*/ 10 h 58"/>
                  <a:gd name="T88" fmla="*/ 1 w 86"/>
                  <a:gd name="T89" fmla="*/ 0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3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9" y="37"/>
                    </a:lnTo>
                    <a:lnTo>
                      <a:pt x="83" y="30"/>
                    </a:lnTo>
                    <a:lnTo>
                      <a:pt x="85" y="22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4" y="7"/>
                    </a:lnTo>
                    <a:lnTo>
                      <a:pt x="83" y="12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3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8" y="38"/>
                    </a:lnTo>
                    <a:lnTo>
                      <a:pt x="20" y="35"/>
                    </a:lnTo>
                    <a:lnTo>
                      <a:pt x="15" y="30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5"/>
                    </a:lnTo>
                    <a:lnTo>
                      <a:pt x="3" y="1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19" name="Freeform 222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51 w 75"/>
                  <a:gd name="T71" fmla="*/ 51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  <a:lnTo>
                      <a:pt x="51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0" name="Freeform 223"/>
              <p:cNvSpPr>
                <a:spLocks/>
              </p:cNvSpPr>
              <p:nvPr/>
            </p:nvSpPr>
            <p:spPr bwMode="auto">
              <a:xfrm>
                <a:off x="1558" y="2451"/>
                <a:ext cx="75" cy="53"/>
              </a:xfrm>
              <a:custGeom>
                <a:avLst/>
                <a:gdLst>
                  <a:gd name="T0" fmla="*/ 51 w 75"/>
                  <a:gd name="T1" fmla="*/ 51 h 53"/>
                  <a:gd name="T2" fmla="*/ 51 w 75"/>
                  <a:gd name="T3" fmla="*/ 51 h 53"/>
                  <a:gd name="T4" fmla="*/ 41 w 75"/>
                  <a:gd name="T5" fmla="*/ 53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3 h 53"/>
                  <a:gd name="T12" fmla="*/ 14 w 75"/>
                  <a:gd name="T13" fmla="*/ 51 h 53"/>
                  <a:gd name="T14" fmla="*/ 9 w 75"/>
                  <a:gd name="T15" fmla="*/ 48 h 53"/>
                  <a:gd name="T16" fmla="*/ 6 w 75"/>
                  <a:gd name="T17" fmla="*/ 46 h 53"/>
                  <a:gd name="T18" fmla="*/ 3 w 75"/>
                  <a:gd name="T19" fmla="*/ 42 h 53"/>
                  <a:gd name="T20" fmla="*/ 1 w 75"/>
                  <a:gd name="T21" fmla="*/ 39 h 53"/>
                  <a:gd name="T22" fmla="*/ 0 w 75"/>
                  <a:gd name="T23" fmla="*/ 35 h 53"/>
                  <a:gd name="T24" fmla="*/ 0 w 75"/>
                  <a:gd name="T25" fmla="*/ 30 h 53"/>
                  <a:gd name="T26" fmla="*/ 0 w 75"/>
                  <a:gd name="T27" fmla="*/ 27 h 53"/>
                  <a:gd name="T28" fmla="*/ 2 w 75"/>
                  <a:gd name="T29" fmla="*/ 22 h 53"/>
                  <a:gd name="T30" fmla="*/ 6 w 75"/>
                  <a:gd name="T31" fmla="*/ 17 h 53"/>
                  <a:gd name="T32" fmla="*/ 9 w 75"/>
                  <a:gd name="T33" fmla="*/ 14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5 h 53"/>
                  <a:gd name="T40" fmla="*/ 37 w 75"/>
                  <a:gd name="T41" fmla="*/ 2 h 53"/>
                  <a:gd name="T42" fmla="*/ 46 w 75"/>
                  <a:gd name="T43" fmla="*/ 0 h 53"/>
                  <a:gd name="T44" fmla="*/ 55 w 75"/>
                  <a:gd name="T45" fmla="*/ 2 h 53"/>
                  <a:gd name="T46" fmla="*/ 62 w 75"/>
                  <a:gd name="T47" fmla="*/ 4 h 53"/>
                  <a:gd name="T48" fmla="*/ 67 w 75"/>
                  <a:gd name="T49" fmla="*/ 8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9 h 53"/>
                  <a:gd name="T58" fmla="*/ 71 w 75"/>
                  <a:gd name="T59" fmla="*/ 34 h 53"/>
                  <a:gd name="T60" fmla="*/ 67 w 75"/>
                  <a:gd name="T61" fmla="*/ 39 h 53"/>
                  <a:gd name="T62" fmla="*/ 61 w 75"/>
                  <a:gd name="T63" fmla="*/ 42 h 53"/>
                  <a:gd name="T64" fmla="*/ 53 w 75"/>
                  <a:gd name="T65" fmla="*/ 45 h 53"/>
                  <a:gd name="T66" fmla="*/ 43 w 75"/>
                  <a:gd name="T67" fmla="*/ 46 h 53"/>
                  <a:gd name="T68" fmla="*/ 31 w 75"/>
                  <a:gd name="T69" fmla="*/ 46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1"/>
                    </a:moveTo>
                    <a:lnTo>
                      <a:pt x="51" y="51"/>
                    </a:lnTo>
                    <a:lnTo>
                      <a:pt x="41" y="53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3"/>
                    </a:lnTo>
                    <a:lnTo>
                      <a:pt x="14" y="51"/>
                    </a:lnTo>
                    <a:lnTo>
                      <a:pt x="9" y="48"/>
                    </a:lnTo>
                    <a:lnTo>
                      <a:pt x="6" y="46"/>
                    </a:lnTo>
                    <a:lnTo>
                      <a:pt x="3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5" y="10"/>
                    </a:lnTo>
                    <a:lnTo>
                      <a:pt x="27" y="5"/>
                    </a:lnTo>
                    <a:lnTo>
                      <a:pt x="37" y="2"/>
                    </a:lnTo>
                    <a:lnTo>
                      <a:pt x="46" y="0"/>
                    </a:lnTo>
                    <a:lnTo>
                      <a:pt x="55" y="2"/>
                    </a:lnTo>
                    <a:lnTo>
                      <a:pt x="62" y="4"/>
                    </a:lnTo>
                    <a:lnTo>
                      <a:pt x="67" y="8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9"/>
                    </a:lnTo>
                    <a:lnTo>
                      <a:pt x="71" y="34"/>
                    </a:lnTo>
                    <a:lnTo>
                      <a:pt x="67" y="39"/>
                    </a:lnTo>
                    <a:lnTo>
                      <a:pt x="61" y="42"/>
                    </a:lnTo>
                    <a:lnTo>
                      <a:pt x="53" y="45"/>
                    </a:lnTo>
                    <a:lnTo>
                      <a:pt x="43" y="46"/>
                    </a:lnTo>
                    <a:lnTo>
                      <a:pt x="31" y="46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1" name="Freeform 224"/>
              <p:cNvSpPr>
                <a:spLocks/>
              </p:cNvSpPr>
              <p:nvPr/>
            </p:nvSpPr>
            <p:spPr bwMode="auto">
              <a:xfrm>
                <a:off x="1558" y="2474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6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4 h 57"/>
                  <a:gd name="T18" fmla="*/ 37 w 86"/>
                  <a:gd name="T19" fmla="*/ 56 h 57"/>
                  <a:gd name="T20" fmla="*/ 37 w 86"/>
                  <a:gd name="T21" fmla="*/ 56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7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2 h 57"/>
                  <a:gd name="T40" fmla="*/ 86 w 86"/>
                  <a:gd name="T41" fmla="*/ 14 h 57"/>
                  <a:gd name="T42" fmla="*/ 86 w 86"/>
                  <a:gd name="T43" fmla="*/ 14 h 57"/>
                  <a:gd name="T44" fmla="*/ 84 w 86"/>
                  <a:gd name="T45" fmla="*/ 6 h 57"/>
                  <a:gd name="T46" fmla="*/ 84 w 86"/>
                  <a:gd name="T47" fmla="*/ 4 h 57"/>
                  <a:gd name="T48" fmla="*/ 83 w 86"/>
                  <a:gd name="T49" fmla="*/ 6 h 57"/>
                  <a:gd name="T50" fmla="*/ 83 w 86"/>
                  <a:gd name="T51" fmla="*/ 6 h 57"/>
                  <a:gd name="T52" fmla="*/ 82 w 86"/>
                  <a:gd name="T53" fmla="*/ 12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9 h 57"/>
                  <a:gd name="T60" fmla="*/ 67 w 86"/>
                  <a:gd name="T61" fmla="*/ 34 h 57"/>
                  <a:gd name="T62" fmla="*/ 61 w 86"/>
                  <a:gd name="T63" fmla="*/ 37 h 57"/>
                  <a:gd name="T64" fmla="*/ 52 w 86"/>
                  <a:gd name="T65" fmla="*/ 40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0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1 w 86"/>
                  <a:gd name="T89" fmla="*/ 0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6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6" y="14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2" name="Freeform 225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3" name="Freeform 226"/>
              <p:cNvSpPr>
                <a:spLocks/>
              </p:cNvSpPr>
              <p:nvPr/>
            </p:nvSpPr>
            <p:spPr bwMode="auto">
              <a:xfrm>
                <a:off x="1687" y="2454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1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8 h 52"/>
                  <a:gd name="T16" fmla="*/ 6 w 75"/>
                  <a:gd name="T17" fmla="*/ 44 h 52"/>
                  <a:gd name="T18" fmla="*/ 3 w 75"/>
                  <a:gd name="T19" fmla="*/ 40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7 h 52"/>
                  <a:gd name="T32" fmla="*/ 9 w 75"/>
                  <a:gd name="T33" fmla="*/ 12 h 52"/>
                  <a:gd name="T34" fmla="*/ 15 w 75"/>
                  <a:gd name="T35" fmla="*/ 8 h 52"/>
                  <a:gd name="T36" fmla="*/ 15 w 75"/>
                  <a:gd name="T37" fmla="*/ 8 h 52"/>
                  <a:gd name="T38" fmla="*/ 27 w 75"/>
                  <a:gd name="T39" fmla="*/ 3 h 52"/>
                  <a:gd name="T40" fmla="*/ 37 w 75"/>
                  <a:gd name="T41" fmla="*/ 0 h 52"/>
                  <a:gd name="T42" fmla="*/ 46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7 w 75"/>
                  <a:gd name="T49" fmla="*/ 6 h 52"/>
                  <a:gd name="T50" fmla="*/ 71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1 w 75"/>
                  <a:gd name="T59" fmla="*/ 32 h 52"/>
                  <a:gd name="T60" fmla="*/ 67 w 75"/>
                  <a:gd name="T61" fmla="*/ 37 h 52"/>
                  <a:gd name="T62" fmla="*/ 61 w 75"/>
                  <a:gd name="T63" fmla="*/ 40 h 52"/>
                  <a:gd name="T64" fmla="*/ 53 w 75"/>
                  <a:gd name="T65" fmla="*/ 44 h 52"/>
                  <a:gd name="T66" fmla="*/ 43 w 75"/>
                  <a:gd name="T67" fmla="*/ 45 h 52"/>
                  <a:gd name="T68" fmla="*/ 31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0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8"/>
                    </a:lnTo>
                    <a:lnTo>
                      <a:pt x="27" y="3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7" y="6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1" y="32"/>
                    </a:lnTo>
                    <a:lnTo>
                      <a:pt x="67" y="37"/>
                    </a:lnTo>
                    <a:lnTo>
                      <a:pt x="61" y="40"/>
                    </a:lnTo>
                    <a:lnTo>
                      <a:pt x="53" y="44"/>
                    </a:lnTo>
                    <a:lnTo>
                      <a:pt x="43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4" name="Freeform 227"/>
              <p:cNvSpPr>
                <a:spLocks/>
              </p:cNvSpPr>
              <p:nvPr/>
            </p:nvSpPr>
            <p:spPr bwMode="auto">
              <a:xfrm>
                <a:off x="1687" y="2475"/>
                <a:ext cx="86" cy="58"/>
              </a:xfrm>
              <a:custGeom>
                <a:avLst/>
                <a:gdLst>
                  <a:gd name="T0" fmla="*/ 0 w 86"/>
                  <a:gd name="T1" fmla="*/ 5 h 58"/>
                  <a:gd name="T2" fmla="*/ 0 w 86"/>
                  <a:gd name="T3" fmla="*/ 5 h 58"/>
                  <a:gd name="T4" fmla="*/ 0 w 86"/>
                  <a:gd name="T5" fmla="*/ 12 h 58"/>
                  <a:gd name="T6" fmla="*/ 1 w 86"/>
                  <a:gd name="T7" fmla="*/ 21 h 58"/>
                  <a:gd name="T8" fmla="*/ 2 w 86"/>
                  <a:gd name="T9" fmla="*/ 28 h 58"/>
                  <a:gd name="T10" fmla="*/ 6 w 86"/>
                  <a:gd name="T11" fmla="*/ 36 h 58"/>
                  <a:gd name="T12" fmla="*/ 10 w 86"/>
                  <a:gd name="T13" fmla="*/ 43 h 58"/>
                  <a:gd name="T14" fmla="*/ 16 w 86"/>
                  <a:gd name="T15" fmla="*/ 49 h 58"/>
                  <a:gd name="T16" fmla="*/ 25 w 86"/>
                  <a:gd name="T17" fmla="*/ 54 h 58"/>
                  <a:gd name="T18" fmla="*/ 37 w 86"/>
                  <a:gd name="T19" fmla="*/ 58 h 58"/>
                  <a:gd name="T20" fmla="*/ 37 w 86"/>
                  <a:gd name="T21" fmla="*/ 58 h 58"/>
                  <a:gd name="T22" fmla="*/ 43 w 86"/>
                  <a:gd name="T23" fmla="*/ 58 h 58"/>
                  <a:gd name="T24" fmla="*/ 49 w 86"/>
                  <a:gd name="T25" fmla="*/ 58 h 58"/>
                  <a:gd name="T26" fmla="*/ 53 w 86"/>
                  <a:gd name="T27" fmla="*/ 56 h 58"/>
                  <a:gd name="T28" fmla="*/ 58 w 86"/>
                  <a:gd name="T29" fmla="*/ 55 h 58"/>
                  <a:gd name="T30" fmla="*/ 67 w 86"/>
                  <a:gd name="T31" fmla="*/ 50 h 58"/>
                  <a:gd name="T32" fmla="*/ 74 w 86"/>
                  <a:gd name="T33" fmla="*/ 45 h 58"/>
                  <a:gd name="T34" fmla="*/ 78 w 86"/>
                  <a:gd name="T35" fmla="*/ 37 h 58"/>
                  <a:gd name="T36" fmla="*/ 82 w 86"/>
                  <a:gd name="T37" fmla="*/ 30 h 58"/>
                  <a:gd name="T38" fmla="*/ 84 w 86"/>
                  <a:gd name="T39" fmla="*/ 22 h 58"/>
                  <a:gd name="T40" fmla="*/ 86 w 86"/>
                  <a:gd name="T41" fmla="*/ 16 h 58"/>
                  <a:gd name="T42" fmla="*/ 86 w 86"/>
                  <a:gd name="T43" fmla="*/ 16 h 58"/>
                  <a:gd name="T44" fmla="*/ 84 w 86"/>
                  <a:gd name="T45" fmla="*/ 6 h 58"/>
                  <a:gd name="T46" fmla="*/ 84 w 86"/>
                  <a:gd name="T47" fmla="*/ 4 h 58"/>
                  <a:gd name="T48" fmla="*/ 83 w 86"/>
                  <a:gd name="T49" fmla="*/ 8 h 58"/>
                  <a:gd name="T50" fmla="*/ 83 w 86"/>
                  <a:gd name="T51" fmla="*/ 8 h 58"/>
                  <a:gd name="T52" fmla="*/ 82 w 86"/>
                  <a:gd name="T53" fmla="*/ 13 h 58"/>
                  <a:gd name="T54" fmla="*/ 80 w 86"/>
                  <a:gd name="T55" fmla="*/ 18 h 58"/>
                  <a:gd name="T56" fmla="*/ 76 w 86"/>
                  <a:gd name="T57" fmla="*/ 24 h 58"/>
                  <a:gd name="T58" fmla="*/ 72 w 86"/>
                  <a:gd name="T59" fmla="*/ 29 h 58"/>
                  <a:gd name="T60" fmla="*/ 67 w 86"/>
                  <a:gd name="T61" fmla="*/ 34 h 58"/>
                  <a:gd name="T62" fmla="*/ 61 w 86"/>
                  <a:gd name="T63" fmla="*/ 37 h 58"/>
                  <a:gd name="T64" fmla="*/ 52 w 86"/>
                  <a:gd name="T65" fmla="*/ 40 h 58"/>
                  <a:gd name="T66" fmla="*/ 44 w 86"/>
                  <a:gd name="T67" fmla="*/ 41 h 58"/>
                  <a:gd name="T68" fmla="*/ 44 w 86"/>
                  <a:gd name="T69" fmla="*/ 41 h 58"/>
                  <a:gd name="T70" fmla="*/ 34 w 86"/>
                  <a:gd name="T71" fmla="*/ 41 h 58"/>
                  <a:gd name="T72" fmla="*/ 27 w 86"/>
                  <a:gd name="T73" fmla="*/ 39 h 58"/>
                  <a:gd name="T74" fmla="*/ 20 w 86"/>
                  <a:gd name="T75" fmla="*/ 35 h 58"/>
                  <a:gd name="T76" fmla="*/ 14 w 86"/>
                  <a:gd name="T77" fmla="*/ 30 h 58"/>
                  <a:gd name="T78" fmla="*/ 9 w 86"/>
                  <a:gd name="T79" fmla="*/ 25 h 58"/>
                  <a:gd name="T80" fmla="*/ 6 w 86"/>
                  <a:gd name="T81" fmla="*/ 21 h 58"/>
                  <a:gd name="T82" fmla="*/ 3 w 86"/>
                  <a:gd name="T83" fmla="*/ 15 h 58"/>
                  <a:gd name="T84" fmla="*/ 2 w 86"/>
                  <a:gd name="T85" fmla="*/ 10 h 58"/>
                  <a:gd name="T86" fmla="*/ 2 w 86"/>
                  <a:gd name="T87" fmla="*/ 10 h 58"/>
                  <a:gd name="T88" fmla="*/ 1 w 86"/>
                  <a:gd name="T89" fmla="*/ 2 h 58"/>
                  <a:gd name="T90" fmla="*/ 1 w 86"/>
                  <a:gd name="T91" fmla="*/ 0 h 58"/>
                  <a:gd name="T92" fmla="*/ 1 w 86"/>
                  <a:gd name="T93" fmla="*/ 0 h 58"/>
                  <a:gd name="T94" fmla="*/ 0 w 86"/>
                  <a:gd name="T95" fmla="*/ 5 h 58"/>
                  <a:gd name="T96" fmla="*/ 0 w 86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8"/>
                  <a:gd name="T149" fmla="*/ 86 w 86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7" y="58"/>
                    </a:lnTo>
                    <a:lnTo>
                      <a:pt x="43" y="58"/>
                    </a:lnTo>
                    <a:lnTo>
                      <a:pt x="49" y="58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7" y="50"/>
                    </a:lnTo>
                    <a:lnTo>
                      <a:pt x="74" y="45"/>
                    </a:lnTo>
                    <a:lnTo>
                      <a:pt x="78" y="37"/>
                    </a:lnTo>
                    <a:lnTo>
                      <a:pt x="82" y="30"/>
                    </a:lnTo>
                    <a:lnTo>
                      <a:pt x="84" y="22"/>
                    </a:lnTo>
                    <a:lnTo>
                      <a:pt x="86" y="1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8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1" y="37"/>
                    </a:lnTo>
                    <a:lnTo>
                      <a:pt x="52" y="40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5" name="Freeform 228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51 w 75"/>
                  <a:gd name="T71" fmla="*/ 50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6" name="Freeform 229"/>
              <p:cNvSpPr>
                <a:spLocks/>
              </p:cNvSpPr>
              <p:nvPr/>
            </p:nvSpPr>
            <p:spPr bwMode="auto">
              <a:xfrm>
                <a:off x="1411" y="2449"/>
                <a:ext cx="75" cy="53"/>
              </a:xfrm>
              <a:custGeom>
                <a:avLst/>
                <a:gdLst>
                  <a:gd name="T0" fmla="*/ 51 w 75"/>
                  <a:gd name="T1" fmla="*/ 50 h 53"/>
                  <a:gd name="T2" fmla="*/ 51 w 75"/>
                  <a:gd name="T3" fmla="*/ 50 h 53"/>
                  <a:gd name="T4" fmla="*/ 43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1 h 53"/>
                  <a:gd name="T12" fmla="*/ 15 w 75"/>
                  <a:gd name="T13" fmla="*/ 50 h 53"/>
                  <a:gd name="T14" fmla="*/ 10 w 75"/>
                  <a:gd name="T15" fmla="*/ 48 h 53"/>
                  <a:gd name="T16" fmla="*/ 6 w 75"/>
                  <a:gd name="T17" fmla="*/ 45 h 53"/>
                  <a:gd name="T18" fmla="*/ 3 w 75"/>
                  <a:gd name="T19" fmla="*/ 42 h 53"/>
                  <a:gd name="T20" fmla="*/ 1 w 75"/>
                  <a:gd name="T21" fmla="*/ 38 h 53"/>
                  <a:gd name="T22" fmla="*/ 0 w 75"/>
                  <a:gd name="T23" fmla="*/ 34 h 53"/>
                  <a:gd name="T24" fmla="*/ 0 w 75"/>
                  <a:gd name="T25" fmla="*/ 30 h 53"/>
                  <a:gd name="T26" fmla="*/ 1 w 75"/>
                  <a:gd name="T27" fmla="*/ 25 h 53"/>
                  <a:gd name="T28" fmla="*/ 2 w 75"/>
                  <a:gd name="T29" fmla="*/ 22 h 53"/>
                  <a:gd name="T30" fmla="*/ 6 w 75"/>
                  <a:gd name="T31" fmla="*/ 17 h 53"/>
                  <a:gd name="T32" fmla="*/ 10 w 75"/>
                  <a:gd name="T33" fmla="*/ 13 h 53"/>
                  <a:gd name="T34" fmla="*/ 15 w 75"/>
                  <a:gd name="T35" fmla="*/ 10 h 53"/>
                  <a:gd name="T36" fmla="*/ 15 w 75"/>
                  <a:gd name="T37" fmla="*/ 10 h 53"/>
                  <a:gd name="T38" fmla="*/ 27 w 75"/>
                  <a:gd name="T39" fmla="*/ 4 h 53"/>
                  <a:gd name="T40" fmla="*/ 38 w 75"/>
                  <a:gd name="T41" fmla="*/ 1 h 53"/>
                  <a:gd name="T42" fmla="*/ 46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7 w 75"/>
                  <a:gd name="T49" fmla="*/ 7 h 53"/>
                  <a:gd name="T50" fmla="*/ 71 w 75"/>
                  <a:gd name="T51" fmla="*/ 12 h 53"/>
                  <a:gd name="T52" fmla="*/ 74 w 75"/>
                  <a:gd name="T53" fmla="*/ 17 h 53"/>
                  <a:gd name="T54" fmla="*/ 75 w 75"/>
                  <a:gd name="T55" fmla="*/ 23 h 53"/>
                  <a:gd name="T56" fmla="*/ 74 w 75"/>
                  <a:gd name="T57" fmla="*/ 28 h 53"/>
                  <a:gd name="T58" fmla="*/ 71 w 75"/>
                  <a:gd name="T59" fmla="*/ 34 h 53"/>
                  <a:gd name="T60" fmla="*/ 68 w 75"/>
                  <a:gd name="T61" fmla="*/ 37 h 53"/>
                  <a:gd name="T62" fmla="*/ 62 w 75"/>
                  <a:gd name="T63" fmla="*/ 42 h 53"/>
                  <a:gd name="T64" fmla="*/ 53 w 75"/>
                  <a:gd name="T65" fmla="*/ 44 h 53"/>
                  <a:gd name="T66" fmla="*/ 44 w 75"/>
                  <a:gd name="T67" fmla="*/ 45 h 53"/>
                  <a:gd name="T68" fmla="*/ 31 w 75"/>
                  <a:gd name="T69" fmla="*/ 4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50"/>
                    </a:moveTo>
                    <a:lnTo>
                      <a:pt x="51" y="50"/>
                    </a:lnTo>
                    <a:lnTo>
                      <a:pt x="43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6" y="45"/>
                    </a:lnTo>
                    <a:lnTo>
                      <a:pt x="3" y="42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7" y="7"/>
                    </a:lnTo>
                    <a:lnTo>
                      <a:pt x="71" y="12"/>
                    </a:lnTo>
                    <a:lnTo>
                      <a:pt x="74" y="17"/>
                    </a:lnTo>
                    <a:lnTo>
                      <a:pt x="75" y="23"/>
                    </a:lnTo>
                    <a:lnTo>
                      <a:pt x="74" y="28"/>
                    </a:lnTo>
                    <a:lnTo>
                      <a:pt x="71" y="34"/>
                    </a:lnTo>
                    <a:lnTo>
                      <a:pt x="68" y="37"/>
                    </a:lnTo>
                    <a:lnTo>
                      <a:pt x="62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7" name="Freeform 230"/>
              <p:cNvSpPr>
                <a:spLocks/>
              </p:cNvSpPr>
              <p:nvPr/>
            </p:nvSpPr>
            <p:spPr bwMode="auto">
              <a:xfrm>
                <a:off x="1412" y="2471"/>
                <a:ext cx="85" cy="58"/>
              </a:xfrm>
              <a:custGeom>
                <a:avLst/>
                <a:gdLst>
                  <a:gd name="T0" fmla="*/ 0 w 85"/>
                  <a:gd name="T1" fmla="*/ 4 h 58"/>
                  <a:gd name="T2" fmla="*/ 0 w 85"/>
                  <a:gd name="T3" fmla="*/ 4 h 58"/>
                  <a:gd name="T4" fmla="*/ 0 w 85"/>
                  <a:gd name="T5" fmla="*/ 13 h 58"/>
                  <a:gd name="T6" fmla="*/ 0 w 85"/>
                  <a:gd name="T7" fmla="*/ 20 h 58"/>
                  <a:gd name="T8" fmla="*/ 2 w 85"/>
                  <a:gd name="T9" fmla="*/ 28 h 58"/>
                  <a:gd name="T10" fmla="*/ 5 w 85"/>
                  <a:gd name="T11" fmla="*/ 35 h 58"/>
                  <a:gd name="T12" fmla="*/ 9 w 85"/>
                  <a:gd name="T13" fmla="*/ 43 h 58"/>
                  <a:gd name="T14" fmla="*/ 15 w 85"/>
                  <a:gd name="T15" fmla="*/ 49 h 58"/>
                  <a:gd name="T16" fmla="*/ 25 w 85"/>
                  <a:gd name="T17" fmla="*/ 53 h 58"/>
                  <a:gd name="T18" fmla="*/ 36 w 85"/>
                  <a:gd name="T19" fmla="*/ 57 h 58"/>
                  <a:gd name="T20" fmla="*/ 36 w 85"/>
                  <a:gd name="T21" fmla="*/ 57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8 w 85"/>
                  <a:gd name="T29" fmla="*/ 56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8 h 58"/>
                  <a:gd name="T36" fmla="*/ 81 w 85"/>
                  <a:gd name="T37" fmla="*/ 29 h 58"/>
                  <a:gd name="T38" fmla="*/ 83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3 w 85"/>
                  <a:gd name="T45" fmla="*/ 7 h 58"/>
                  <a:gd name="T46" fmla="*/ 83 w 85"/>
                  <a:gd name="T47" fmla="*/ 3 h 58"/>
                  <a:gd name="T48" fmla="*/ 82 w 85"/>
                  <a:gd name="T49" fmla="*/ 7 h 58"/>
                  <a:gd name="T50" fmla="*/ 82 w 85"/>
                  <a:gd name="T51" fmla="*/ 7 h 58"/>
                  <a:gd name="T52" fmla="*/ 81 w 85"/>
                  <a:gd name="T53" fmla="*/ 13 h 58"/>
                  <a:gd name="T54" fmla="*/ 79 w 85"/>
                  <a:gd name="T55" fmla="*/ 19 h 58"/>
                  <a:gd name="T56" fmla="*/ 76 w 85"/>
                  <a:gd name="T57" fmla="*/ 25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8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6 w 85"/>
                  <a:gd name="T73" fmla="*/ 38 h 58"/>
                  <a:gd name="T74" fmla="*/ 19 w 85"/>
                  <a:gd name="T75" fmla="*/ 34 h 58"/>
                  <a:gd name="T76" fmla="*/ 13 w 85"/>
                  <a:gd name="T77" fmla="*/ 31 h 58"/>
                  <a:gd name="T78" fmla="*/ 8 w 85"/>
                  <a:gd name="T79" fmla="*/ 26 h 58"/>
                  <a:gd name="T80" fmla="*/ 5 w 85"/>
                  <a:gd name="T81" fmla="*/ 20 h 58"/>
                  <a:gd name="T82" fmla="*/ 2 w 85"/>
                  <a:gd name="T83" fmla="*/ 15 h 58"/>
                  <a:gd name="T84" fmla="*/ 2 w 85"/>
                  <a:gd name="T85" fmla="*/ 9 h 58"/>
                  <a:gd name="T86" fmla="*/ 2 w 85"/>
                  <a:gd name="T87" fmla="*/ 9 h 58"/>
                  <a:gd name="T88" fmla="*/ 1 w 85"/>
                  <a:gd name="T89" fmla="*/ 1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4 h 58"/>
                  <a:gd name="T96" fmla="*/ 0 w 85"/>
                  <a:gd name="T97" fmla="*/ 4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4"/>
                    </a:moveTo>
                    <a:lnTo>
                      <a:pt x="0" y="4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8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5" y="15"/>
                    </a:lnTo>
                    <a:lnTo>
                      <a:pt x="83" y="7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9" y="19"/>
                    </a:lnTo>
                    <a:lnTo>
                      <a:pt x="76" y="25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8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5" y="20"/>
                    </a:lnTo>
                    <a:lnTo>
                      <a:pt x="2" y="15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8" name="Freeform 231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52 w 76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2"/>
                  <a:gd name="T110" fmla="*/ 76 w 76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2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29" name="Freeform 232"/>
              <p:cNvSpPr>
                <a:spLocks/>
              </p:cNvSpPr>
              <p:nvPr/>
            </p:nvSpPr>
            <p:spPr bwMode="auto">
              <a:xfrm>
                <a:off x="1549" y="2545"/>
                <a:ext cx="76" cy="52"/>
              </a:xfrm>
              <a:custGeom>
                <a:avLst/>
                <a:gdLst>
                  <a:gd name="T0" fmla="*/ 52 w 76"/>
                  <a:gd name="T1" fmla="*/ 50 h 52"/>
                  <a:gd name="T2" fmla="*/ 52 w 76"/>
                  <a:gd name="T3" fmla="*/ 50 h 52"/>
                  <a:gd name="T4" fmla="*/ 43 w 76"/>
                  <a:gd name="T5" fmla="*/ 52 h 52"/>
                  <a:gd name="T6" fmla="*/ 35 w 76"/>
                  <a:gd name="T7" fmla="*/ 52 h 52"/>
                  <a:gd name="T8" fmla="*/ 28 w 76"/>
                  <a:gd name="T9" fmla="*/ 52 h 52"/>
                  <a:gd name="T10" fmla="*/ 21 w 76"/>
                  <a:gd name="T11" fmla="*/ 52 h 52"/>
                  <a:gd name="T12" fmla="*/ 16 w 76"/>
                  <a:gd name="T13" fmla="*/ 50 h 52"/>
                  <a:gd name="T14" fmla="*/ 11 w 76"/>
                  <a:gd name="T15" fmla="*/ 47 h 52"/>
                  <a:gd name="T16" fmla="*/ 6 w 76"/>
                  <a:gd name="T17" fmla="*/ 45 h 52"/>
                  <a:gd name="T18" fmla="*/ 4 w 76"/>
                  <a:gd name="T19" fmla="*/ 41 h 52"/>
                  <a:gd name="T20" fmla="*/ 1 w 76"/>
                  <a:gd name="T21" fmla="*/ 38 h 52"/>
                  <a:gd name="T22" fmla="*/ 0 w 76"/>
                  <a:gd name="T23" fmla="*/ 34 h 52"/>
                  <a:gd name="T24" fmla="*/ 0 w 76"/>
                  <a:gd name="T25" fmla="*/ 29 h 52"/>
                  <a:gd name="T26" fmla="*/ 1 w 76"/>
                  <a:gd name="T27" fmla="*/ 25 h 52"/>
                  <a:gd name="T28" fmla="*/ 3 w 76"/>
                  <a:gd name="T29" fmla="*/ 21 h 52"/>
                  <a:gd name="T30" fmla="*/ 6 w 76"/>
                  <a:gd name="T31" fmla="*/ 16 h 52"/>
                  <a:gd name="T32" fmla="*/ 11 w 76"/>
                  <a:gd name="T33" fmla="*/ 13 h 52"/>
                  <a:gd name="T34" fmla="*/ 16 w 76"/>
                  <a:gd name="T35" fmla="*/ 9 h 52"/>
                  <a:gd name="T36" fmla="*/ 16 w 76"/>
                  <a:gd name="T37" fmla="*/ 9 h 52"/>
                  <a:gd name="T38" fmla="*/ 28 w 76"/>
                  <a:gd name="T39" fmla="*/ 4 h 52"/>
                  <a:gd name="T40" fmla="*/ 38 w 76"/>
                  <a:gd name="T41" fmla="*/ 1 h 52"/>
                  <a:gd name="T42" fmla="*/ 47 w 76"/>
                  <a:gd name="T43" fmla="*/ 0 h 52"/>
                  <a:gd name="T44" fmla="*/ 55 w 76"/>
                  <a:gd name="T45" fmla="*/ 1 h 52"/>
                  <a:gd name="T46" fmla="*/ 62 w 76"/>
                  <a:gd name="T47" fmla="*/ 3 h 52"/>
                  <a:gd name="T48" fmla="*/ 67 w 76"/>
                  <a:gd name="T49" fmla="*/ 7 h 52"/>
                  <a:gd name="T50" fmla="*/ 72 w 76"/>
                  <a:gd name="T51" fmla="*/ 12 h 52"/>
                  <a:gd name="T52" fmla="*/ 74 w 76"/>
                  <a:gd name="T53" fmla="*/ 16 h 52"/>
                  <a:gd name="T54" fmla="*/ 76 w 76"/>
                  <a:gd name="T55" fmla="*/ 22 h 52"/>
                  <a:gd name="T56" fmla="*/ 74 w 76"/>
                  <a:gd name="T57" fmla="*/ 28 h 52"/>
                  <a:gd name="T58" fmla="*/ 72 w 76"/>
                  <a:gd name="T59" fmla="*/ 33 h 52"/>
                  <a:gd name="T60" fmla="*/ 68 w 76"/>
                  <a:gd name="T61" fmla="*/ 38 h 52"/>
                  <a:gd name="T62" fmla="*/ 62 w 76"/>
                  <a:gd name="T63" fmla="*/ 41 h 52"/>
                  <a:gd name="T64" fmla="*/ 54 w 76"/>
                  <a:gd name="T65" fmla="*/ 44 h 52"/>
                  <a:gd name="T66" fmla="*/ 43 w 76"/>
                  <a:gd name="T67" fmla="*/ 45 h 52"/>
                  <a:gd name="T68" fmla="*/ 31 w 76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2"/>
                  <a:gd name="T107" fmla="*/ 76 w 76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2">
                    <a:moveTo>
                      <a:pt x="52" y="50"/>
                    </a:moveTo>
                    <a:lnTo>
                      <a:pt x="52" y="50"/>
                    </a:lnTo>
                    <a:lnTo>
                      <a:pt x="43" y="52"/>
                    </a:lnTo>
                    <a:lnTo>
                      <a:pt x="35" y="52"/>
                    </a:lnTo>
                    <a:lnTo>
                      <a:pt x="28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1" y="47"/>
                    </a:lnTo>
                    <a:lnTo>
                      <a:pt x="6" y="45"/>
                    </a:lnTo>
                    <a:lnTo>
                      <a:pt x="4" y="41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6" y="16"/>
                    </a:lnTo>
                    <a:lnTo>
                      <a:pt x="11" y="13"/>
                    </a:lnTo>
                    <a:lnTo>
                      <a:pt x="16" y="9"/>
                    </a:lnTo>
                    <a:lnTo>
                      <a:pt x="28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6" y="22"/>
                    </a:lnTo>
                    <a:lnTo>
                      <a:pt x="74" y="28"/>
                    </a:lnTo>
                    <a:lnTo>
                      <a:pt x="72" y="33"/>
                    </a:lnTo>
                    <a:lnTo>
                      <a:pt x="68" y="38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0" name="Freeform 233"/>
              <p:cNvSpPr>
                <a:spLocks/>
              </p:cNvSpPr>
              <p:nvPr/>
            </p:nvSpPr>
            <p:spPr bwMode="auto">
              <a:xfrm>
                <a:off x="1550" y="2567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4 w 85"/>
                  <a:gd name="T17" fmla="*/ 54 h 58"/>
                  <a:gd name="T18" fmla="*/ 36 w 85"/>
                  <a:gd name="T19" fmla="*/ 56 h 58"/>
                  <a:gd name="T20" fmla="*/ 36 w 85"/>
                  <a:gd name="T21" fmla="*/ 56 h 58"/>
                  <a:gd name="T22" fmla="*/ 42 w 85"/>
                  <a:gd name="T23" fmla="*/ 58 h 58"/>
                  <a:gd name="T24" fmla="*/ 48 w 85"/>
                  <a:gd name="T25" fmla="*/ 58 h 58"/>
                  <a:gd name="T26" fmla="*/ 54 w 85"/>
                  <a:gd name="T27" fmla="*/ 56 h 58"/>
                  <a:gd name="T28" fmla="*/ 59 w 85"/>
                  <a:gd name="T29" fmla="*/ 55 h 58"/>
                  <a:gd name="T30" fmla="*/ 67 w 85"/>
                  <a:gd name="T31" fmla="*/ 50 h 58"/>
                  <a:gd name="T32" fmla="*/ 73 w 85"/>
                  <a:gd name="T33" fmla="*/ 44 h 58"/>
                  <a:gd name="T34" fmla="*/ 78 w 85"/>
                  <a:gd name="T35" fmla="*/ 37 h 58"/>
                  <a:gd name="T36" fmla="*/ 82 w 85"/>
                  <a:gd name="T37" fmla="*/ 29 h 58"/>
                  <a:gd name="T38" fmla="*/ 84 w 85"/>
                  <a:gd name="T39" fmla="*/ 22 h 58"/>
                  <a:gd name="T40" fmla="*/ 85 w 85"/>
                  <a:gd name="T41" fmla="*/ 15 h 58"/>
                  <a:gd name="T42" fmla="*/ 85 w 85"/>
                  <a:gd name="T43" fmla="*/ 15 h 58"/>
                  <a:gd name="T44" fmla="*/ 84 w 85"/>
                  <a:gd name="T45" fmla="*/ 6 h 58"/>
                  <a:gd name="T46" fmla="*/ 84 w 85"/>
                  <a:gd name="T47" fmla="*/ 4 h 58"/>
                  <a:gd name="T48" fmla="*/ 83 w 85"/>
                  <a:gd name="T49" fmla="*/ 6 h 58"/>
                  <a:gd name="T50" fmla="*/ 83 w 85"/>
                  <a:gd name="T51" fmla="*/ 6 h 58"/>
                  <a:gd name="T52" fmla="*/ 82 w 85"/>
                  <a:gd name="T53" fmla="*/ 12 h 58"/>
                  <a:gd name="T54" fmla="*/ 79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2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0 h 58"/>
                  <a:gd name="T72" fmla="*/ 27 w 85"/>
                  <a:gd name="T73" fmla="*/ 38 h 58"/>
                  <a:gd name="T74" fmla="*/ 20 w 85"/>
                  <a:gd name="T75" fmla="*/ 35 h 58"/>
                  <a:gd name="T76" fmla="*/ 14 w 85"/>
                  <a:gd name="T77" fmla="*/ 30 h 58"/>
                  <a:gd name="T78" fmla="*/ 9 w 85"/>
                  <a:gd name="T79" fmla="*/ 25 h 58"/>
                  <a:gd name="T80" fmla="*/ 5 w 85"/>
                  <a:gd name="T81" fmla="*/ 21 h 58"/>
                  <a:gd name="T82" fmla="*/ 3 w 85"/>
                  <a:gd name="T83" fmla="*/ 15 h 58"/>
                  <a:gd name="T84" fmla="*/ 3 w 85"/>
                  <a:gd name="T85" fmla="*/ 9 h 58"/>
                  <a:gd name="T86" fmla="*/ 3 w 85"/>
                  <a:gd name="T87" fmla="*/ 9 h 58"/>
                  <a:gd name="T88" fmla="*/ 2 w 85"/>
                  <a:gd name="T89" fmla="*/ 0 h 58"/>
                  <a:gd name="T90" fmla="*/ 0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4" y="54"/>
                    </a:lnTo>
                    <a:lnTo>
                      <a:pt x="36" y="56"/>
                    </a:lnTo>
                    <a:lnTo>
                      <a:pt x="42" y="58"/>
                    </a:lnTo>
                    <a:lnTo>
                      <a:pt x="48" y="58"/>
                    </a:lnTo>
                    <a:lnTo>
                      <a:pt x="54" y="56"/>
                    </a:lnTo>
                    <a:lnTo>
                      <a:pt x="59" y="55"/>
                    </a:lnTo>
                    <a:lnTo>
                      <a:pt x="67" y="50"/>
                    </a:lnTo>
                    <a:lnTo>
                      <a:pt x="73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2"/>
                    </a:lnTo>
                    <a:lnTo>
                      <a:pt x="85" y="15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3" y="6"/>
                    </a:lnTo>
                    <a:lnTo>
                      <a:pt x="82" y="12"/>
                    </a:lnTo>
                    <a:lnTo>
                      <a:pt x="79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2" y="40"/>
                    </a:lnTo>
                    <a:lnTo>
                      <a:pt x="43" y="41"/>
                    </a:lnTo>
                    <a:lnTo>
                      <a:pt x="35" y="40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9" y="25"/>
                    </a:lnTo>
                    <a:lnTo>
                      <a:pt x="5" y="21"/>
                    </a:lnTo>
                    <a:lnTo>
                      <a:pt x="3" y="15"/>
                    </a:lnTo>
                    <a:lnTo>
                      <a:pt x="3" y="9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1" name="Freeform 234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2" name="Freeform 235"/>
              <p:cNvSpPr>
                <a:spLocks/>
              </p:cNvSpPr>
              <p:nvPr/>
            </p:nvSpPr>
            <p:spPr bwMode="auto">
              <a:xfrm>
                <a:off x="1681" y="254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3 w 75"/>
                  <a:gd name="T5" fmla="*/ 52 h 53"/>
                  <a:gd name="T6" fmla="*/ 34 w 75"/>
                  <a:gd name="T7" fmla="*/ 53 h 53"/>
                  <a:gd name="T8" fmla="*/ 27 w 75"/>
                  <a:gd name="T9" fmla="*/ 53 h 53"/>
                  <a:gd name="T10" fmla="*/ 21 w 75"/>
                  <a:gd name="T11" fmla="*/ 52 h 53"/>
                  <a:gd name="T12" fmla="*/ 15 w 75"/>
                  <a:gd name="T13" fmla="*/ 50 h 53"/>
                  <a:gd name="T14" fmla="*/ 10 w 75"/>
                  <a:gd name="T15" fmla="*/ 48 h 53"/>
                  <a:gd name="T16" fmla="*/ 7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1 w 75"/>
                  <a:gd name="T27" fmla="*/ 25 h 53"/>
                  <a:gd name="T28" fmla="*/ 3 w 75"/>
                  <a:gd name="T29" fmla="*/ 20 h 53"/>
                  <a:gd name="T30" fmla="*/ 6 w 75"/>
                  <a:gd name="T31" fmla="*/ 17 h 53"/>
                  <a:gd name="T32" fmla="*/ 10 w 75"/>
                  <a:gd name="T33" fmla="*/ 13 h 53"/>
                  <a:gd name="T34" fmla="*/ 16 w 75"/>
                  <a:gd name="T35" fmla="*/ 9 h 53"/>
                  <a:gd name="T36" fmla="*/ 16 w 75"/>
                  <a:gd name="T37" fmla="*/ 9 h 53"/>
                  <a:gd name="T38" fmla="*/ 27 w 75"/>
                  <a:gd name="T39" fmla="*/ 4 h 53"/>
                  <a:gd name="T40" fmla="*/ 38 w 75"/>
                  <a:gd name="T41" fmla="*/ 1 h 53"/>
                  <a:gd name="T42" fmla="*/ 47 w 75"/>
                  <a:gd name="T43" fmla="*/ 0 h 53"/>
                  <a:gd name="T44" fmla="*/ 55 w 75"/>
                  <a:gd name="T45" fmla="*/ 1 h 53"/>
                  <a:gd name="T46" fmla="*/ 62 w 75"/>
                  <a:gd name="T47" fmla="*/ 4 h 53"/>
                  <a:gd name="T48" fmla="*/ 68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8 w 75"/>
                  <a:gd name="T61" fmla="*/ 37 h 53"/>
                  <a:gd name="T62" fmla="*/ 62 w 75"/>
                  <a:gd name="T63" fmla="*/ 41 h 53"/>
                  <a:gd name="T64" fmla="*/ 53 w 75"/>
                  <a:gd name="T65" fmla="*/ 44 h 53"/>
                  <a:gd name="T66" fmla="*/ 44 w 75"/>
                  <a:gd name="T67" fmla="*/ 46 h 53"/>
                  <a:gd name="T68" fmla="*/ 32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2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1" y="52"/>
                    </a:lnTo>
                    <a:lnTo>
                      <a:pt x="15" y="50"/>
                    </a:lnTo>
                    <a:lnTo>
                      <a:pt x="10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0" y="13"/>
                    </a:lnTo>
                    <a:lnTo>
                      <a:pt x="16" y="9"/>
                    </a:lnTo>
                    <a:lnTo>
                      <a:pt x="27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2" y="4"/>
                    </a:lnTo>
                    <a:lnTo>
                      <a:pt x="68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3" y="44"/>
                    </a:lnTo>
                    <a:lnTo>
                      <a:pt x="44" y="46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3" name="Freeform 236"/>
              <p:cNvSpPr>
                <a:spLocks/>
              </p:cNvSpPr>
              <p:nvPr/>
            </p:nvSpPr>
            <p:spPr bwMode="auto">
              <a:xfrm>
                <a:off x="1682" y="2570"/>
                <a:ext cx="85" cy="57"/>
              </a:xfrm>
              <a:custGeom>
                <a:avLst/>
                <a:gdLst>
                  <a:gd name="T0" fmla="*/ 0 w 85"/>
                  <a:gd name="T1" fmla="*/ 4 h 57"/>
                  <a:gd name="T2" fmla="*/ 0 w 85"/>
                  <a:gd name="T3" fmla="*/ 4 h 57"/>
                  <a:gd name="T4" fmla="*/ 0 w 85"/>
                  <a:gd name="T5" fmla="*/ 12 h 57"/>
                  <a:gd name="T6" fmla="*/ 0 w 85"/>
                  <a:gd name="T7" fmla="*/ 20 h 57"/>
                  <a:gd name="T8" fmla="*/ 2 w 85"/>
                  <a:gd name="T9" fmla="*/ 28 h 57"/>
                  <a:gd name="T10" fmla="*/ 5 w 85"/>
                  <a:gd name="T11" fmla="*/ 35 h 57"/>
                  <a:gd name="T12" fmla="*/ 9 w 85"/>
                  <a:gd name="T13" fmla="*/ 43 h 57"/>
                  <a:gd name="T14" fmla="*/ 15 w 85"/>
                  <a:gd name="T15" fmla="*/ 49 h 57"/>
                  <a:gd name="T16" fmla="*/ 25 w 85"/>
                  <a:gd name="T17" fmla="*/ 53 h 57"/>
                  <a:gd name="T18" fmla="*/ 36 w 85"/>
                  <a:gd name="T19" fmla="*/ 57 h 57"/>
                  <a:gd name="T20" fmla="*/ 36 w 85"/>
                  <a:gd name="T21" fmla="*/ 57 h 57"/>
                  <a:gd name="T22" fmla="*/ 43 w 85"/>
                  <a:gd name="T23" fmla="*/ 57 h 57"/>
                  <a:gd name="T24" fmla="*/ 48 w 85"/>
                  <a:gd name="T25" fmla="*/ 57 h 57"/>
                  <a:gd name="T26" fmla="*/ 54 w 85"/>
                  <a:gd name="T27" fmla="*/ 57 h 57"/>
                  <a:gd name="T28" fmla="*/ 58 w 85"/>
                  <a:gd name="T29" fmla="*/ 55 h 57"/>
                  <a:gd name="T30" fmla="*/ 67 w 85"/>
                  <a:gd name="T31" fmla="*/ 51 h 57"/>
                  <a:gd name="T32" fmla="*/ 73 w 85"/>
                  <a:gd name="T33" fmla="*/ 44 h 57"/>
                  <a:gd name="T34" fmla="*/ 77 w 85"/>
                  <a:gd name="T35" fmla="*/ 37 h 57"/>
                  <a:gd name="T36" fmla="*/ 81 w 85"/>
                  <a:gd name="T37" fmla="*/ 30 h 57"/>
                  <a:gd name="T38" fmla="*/ 83 w 85"/>
                  <a:gd name="T39" fmla="*/ 21 h 57"/>
                  <a:gd name="T40" fmla="*/ 85 w 85"/>
                  <a:gd name="T41" fmla="*/ 15 h 57"/>
                  <a:gd name="T42" fmla="*/ 85 w 85"/>
                  <a:gd name="T43" fmla="*/ 15 h 57"/>
                  <a:gd name="T44" fmla="*/ 85 w 85"/>
                  <a:gd name="T45" fmla="*/ 6 h 57"/>
                  <a:gd name="T46" fmla="*/ 83 w 85"/>
                  <a:gd name="T47" fmla="*/ 3 h 57"/>
                  <a:gd name="T48" fmla="*/ 82 w 85"/>
                  <a:gd name="T49" fmla="*/ 7 h 57"/>
                  <a:gd name="T50" fmla="*/ 82 w 85"/>
                  <a:gd name="T51" fmla="*/ 7 h 57"/>
                  <a:gd name="T52" fmla="*/ 81 w 85"/>
                  <a:gd name="T53" fmla="*/ 13 h 57"/>
                  <a:gd name="T54" fmla="*/ 80 w 85"/>
                  <a:gd name="T55" fmla="*/ 19 h 57"/>
                  <a:gd name="T56" fmla="*/ 76 w 85"/>
                  <a:gd name="T57" fmla="*/ 24 h 57"/>
                  <a:gd name="T58" fmla="*/ 72 w 85"/>
                  <a:gd name="T59" fmla="*/ 30 h 57"/>
                  <a:gd name="T60" fmla="*/ 67 w 85"/>
                  <a:gd name="T61" fmla="*/ 33 h 57"/>
                  <a:gd name="T62" fmla="*/ 60 w 85"/>
                  <a:gd name="T63" fmla="*/ 37 h 57"/>
                  <a:gd name="T64" fmla="*/ 52 w 85"/>
                  <a:gd name="T65" fmla="*/ 39 h 57"/>
                  <a:gd name="T66" fmla="*/ 43 w 85"/>
                  <a:gd name="T67" fmla="*/ 40 h 57"/>
                  <a:gd name="T68" fmla="*/ 43 w 85"/>
                  <a:gd name="T69" fmla="*/ 40 h 57"/>
                  <a:gd name="T70" fmla="*/ 34 w 85"/>
                  <a:gd name="T71" fmla="*/ 40 h 57"/>
                  <a:gd name="T72" fmla="*/ 26 w 85"/>
                  <a:gd name="T73" fmla="*/ 38 h 57"/>
                  <a:gd name="T74" fmla="*/ 20 w 85"/>
                  <a:gd name="T75" fmla="*/ 34 h 57"/>
                  <a:gd name="T76" fmla="*/ 13 w 85"/>
                  <a:gd name="T77" fmla="*/ 31 h 57"/>
                  <a:gd name="T78" fmla="*/ 8 w 85"/>
                  <a:gd name="T79" fmla="*/ 25 h 57"/>
                  <a:gd name="T80" fmla="*/ 5 w 85"/>
                  <a:gd name="T81" fmla="*/ 20 h 57"/>
                  <a:gd name="T82" fmla="*/ 2 w 85"/>
                  <a:gd name="T83" fmla="*/ 14 h 57"/>
                  <a:gd name="T84" fmla="*/ 2 w 85"/>
                  <a:gd name="T85" fmla="*/ 9 h 57"/>
                  <a:gd name="T86" fmla="*/ 2 w 85"/>
                  <a:gd name="T87" fmla="*/ 9 h 57"/>
                  <a:gd name="T88" fmla="*/ 1 w 85"/>
                  <a:gd name="T89" fmla="*/ 1 h 57"/>
                  <a:gd name="T90" fmla="*/ 1 w 85"/>
                  <a:gd name="T91" fmla="*/ 0 h 57"/>
                  <a:gd name="T92" fmla="*/ 0 w 85"/>
                  <a:gd name="T93" fmla="*/ 0 h 57"/>
                  <a:gd name="T94" fmla="*/ 0 w 85"/>
                  <a:gd name="T95" fmla="*/ 4 h 57"/>
                  <a:gd name="T96" fmla="*/ 0 w 85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7"/>
                  <a:gd name="T149" fmla="*/ 85 w 85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5" y="35"/>
                    </a:lnTo>
                    <a:lnTo>
                      <a:pt x="9" y="43"/>
                    </a:lnTo>
                    <a:lnTo>
                      <a:pt x="15" y="49"/>
                    </a:lnTo>
                    <a:lnTo>
                      <a:pt x="25" y="53"/>
                    </a:lnTo>
                    <a:lnTo>
                      <a:pt x="36" y="57"/>
                    </a:lnTo>
                    <a:lnTo>
                      <a:pt x="43" y="57"/>
                    </a:lnTo>
                    <a:lnTo>
                      <a:pt x="48" y="57"/>
                    </a:lnTo>
                    <a:lnTo>
                      <a:pt x="54" y="57"/>
                    </a:lnTo>
                    <a:lnTo>
                      <a:pt x="58" y="55"/>
                    </a:lnTo>
                    <a:lnTo>
                      <a:pt x="67" y="51"/>
                    </a:lnTo>
                    <a:lnTo>
                      <a:pt x="73" y="44"/>
                    </a:lnTo>
                    <a:lnTo>
                      <a:pt x="77" y="37"/>
                    </a:lnTo>
                    <a:lnTo>
                      <a:pt x="81" y="30"/>
                    </a:lnTo>
                    <a:lnTo>
                      <a:pt x="83" y="21"/>
                    </a:lnTo>
                    <a:lnTo>
                      <a:pt x="85" y="15"/>
                    </a:lnTo>
                    <a:lnTo>
                      <a:pt x="85" y="6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2" y="30"/>
                    </a:lnTo>
                    <a:lnTo>
                      <a:pt x="67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20" y="34"/>
                    </a:lnTo>
                    <a:lnTo>
                      <a:pt x="13" y="31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4" name="Freeform 237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52 w 76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6"/>
                  <a:gd name="T109" fmla="*/ 0 h 53"/>
                  <a:gd name="T110" fmla="*/ 76 w 76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  <a:lnTo>
                      <a:pt x="52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5" name="Freeform 238"/>
              <p:cNvSpPr>
                <a:spLocks/>
              </p:cNvSpPr>
              <p:nvPr/>
            </p:nvSpPr>
            <p:spPr bwMode="auto">
              <a:xfrm>
                <a:off x="1421" y="2541"/>
                <a:ext cx="76" cy="53"/>
              </a:xfrm>
              <a:custGeom>
                <a:avLst/>
                <a:gdLst>
                  <a:gd name="T0" fmla="*/ 52 w 76"/>
                  <a:gd name="T1" fmla="*/ 49 h 53"/>
                  <a:gd name="T2" fmla="*/ 52 w 76"/>
                  <a:gd name="T3" fmla="*/ 49 h 53"/>
                  <a:gd name="T4" fmla="*/ 43 w 76"/>
                  <a:gd name="T5" fmla="*/ 51 h 53"/>
                  <a:gd name="T6" fmla="*/ 35 w 76"/>
                  <a:gd name="T7" fmla="*/ 53 h 53"/>
                  <a:gd name="T8" fmla="*/ 28 w 76"/>
                  <a:gd name="T9" fmla="*/ 53 h 53"/>
                  <a:gd name="T10" fmla="*/ 22 w 76"/>
                  <a:gd name="T11" fmla="*/ 51 h 53"/>
                  <a:gd name="T12" fmla="*/ 16 w 76"/>
                  <a:gd name="T13" fmla="*/ 50 h 53"/>
                  <a:gd name="T14" fmla="*/ 11 w 76"/>
                  <a:gd name="T15" fmla="*/ 48 h 53"/>
                  <a:gd name="T16" fmla="*/ 6 w 76"/>
                  <a:gd name="T17" fmla="*/ 44 h 53"/>
                  <a:gd name="T18" fmla="*/ 4 w 76"/>
                  <a:gd name="T19" fmla="*/ 42 h 53"/>
                  <a:gd name="T20" fmla="*/ 2 w 76"/>
                  <a:gd name="T21" fmla="*/ 37 h 53"/>
                  <a:gd name="T22" fmla="*/ 0 w 76"/>
                  <a:gd name="T23" fmla="*/ 33 h 53"/>
                  <a:gd name="T24" fmla="*/ 0 w 76"/>
                  <a:gd name="T25" fmla="*/ 30 h 53"/>
                  <a:gd name="T26" fmla="*/ 2 w 76"/>
                  <a:gd name="T27" fmla="*/ 25 h 53"/>
                  <a:gd name="T28" fmla="*/ 3 w 76"/>
                  <a:gd name="T29" fmla="*/ 20 h 53"/>
                  <a:gd name="T30" fmla="*/ 6 w 76"/>
                  <a:gd name="T31" fmla="*/ 17 h 53"/>
                  <a:gd name="T32" fmla="*/ 11 w 76"/>
                  <a:gd name="T33" fmla="*/ 13 h 53"/>
                  <a:gd name="T34" fmla="*/ 16 w 76"/>
                  <a:gd name="T35" fmla="*/ 10 h 53"/>
                  <a:gd name="T36" fmla="*/ 16 w 76"/>
                  <a:gd name="T37" fmla="*/ 10 h 53"/>
                  <a:gd name="T38" fmla="*/ 28 w 76"/>
                  <a:gd name="T39" fmla="*/ 4 h 53"/>
                  <a:gd name="T40" fmla="*/ 39 w 76"/>
                  <a:gd name="T41" fmla="*/ 1 h 53"/>
                  <a:gd name="T42" fmla="*/ 47 w 76"/>
                  <a:gd name="T43" fmla="*/ 0 h 53"/>
                  <a:gd name="T44" fmla="*/ 55 w 76"/>
                  <a:gd name="T45" fmla="*/ 1 h 53"/>
                  <a:gd name="T46" fmla="*/ 63 w 76"/>
                  <a:gd name="T47" fmla="*/ 4 h 53"/>
                  <a:gd name="T48" fmla="*/ 69 w 76"/>
                  <a:gd name="T49" fmla="*/ 7 h 53"/>
                  <a:gd name="T50" fmla="*/ 72 w 76"/>
                  <a:gd name="T51" fmla="*/ 11 h 53"/>
                  <a:gd name="T52" fmla="*/ 74 w 76"/>
                  <a:gd name="T53" fmla="*/ 17 h 53"/>
                  <a:gd name="T54" fmla="*/ 76 w 76"/>
                  <a:gd name="T55" fmla="*/ 22 h 53"/>
                  <a:gd name="T56" fmla="*/ 74 w 76"/>
                  <a:gd name="T57" fmla="*/ 27 h 53"/>
                  <a:gd name="T58" fmla="*/ 72 w 76"/>
                  <a:gd name="T59" fmla="*/ 32 h 53"/>
                  <a:gd name="T60" fmla="*/ 69 w 76"/>
                  <a:gd name="T61" fmla="*/ 37 h 53"/>
                  <a:gd name="T62" fmla="*/ 63 w 76"/>
                  <a:gd name="T63" fmla="*/ 41 h 53"/>
                  <a:gd name="T64" fmla="*/ 54 w 76"/>
                  <a:gd name="T65" fmla="*/ 44 h 53"/>
                  <a:gd name="T66" fmla="*/ 45 w 76"/>
                  <a:gd name="T67" fmla="*/ 45 h 53"/>
                  <a:gd name="T68" fmla="*/ 31 w 76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6"/>
                  <a:gd name="T106" fmla="*/ 0 h 53"/>
                  <a:gd name="T107" fmla="*/ 76 w 76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6" h="53">
                    <a:moveTo>
                      <a:pt x="52" y="49"/>
                    </a:moveTo>
                    <a:lnTo>
                      <a:pt x="52" y="49"/>
                    </a:lnTo>
                    <a:lnTo>
                      <a:pt x="43" y="51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2" y="51"/>
                    </a:lnTo>
                    <a:lnTo>
                      <a:pt x="16" y="50"/>
                    </a:lnTo>
                    <a:lnTo>
                      <a:pt x="11" y="48"/>
                    </a:lnTo>
                    <a:lnTo>
                      <a:pt x="6" y="44"/>
                    </a:lnTo>
                    <a:lnTo>
                      <a:pt x="4" y="42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3"/>
                    </a:lnTo>
                    <a:lnTo>
                      <a:pt x="16" y="10"/>
                    </a:lnTo>
                    <a:lnTo>
                      <a:pt x="28" y="4"/>
                    </a:lnTo>
                    <a:lnTo>
                      <a:pt x="39" y="1"/>
                    </a:lnTo>
                    <a:lnTo>
                      <a:pt x="47" y="0"/>
                    </a:lnTo>
                    <a:lnTo>
                      <a:pt x="55" y="1"/>
                    </a:lnTo>
                    <a:lnTo>
                      <a:pt x="63" y="4"/>
                    </a:lnTo>
                    <a:lnTo>
                      <a:pt x="69" y="7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6" y="22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9" y="37"/>
                    </a:lnTo>
                    <a:lnTo>
                      <a:pt x="63" y="41"/>
                    </a:lnTo>
                    <a:lnTo>
                      <a:pt x="54" y="44"/>
                    </a:lnTo>
                    <a:lnTo>
                      <a:pt x="45" y="45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6" name="Freeform 239"/>
              <p:cNvSpPr>
                <a:spLocks/>
              </p:cNvSpPr>
              <p:nvPr/>
            </p:nvSpPr>
            <p:spPr bwMode="auto">
              <a:xfrm>
                <a:off x="1423" y="2563"/>
                <a:ext cx="84" cy="57"/>
              </a:xfrm>
              <a:custGeom>
                <a:avLst/>
                <a:gdLst>
                  <a:gd name="T0" fmla="*/ 0 w 84"/>
                  <a:gd name="T1" fmla="*/ 4 h 57"/>
                  <a:gd name="T2" fmla="*/ 0 w 84"/>
                  <a:gd name="T3" fmla="*/ 4 h 57"/>
                  <a:gd name="T4" fmla="*/ 0 w 84"/>
                  <a:gd name="T5" fmla="*/ 11 h 57"/>
                  <a:gd name="T6" fmla="*/ 0 w 84"/>
                  <a:gd name="T7" fmla="*/ 20 h 57"/>
                  <a:gd name="T8" fmla="*/ 2 w 84"/>
                  <a:gd name="T9" fmla="*/ 28 h 57"/>
                  <a:gd name="T10" fmla="*/ 4 w 84"/>
                  <a:gd name="T11" fmla="*/ 35 h 57"/>
                  <a:gd name="T12" fmla="*/ 9 w 84"/>
                  <a:gd name="T13" fmla="*/ 42 h 57"/>
                  <a:gd name="T14" fmla="*/ 15 w 84"/>
                  <a:gd name="T15" fmla="*/ 48 h 57"/>
                  <a:gd name="T16" fmla="*/ 25 w 84"/>
                  <a:gd name="T17" fmla="*/ 53 h 57"/>
                  <a:gd name="T18" fmla="*/ 35 w 84"/>
                  <a:gd name="T19" fmla="*/ 57 h 57"/>
                  <a:gd name="T20" fmla="*/ 35 w 84"/>
                  <a:gd name="T21" fmla="*/ 57 h 57"/>
                  <a:gd name="T22" fmla="*/ 41 w 84"/>
                  <a:gd name="T23" fmla="*/ 57 h 57"/>
                  <a:gd name="T24" fmla="*/ 47 w 84"/>
                  <a:gd name="T25" fmla="*/ 57 h 57"/>
                  <a:gd name="T26" fmla="*/ 53 w 84"/>
                  <a:gd name="T27" fmla="*/ 57 h 57"/>
                  <a:gd name="T28" fmla="*/ 58 w 84"/>
                  <a:gd name="T29" fmla="*/ 54 h 57"/>
                  <a:gd name="T30" fmla="*/ 67 w 84"/>
                  <a:gd name="T31" fmla="*/ 51 h 57"/>
                  <a:gd name="T32" fmla="*/ 72 w 84"/>
                  <a:gd name="T33" fmla="*/ 44 h 57"/>
                  <a:gd name="T34" fmla="*/ 77 w 84"/>
                  <a:gd name="T35" fmla="*/ 37 h 57"/>
                  <a:gd name="T36" fmla="*/ 81 w 84"/>
                  <a:gd name="T37" fmla="*/ 29 h 57"/>
                  <a:gd name="T38" fmla="*/ 83 w 84"/>
                  <a:gd name="T39" fmla="*/ 22 h 57"/>
                  <a:gd name="T40" fmla="*/ 84 w 84"/>
                  <a:gd name="T41" fmla="*/ 15 h 57"/>
                  <a:gd name="T42" fmla="*/ 84 w 84"/>
                  <a:gd name="T43" fmla="*/ 15 h 57"/>
                  <a:gd name="T44" fmla="*/ 83 w 84"/>
                  <a:gd name="T45" fmla="*/ 5 h 57"/>
                  <a:gd name="T46" fmla="*/ 83 w 84"/>
                  <a:gd name="T47" fmla="*/ 3 h 57"/>
                  <a:gd name="T48" fmla="*/ 82 w 84"/>
                  <a:gd name="T49" fmla="*/ 7 h 57"/>
                  <a:gd name="T50" fmla="*/ 82 w 84"/>
                  <a:gd name="T51" fmla="*/ 7 h 57"/>
                  <a:gd name="T52" fmla="*/ 81 w 84"/>
                  <a:gd name="T53" fmla="*/ 13 h 57"/>
                  <a:gd name="T54" fmla="*/ 78 w 84"/>
                  <a:gd name="T55" fmla="*/ 19 h 57"/>
                  <a:gd name="T56" fmla="*/ 76 w 84"/>
                  <a:gd name="T57" fmla="*/ 23 h 57"/>
                  <a:gd name="T58" fmla="*/ 71 w 84"/>
                  <a:gd name="T59" fmla="*/ 29 h 57"/>
                  <a:gd name="T60" fmla="*/ 67 w 84"/>
                  <a:gd name="T61" fmla="*/ 33 h 57"/>
                  <a:gd name="T62" fmla="*/ 59 w 84"/>
                  <a:gd name="T63" fmla="*/ 37 h 57"/>
                  <a:gd name="T64" fmla="*/ 52 w 84"/>
                  <a:gd name="T65" fmla="*/ 39 h 57"/>
                  <a:gd name="T66" fmla="*/ 43 w 84"/>
                  <a:gd name="T67" fmla="*/ 40 h 57"/>
                  <a:gd name="T68" fmla="*/ 43 w 84"/>
                  <a:gd name="T69" fmla="*/ 40 h 57"/>
                  <a:gd name="T70" fmla="*/ 34 w 84"/>
                  <a:gd name="T71" fmla="*/ 40 h 57"/>
                  <a:gd name="T72" fmla="*/ 26 w 84"/>
                  <a:gd name="T73" fmla="*/ 38 h 57"/>
                  <a:gd name="T74" fmla="*/ 19 w 84"/>
                  <a:gd name="T75" fmla="*/ 34 h 57"/>
                  <a:gd name="T76" fmla="*/ 13 w 84"/>
                  <a:gd name="T77" fmla="*/ 31 h 57"/>
                  <a:gd name="T78" fmla="*/ 8 w 84"/>
                  <a:gd name="T79" fmla="*/ 26 h 57"/>
                  <a:gd name="T80" fmla="*/ 4 w 84"/>
                  <a:gd name="T81" fmla="*/ 20 h 57"/>
                  <a:gd name="T82" fmla="*/ 2 w 84"/>
                  <a:gd name="T83" fmla="*/ 14 h 57"/>
                  <a:gd name="T84" fmla="*/ 2 w 84"/>
                  <a:gd name="T85" fmla="*/ 9 h 57"/>
                  <a:gd name="T86" fmla="*/ 2 w 84"/>
                  <a:gd name="T87" fmla="*/ 9 h 57"/>
                  <a:gd name="T88" fmla="*/ 1 w 84"/>
                  <a:gd name="T89" fmla="*/ 1 h 57"/>
                  <a:gd name="T90" fmla="*/ 0 w 84"/>
                  <a:gd name="T91" fmla="*/ 0 h 57"/>
                  <a:gd name="T92" fmla="*/ 0 w 84"/>
                  <a:gd name="T93" fmla="*/ 0 h 57"/>
                  <a:gd name="T94" fmla="*/ 0 w 84"/>
                  <a:gd name="T95" fmla="*/ 4 h 57"/>
                  <a:gd name="T96" fmla="*/ 0 w 84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4"/>
                  <a:gd name="T148" fmla="*/ 0 h 57"/>
                  <a:gd name="T149" fmla="*/ 84 w 84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4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4" y="35"/>
                    </a:lnTo>
                    <a:lnTo>
                      <a:pt x="9" y="42"/>
                    </a:lnTo>
                    <a:lnTo>
                      <a:pt x="15" y="48"/>
                    </a:lnTo>
                    <a:lnTo>
                      <a:pt x="25" y="53"/>
                    </a:lnTo>
                    <a:lnTo>
                      <a:pt x="35" y="57"/>
                    </a:lnTo>
                    <a:lnTo>
                      <a:pt x="41" y="57"/>
                    </a:lnTo>
                    <a:lnTo>
                      <a:pt x="47" y="57"/>
                    </a:lnTo>
                    <a:lnTo>
                      <a:pt x="53" y="57"/>
                    </a:lnTo>
                    <a:lnTo>
                      <a:pt x="58" y="54"/>
                    </a:lnTo>
                    <a:lnTo>
                      <a:pt x="67" y="51"/>
                    </a:lnTo>
                    <a:lnTo>
                      <a:pt x="72" y="44"/>
                    </a:lnTo>
                    <a:lnTo>
                      <a:pt x="77" y="37"/>
                    </a:lnTo>
                    <a:lnTo>
                      <a:pt x="81" y="29"/>
                    </a:lnTo>
                    <a:lnTo>
                      <a:pt x="83" y="22"/>
                    </a:lnTo>
                    <a:lnTo>
                      <a:pt x="84" y="15"/>
                    </a:lnTo>
                    <a:lnTo>
                      <a:pt x="83" y="5"/>
                    </a:lnTo>
                    <a:lnTo>
                      <a:pt x="83" y="3"/>
                    </a:lnTo>
                    <a:lnTo>
                      <a:pt x="82" y="7"/>
                    </a:lnTo>
                    <a:lnTo>
                      <a:pt x="81" y="13"/>
                    </a:lnTo>
                    <a:lnTo>
                      <a:pt x="78" y="19"/>
                    </a:lnTo>
                    <a:lnTo>
                      <a:pt x="76" y="23"/>
                    </a:lnTo>
                    <a:lnTo>
                      <a:pt x="71" y="29"/>
                    </a:lnTo>
                    <a:lnTo>
                      <a:pt x="67" y="33"/>
                    </a:lnTo>
                    <a:lnTo>
                      <a:pt x="59" y="37"/>
                    </a:lnTo>
                    <a:lnTo>
                      <a:pt x="52" y="39"/>
                    </a:lnTo>
                    <a:lnTo>
                      <a:pt x="43" y="40"/>
                    </a:lnTo>
                    <a:lnTo>
                      <a:pt x="34" y="40"/>
                    </a:lnTo>
                    <a:lnTo>
                      <a:pt x="26" y="38"/>
                    </a:lnTo>
                    <a:lnTo>
                      <a:pt x="19" y="34"/>
                    </a:lnTo>
                    <a:lnTo>
                      <a:pt x="13" y="31"/>
                    </a:lnTo>
                    <a:lnTo>
                      <a:pt x="8" y="26"/>
                    </a:lnTo>
                    <a:lnTo>
                      <a:pt x="4" y="20"/>
                    </a:lnTo>
                    <a:lnTo>
                      <a:pt x="2" y="14"/>
                    </a:lnTo>
                    <a:lnTo>
                      <a:pt x="2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7" name="Freeform 240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51 w 75"/>
                  <a:gd name="T71" fmla="*/ 50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  <a:lnTo>
                      <a:pt x="51" y="5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8" name="Freeform 241"/>
              <p:cNvSpPr>
                <a:spLocks/>
              </p:cNvSpPr>
              <p:nvPr/>
            </p:nvSpPr>
            <p:spPr bwMode="auto">
              <a:xfrm>
                <a:off x="1553" y="2638"/>
                <a:ext cx="75" cy="52"/>
              </a:xfrm>
              <a:custGeom>
                <a:avLst/>
                <a:gdLst>
                  <a:gd name="T0" fmla="*/ 51 w 75"/>
                  <a:gd name="T1" fmla="*/ 50 h 52"/>
                  <a:gd name="T2" fmla="*/ 51 w 75"/>
                  <a:gd name="T3" fmla="*/ 50 h 52"/>
                  <a:gd name="T4" fmla="*/ 42 w 75"/>
                  <a:gd name="T5" fmla="*/ 51 h 52"/>
                  <a:gd name="T6" fmla="*/ 34 w 75"/>
                  <a:gd name="T7" fmla="*/ 52 h 52"/>
                  <a:gd name="T8" fmla="*/ 27 w 75"/>
                  <a:gd name="T9" fmla="*/ 52 h 52"/>
                  <a:gd name="T10" fmla="*/ 20 w 75"/>
                  <a:gd name="T11" fmla="*/ 51 h 52"/>
                  <a:gd name="T12" fmla="*/ 14 w 75"/>
                  <a:gd name="T13" fmla="*/ 50 h 52"/>
                  <a:gd name="T14" fmla="*/ 9 w 75"/>
                  <a:gd name="T15" fmla="*/ 47 h 52"/>
                  <a:gd name="T16" fmla="*/ 6 w 75"/>
                  <a:gd name="T17" fmla="*/ 44 h 52"/>
                  <a:gd name="T18" fmla="*/ 3 w 75"/>
                  <a:gd name="T19" fmla="*/ 41 h 52"/>
                  <a:gd name="T20" fmla="*/ 1 w 75"/>
                  <a:gd name="T21" fmla="*/ 38 h 52"/>
                  <a:gd name="T22" fmla="*/ 0 w 75"/>
                  <a:gd name="T23" fmla="*/ 33 h 52"/>
                  <a:gd name="T24" fmla="*/ 0 w 75"/>
                  <a:gd name="T25" fmla="*/ 30 h 52"/>
                  <a:gd name="T26" fmla="*/ 0 w 75"/>
                  <a:gd name="T27" fmla="*/ 25 h 52"/>
                  <a:gd name="T28" fmla="*/ 2 w 75"/>
                  <a:gd name="T29" fmla="*/ 20 h 52"/>
                  <a:gd name="T30" fmla="*/ 6 w 75"/>
                  <a:gd name="T31" fmla="*/ 16 h 52"/>
                  <a:gd name="T32" fmla="*/ 9 w 75"/>
                  <a:gd name="T33" fmla="*/ 13 h 52"/>
                  <a:gd name="T34" fmla="*/ 15 w 75"/>
                  <a:gd name="T35" fmla="*/ 9 h 52"/>
                  <a:gd name="T36" fmla="*/ 15 w 75"/>
                  <a:gd name="T37" fmla="*/ 9 h 52"/>
                  <a:gd name="T38" fmla="*/ 27 w 75"/>
                  <a:gd name="T39" fmla="*/ 3 h 52"/>
                  <a:gd name="T40" fmla="*/ 37 w 75"/>
                  <a:gd name="T41" fmla="*/ 1 h 52"/>
                  <a:gd name="T42" fmla="*/ 46 w 75"/>
                  <a:gd name="T43" fmla="*/ 0 h 52"/>
                  <a:gd name="T44" fmla="*/ 55 w 75"/>
                  <a:gd name="T45" fmla="*/ 1 h 52"/>
                  <a:gd name="T46" fmla="*/ 62 w 75"/>
                  <a:gd name="T47" fmla="*/ 3 h 52"/>
                  <a:gd name="T48" fmla="*/ 67 w 75"/>
                  <a:gd name="T49" fmla="*/ 7 h 52"/>
                  <a:gd name="T50" fmla="*/ 72 w 75"/>
                  <a:gd name="T51" fmla="*/ 12 h 52"/>
                  <a:gd name="T52" fmla="*/ 74 w 75"/>
                  <a:gd name="T53" fmla="*/ 16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7 w 75"/>
                  <a:gd name="T61" fmla="*/ 37 h 52"/>
                  <a:gd name="T62" fmla="*/ 61 w 75"/>
                  <a:gd name="T63" fmla="*/ 41 h 52"/>
                  <a:gd name="T64" fmla="*/ 54 w 75"/>
                  <a:gd name="T65" fmla="*/ 44 h 52"/>
                  <a:gd name="T66" fmla="*/ 43 w 75"/>
                  <a:gd name="T67" fmla="*/ 45 h 52"/>
                  <a:gd name="T68" fmla="*/ 31 w 75"/>
                  <a:gd name="T69" fmla="*/ 45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50"/>
                    </a:moveTo>
                    <a:lnTo>
                      <a:pt x="51" y="50"/>
                    </a:lnTo>
                    <a:lnTo>
                      <a:pt x="42" y="51"/>
                    </a:lnTo>
                    <a:lnTo>
                      <a:pt x="34" y="52"/>
                    </a:lnTo>
                    <a:lnTo>
                      <a:pt x="27" y="52"/>
                    </a:lnTo>
                    <a:lnTo>
                      <a:pt x="20" y="51"/>
                    </a:lnTo>
                    <a:lnTo>
                      <a:pt x="14" y="50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15" y="9"/>
                    </a:lnTo>
                    <a:lnTo>
                      <a:pt x="27" y="3"/>
                    </a:lnTo>
                    <a:lnTo>
                      <a:pt x="37" y="1"/>
                    </a:lnTo>
                    <a:lnTo>
                      <a:pt x="46" y="0"/>
                    </a:lnTo>
                    <a:lnTo>
                      <a:pt x="55" y="1"/>
                    </a:lnTo>
                    <a:lnTo>
                      <a:pt x="62" y="3"/>
                    </a:lnTo>
                    <a:lnTo>
                      <a:pt x="67" y="7"/>
                    </a:lnTo>
                    <a:lnTo>
                      <a:pt x="72" y="12"/>
                    </a:lnTo>
                    <a:lnTo>
                      <a:pt x="74" y="16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7" y="37"/>
                    </a:lnTo>
                    <a:lnTo>
                      <a:pt x="61" y="41"/>
                    </a:lnTo>
                    <a:lnTo>
                      <a:pt x="54" y="44"/>
                    </a:lnTo>
                    <a:lnTo>
                      <a:pt x="43" y="45"/>
                    </a:lnTo>
                    <a:lnTo>
                      <a:pt x="31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39" name="Freeform 242"/>
              <p:cNvSpPr>
                <a:spLocks/>
              </p:cNvSpPr>
              <p:nvPr/>
            </p:nvSpPr>
            <p:spPr bwMode="auto">
              <a:xfrm>
                <a:off x="1553" y="2659"/>
                <a:ext cx="86" cy="57"/>
              </a:xfrm>
              <a:custGeom>
                <a:avLst/>
                <a:gdLst>
                  <a:gd name="T0" fmla="*/ 0 w 86"/>
                  <a:gd name="T1" fmla="*/ 5 h 57"/>
                  <a:gd name="T2" fmla="*/ 0 w 86"/>
                  <a:gd name="T3" fmla="*/ 5 h 57"/>
                  <a:gd name="T4" fmla="*/ 0 w 86"/>
                  <a:gd name="T5" fmla="*/ 13 h 57"/>
                  <a:gd name="T6" fmla="*/ 1 w 86"/>
                  <a:gd name="T7" fmla="*/ 20 h 57"/>
                  <a:gd name="T8" fmla="*/ 2 w 86"/>
                  <a:gd name="T9" fmla="*/ 29 h 57"/>
                  <a:gd name="T10" fmla="*/ 6 w 86"/>
                  <a:gd name="T11" fmla="*/ 36 h 57"/>
                  <a:gd name="T12" fmla="*/ 11 w 86"/>
                  <a:gd name="T13" fmla="*/ 43 h 57"/>
                  <a:gd name="T14" fmla="*/ 17 w 86"/>
                  <a:gd name="T15" fmla="*/ 49 h 57"/>
                  <a:gd name="T16" fmla="*/ 25 w 86"/>
                  <a:gd name="T17" fmla="*/ 54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4 w 86"/>
                  <a:gd name="T27" fmla="*/ 57 h 57"/>
                  <a:gd name="T28" fmla="*/ 58 w 86"/>
                  <a:gd name="T29" fmla="*/ 56 h 57"/>
                  <a:gd name="T30" fmla="*/ 67 w 86"/>
                  <a:gd name="T31" fmla="*/ 52 h 57"/>
                  <a:gd name="T32" fmla="*/ 74 w 86"/>
                  <a:gd name="T33" fmla="*/ 46 h 57"/>
                  <a:gd name="T34" fmla="*/ 79 w 86"/>
                  <a:gd name="T35" fmla="*/ 37 h 57"/>
                  <a:gd name="T36" fmla="*/ 82 w 86"/>
                  <a:gd name="T37" fmla="*/ 30 h 57"/>
                  <a:gd name="T38" fmla="*/ 85 w 86"/>
                  <a:gd name="T39" fmla="*/ 23 h 57"/>
                  <a:gd name="T40" fmla="*/ 86 w 86"/>
                  <a:gd name="T41" fmla="*/ 16 h 57"/>
                  <a:gd name="T42" fmla="*/ 86 w 86"/>
                  <a:gd name="T43" fmla="*/ 16 h 57"/>
                  <a:gd name="T44" fmla="*/ 85 w 86"/>
                  <a:gd name="T45" fmla="*/ 6 h 57"/>
                  <a:gd name="T46" fmla="*/ 85 w 86"/>
                  <a:gd name="T47" fmla="*/ 4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9 h 57"/>
                  <a:gd name="T56" fmla="*/ 76 w 86"/>
                  <a:gd name="T57" fmla="*/ 24 h 57"/>
                  <a:gd name="T58" fmla="*/ 73 w 86"/>
                  <a:gd name="T59" fmla="*/ 30 h 57"/>
                  <a:gd name="T60" fmla="*/ 67 w 86"/>
                  <a:gd name="T61" fmla="*/ 35 h 57"/>
                  <a:gd name="T62" fmla="*/ 61 w 86"/>
                  <a:gd name="T63" fmla="*/ 38 h 57"/>
                  <a:gd name="T64" fmla="*/ 52 w 86"/>
                  <a:gd name="T65" fmla="*/ 41 h 57"/>
                  <a:gd name="T66" fmla="*/ 44 w 86"/>
                  <a:gd name="T67" fmla="*/ 41 h 57"/>
                  <a:gd name="T68" fmla="*/ 44 w 86"/>
                  <a:gd name="T69" fmla="*/ 41 h 57"/>
                  <a:gd name="T70" fmla="*/ 34 w 86"/>
                  <a:gd name="T71" fmla="*/ 41 h 57"/>
                  <a:gd name="T72" fmla="*/ 27 w 86"/>
                  <a:gd name="T73" fmla="*/ 38 h 57"/>
                  <a:gd name="T74" fmla="*/ 20 w 86"/>
                  <a:gd name="T75" fmla="*/ 35 h 57"/>
                  <a:gd name="T76" fmla="*/ 14 w 86"/>
                  <a:gd name="T77" fmla="*/ 31 h 57"/>
                  <a:gd name="T78" fmla="*/ 9 w 86"/>
                  <a:gd name="T79" fmla="*/ 26 h 57"/>
                  <a:gd name="T80" fmla="*/ 6 w 86"/>
                  <a:gd name="T81" fmla="*/ 20 h 57"/>
                  <a:gd name="T82" fmla="*/ 3 w 86"/>
                  <a:gd name="T83" fmla="*/ 16 h 57"/>
                  <a:gd name="T84" fmla="*/ 2 w 86"/>
                  <a:gd name="T85" fmla="*/ 10 h 57"/>
                  <a:gd name="T86" fmla="*/ 2 w 86"/>
                  <a:gd name="T87" fmla="*/ 10 h 57"/>
                  <a:gd name="T88" fmla="*/ 1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5 h 57"/>
                  <a:gd name="T96" fmla="*/ 0 w 86"/>
                  <a:gd name="T97" fmla="*/ 5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5"/>
                    </a:moveTo>
                    <a:lnTo>
                      <a:pt x="0" y="5"/>
                    </a:lnTo>
                    <a:lnTo>
                      <a:pt x="0" y="13"/>
                    </a:lnTo>
                    <a:lnTo>
                      <a:pt x="1" y="20"/>
                    </a:lnTo>
                    <a:lnTo>
                      <a:pt x="2" y="29"/>
                    </a:lnTo>
                    <a:lnTo>
                      <a:pt x="6" y="36"/>
                    </a:lnTo>
                    <a:lnTo>
                      <a:pt x="11" y="43"/>
                    </a:lnTo>
                    <a:lnTo>
                      <a:pt x="17" y="49"/>
                    </a:lnTo>
                    <a:lnTo>
                      <a:pt x="25" y="54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4" y="57"/>
                    </a:lnTo>
                    <a:lnTo>
                      <a:pt x="58" y="56"/>
                    </a:lnTo>
                    <a:lnTo>
                      <a:pt x="67" y="52"/>
                    </a:lnTo>
                    <a:lnTo>
                      <a:pt x="74" y="46"/>
                    </a:lnTo>
                    <a:lnTo>
                      <a:pt x="79" y="37"/>
                    </a:lnTo>
                    <a:lnTo>
                      <a:pt x="82" y="30"/>
                    </a:lnTo>
                    <a:lnTo>
                      <a:pt x="85" y="23"/>
                    </a:lnTo>
                    <a:lnTo>
                      <a:pt x="86" y="16"/>
                    </a:lnTo>
                    <a:lnTo>
                      <a:pt x="85" y="6"/>
                    </a:lnTo>
                    <a:lnTo>
                      <a:pt x="85" y="4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9"/>
                    </a:lnTo>
                    <a:lnTo>
                      <a:pt x="76" y="24"/>
                    </a:lnTo>
                    <a:lnTo>
                      <a:pt x="73" y="30"/>
                    </a:lnTo>
                    <a:lnTo>
                      <a:pt x="67" y="35"/>
                    </a:lnTo>
                    <a:lnTo>
                      <a:pt x="61" y="38"/>
                    </a:lnTo>
                    <a:lnTo>
                      <a:pt x="52" y="41"/>
                    </a:lnTo>
                    <a:lnTo>
                      <a:pt x="44" y="41"/>
                    </a:lnTo>
                    <a:lnTo>
                      <a:pt x="34" y="41"/>
                    </a:lnTo>
                    <a:lnTo>
                      <a:pt x="27" y="38"/>
                    </a:lnTo>
                    <a:lnTo>
                      <a:pt x="20" y="35"/>
                    </a:lnTo>
                    <a:lnTo>
                      <a:pt x="14" y="31"/>
                    </a:lnTo>
                    <a:lnTo>
                      <a:pt x="9" y="26"/>
                    </a:lnTo>
                    <a:lnTo>
                      <a:pt x="6" y="20"/>
                    </a:lnTo>
                    <a:lnTo>
                      <a:pt x="3" y="16"/>
                    </a:lnTo>
                    <a:lnTo>
                      <a:pt x="2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0" name="Freeform 243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51 w 75"/>
                  <a:gd name="T71" fmla="*/ 49 h 5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2"/>
                  <a:gd name="T110" fmla="*/ 75 w 75"/>
                  <a:gd name="T111" fmla="*/ 52 h 5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1" name="Freeform 244"/>
              <p:cNvSpPr>
                <a:spLocks/>
              </p:cNvSpPr>
              <p:nvPr/>
            </p:nvSpPr>
            <p:spPr bwMode="auto">
              <a:xfrm>
                <a:off x="1676" y="2633"/>
                <a:ext cx="75" cy="52"/>
              </a:xfrm>
              <a:custGeom>
                <a:avLst/>
                <a:gdLst>
                  <a:gd name="T0" fmla="*/ 51 w 75"/>
                  <a:gd name="T1" fmla="*/ 49 h 52"/>
                  <a:gd name="T2" fmla="*/ 51 w 75"/>
                  <a:gd name="T3" fmla="*/ 49 h 52"/>
                  <a:gd name="T4" fmla="*/ 43 w 75"/>
                  <a:gd name="T5" fmla="*/ 51 h 52"/>
                  <a:gd name="T6" fmla="*/ 35 w 75"/>
                  <a:gd name="T7" fmla="*/ 52 h 52"/>
                  <a:gd name="T8" fmla="*/ 27 w 75"/>
                  <a:gd name="T9" fmla="*/ 52 h 52"/>
                  <a:gd name="T10" fmla="*/ 21 w 75"/>
                  <a:gd name="T11" fmla="*/ 51 h 52"/>
                  <a:gd name="T12" fmla="*/ 15 w 75"/>
                  <a:gd name="T13" fmla="*/ 50 h 52"/>
                  <a:gd name="T14" fmla="*/ 11 w 75"/>
                  <a:gd name="T15" fmla="*/ 48 h 52"/>
                  <a:gd name="T16" fmla="*/ 7 w 75"/>
                  <a:gd name="T17" fmla="*/ 44 h 52"/>
                  <a:gd name="T18" fmla="*/ 3 w 75"/>
                  <a:gd name="T19" fmla="*/ 41 h 52"/>
                  <a:gd name="T20" fmla="*/ 1 w 75"/>
                  <a:gd name="T21" fmla="*/ 37 h 52"/>
                  <a:gd name="T22" fmla="*/ 0 w 75"/>
                  <a:gd name="T23" fmla="*/ 33 h 52"/>
                  <a:gd name="T24" fmla="*/ 0 w 75"/>
                  <a:gd name="T25" fmla="*/ 29 h 52"/>
                  <a:gd name="T26" fmla="*/ 1 w 75"/>
                  <a:gd name="T27" fmla="*/ 25 h 52"/>
                  <a:gd name="T28" fmla="*/ 3 w 75"/>
                  <a:gd name="T29" fmla="*/ 20 h 52"/>
                  <a:gd name="T30" fmla="*/ 6 w 75"/>
                  <a:gd name="T31" fmla="*/ 17 h 52"/>
                  <a:gd name="T32" fmla="*/ 11 w 75"/>
                  <a:gd name="T33" fmla="*/ 12 h 52"/>
                  <a:gd name="T34" fmla="*/ 17 w 75"/>
                  <a:gd name="T35" fmla="*/ 8 h 52"/>
                  <a:gd name="T36" fmla="*/ 17 w 75"/>
                  <a:gd name="T37" fmla="*/ 8 h 52"/>
                  <a:gd name="T38" fmla="*/ 27 w 75"/>
                  <a:gd name="T39" fmla="*/ 4 h 52"/>
                  <a:gd name="T40" fmla="*/ 38 w 75"/>
                  <a:gd name="T41" fmla="*/ 0 h 52"/>
                  <a:gd name="T42" fmla="*/ 48 w 75"/>
                  <a:gd name="T43" fmla="*/ 0 h 52"/>
                  <a:gd name="T44" fmla="*/ 55 w 75"/>
                  <a:gd name="T45" fmla="*/ 0 h 52"/>
                  <a:gd name="T46" fmla="*/ 62 w 75"/>
                  <a:gd name="T47" fmla="*/ 2 h 52"/>
                  <a:gd name="T48" fmla="*/ 68 w 75"/>
                  <a:gd name="T49" fmla="*/ 6 h 52"/>
                  <a:gd name="T50" fmla="*/ 72 w 75"/>
                  <a:gd name="T51" fmla="*/ 11 h 52"/>
                  <a:gd name="T52" fmla="*/ 74 w 75"/>
                  <a:gd name="T53" fmla="*/ 17 h 52"/>
                  <a:gd name="T54" fmla="*/ 75 w 75"/>
                  <a:gd name="T55" fmla="*/ 21 h 52"/>
                  <a:gd name="T56" fmla="*/ 74 w 75"/>
                  <a:gd name="T57" fmla="*/ 27 h 52"/>
                  <a:gd name="T58" fmla="*/ 72 w 75"/>
                  <a:gd name="T59" fmla="*/ 32 h 52"/>
                  <a:gd name="T60" fmla="*/ 68 w 75"/>
                  <a:gd name="T61" fmla="*/ 37 h 52"/>
                  <a:gd name="T62" fmla="*/ 62 w 75"/>
                  <a:gd name="T63" fmla="*/ 41 h 52"/>
                  <a:gd name="T64" fmla="*/ 54 w 75"/>
                  <a:gd name="T65" fmla="*/ 44 h 52"/>
                  <a:gd name="T66" fmla="*/ 44 w 75"/>
                  <a:gd name="T67" fmla="*/ 45 h 52"/>
                  <a:gd name="T68" fmla="*/ 32 w 75"/>
                  <a:gd name="T69" fmla="*/ 44 h 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2"/>
                  <a:gd name="T107" fmla="*/ 75 w 75"/>
                  <a:gd name="T108" fmla="*/ 52 h 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2">
                    <a:moveTo>
                      <a:pt x="51" y="49"/>
                    </a:moveTo>
                    <a:lnTo>
                      <a:pt x="51" y="49"/>
                    </a:lnTo>
                    <a:lnTo>
                      <a:pt x="43" y="51"/>
                    </a:lnTo>
                    <a:lnTo>
                      <a:pt x="35" y="52"/>
                    </a:lnTo>
                    <a:lnTo>
                      <a:pt x="27" y="52"/>
                    </a:lnTo>
                    <a:lnTo>
                      <a:pt x="21" y="51"/>
                    </a:lnTo>
                    <a:lnTo>
                      <a:pt x="15" y="50"/>
                    </a:lnTo>
                    <a:lnTo>
                      <a:pt x="11" y="48"/>
                    </a:lnTo>
                    <a:lnTo>
                      <a:pt x="7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5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11" y="12"/>
                    </a:lnTo>
                    <a:lnTo>
                      <a:pt x="17" y="8"/>
                    </a:lnTo>
                    <a:lnTo>
                      <a:pt x="27" y="4"/>
                    </a:lnTo>
                    <a:lnTo>
                      <a:pt x="38" y="0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2" y="11"/>
                    </a:lnTo>
                    <a:lnTo>
                      <a:pt x="74" y="17"/>
                    </a:lnTo>
                    <a:lnTo>
                      <a:pt x="75" y="21"/>
                    </a:lnTo>
                    <a:lnTo>
                      <a:pt x="74" y="27"/>
                    </a:lnTo>
                    <a:lnTo>
                      <a:pt x="72" y="32"/>
                    </a:lnTo>
                    <a:lnTo>
                      <a:pt x="68" y="37"/>
                    </a:lnTo>
                    <a:lnTo>
                      <a:pt x="62" y="41"/>
                    </a:lnTo>
                    <a:lnTo>
                      <a:pt x="54" y="44"/>
                    </a:lnTo>
                    <a:lnTo>
                      <a:pt x="44" y="45"/>
                    </a:lnTo>
                    <a:lnTo>
                      <a:pt x="32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2" name="Freeform 245"/>
              <p:cNvSpPr>
                <a:spLocks/>
              </p:cNvSpPr>
              <p:nvPr/>
            </p:nvSpPr>
            <p:spPr bwMode="auto">
              <a:xfrm>
                <a:off x="1677" y="2654"/>
                <a:ext cx="85" cy="58"/>
              </a:xfrm>
              <a:custGeom>
                <a:avLst/>
                <a:gdLst>
                  <a:gd name="T0" fmla="*/ 0 w 85"/>
                  <a:gd name="T1" fmla="*/ 5 h 58"/>
                  <a:gd name="T2" fmla="*/ 0 w 85"/>
                  <a:gd name="T3" fmla="*/ 5 h 58"/>
                  <a:gd name="T4" fmla="*/ 0 w 85"/>
                  <a:gd name="T5" fmla="*/ 12 h 58"/>
                  <a:gd name="T6" fmla="*/ 0 w 85"/>
                  <a:gd name="T7" fmla="*/ 21 h 58"/>
                  <a:gd name="T8" fmla="*/ 2 w 85"/>
                  <a:gd name="T9" fmla="*/ 28 h 58"/>
                  <a:gd name="T10" fmla="*/ 5 w 85"/>
                  <a:gd name="T11" fmla="*/ 36 h 58"/>
                  <a:gd name="T12" fmla="*/ 10 w 85"/>
                  <a:gd name="T13" fmla="*/ 43 h 58"/>
                  <a:gd name="T14" fmla="*/ 16 w 85"/>
                  <a:gd name="T15" fmla="*/ 49 h 58"/>
                  <a:gd name="T16" fmla="*/ 25 w 85"/>
                  <a:gd name="T17" fmla="*/ 54 h 58"/>
                  <a:gd name="T18" fmla="*/ 36 w 85"/>
                  <a:gd name="T19" fmla="*/ 58 h 58"/>
                  <a:gd name="T20" fmla="*/ 36 w 85"/>
                  <a:gd name="T21" fmla="*/ 58 h 58"/>
                  <a:gd name="T22" fmla="*/ 43 w 85"/>
                  <a:gd name="T23" fmla="*/ 58 h 58"/>
                  <a:gd name="T24" fmla="*/ 48 w 85"/>
                  <a:gd name="T25" fmla="*/ 58 h 58"/>
                  <a:gd name="T26" fmla="*/ 54 w 85"/>
                  <a:gd name="T27" fmla="*/ 57 h 58"/>
                  <a:gd name="T28" fmla="*/ 59 w 85"/>
                  <a:gd name="T29" fmla="*/ 55 h 58"/>
                  <a:gd name="T30" fmla="*/ 67 w 85"/>
                  <a:gd name="T31" fmla="*/ 51 h 58"/>
                  <a:gd name="T32" fmla="*/ 73 w 85"/>
                  <a:gd name="T33" fmla="*/ 45 h 58"/>
                  <a:gd name="T34" fmla="*/ 78 w 85"/>
                  <a:gd name="T35" fmla="*/ 37 h 58"/>
                  <a:gd name="T36" fmla="*/ 81 w 85"/>
                  <a:gd name="T37" fmla="*/ 30 h 58"/>
                  <a:gd name="T38" fmla="*/ 84 w 85"/>
                  <a:gd name="T39" fmla="*/ 22 h 58"/>
                  <a:gd name="T40" fmla="*/ 85 w 85"/>
                  <a:gd name="T41" fmla="*/ 16 h 58"/>
                  <a:gd name="T42" fmla="*/ 85 w 85"/>
                  <a:gd name="T43" fmla="*/ 16 h 58"/>
                  <a:gd name="T44" fmla="*/ 85 w 85"/>
                  <a:gd name="T45" fmla="*/ 6 h 58"/>
                  <a:gd name="T46" fmla="*/ 84 w 85"/>
                  <a:gd name="T47" fmla="*/ 4 h 58"/>
                  <a:gd name="T48" fmla="*/ 82 w 85"/>
                  <a:gd name="T49" fmla="*/ 8 h 58"/>
                  <a:gd name="T50" fmla="*/ 82 w 85"/>
                  <a:gd name="T51" fmla="*/ 8 h 58"/>
                  <a:gd name="T52" fmla="*/ 81 w 85"/>
                  <a:gd name="T53" fmla="*/ 14 h 58"/>
                  <a:gd name="T54" fmla="*/ 80 w 85"/>
                  <a:gd name="T55" fmla="*/ 18 h 58"/>
                  <a:gd name="T56" fmla="*/ 77 w 85"/>
                  <a:gd name="T57" fmla="*/ 24 h 58"/>
                  <a:gd name="T58" fmla="*/ 72 w 85"/>
                  <a:gd name="T59" fmla="*/ 29 h 58"/>
                  <a:gd name="T60" fmla="*/ 67 w 85"/>
                  <a:gd name="T61" fmla="*/ 34 h 58"/>
                  <a:gd name="T62" fmla="*/ 60 w 85"/>
                  <a:gd name="T63" fmla="*/ 37 h 58"/>
                  <a:gd name="T64" fmla="*/ 53 w 85"/>
                  <a:gd name="T65" fmla="*/ 40 h 58"/>
                  <a:gd name="T66" fmla="*/ 43 w 85"/>
                  <a:gd name="T67" fmla="*/ 41 h 58"/>
                  <a:gd name="T68" fmla="*/ 43 w 85"/>
                  <a:gd name="T69" fmla="*/ 41 h 58"/>
                  <a:gd name="T70" fmla="*/ 35 w 85"/>
                  <a:gd name="T71" fmla="*/ 41 h 58"/>
                  <a:gd name="T72" fmla="*/ 26 w 85"/>
                  <a:gd name="T73" fmla="*/ 39 h 58"/>
                  <a:gd name="T74" fmla="*/ 20 w 85"/>
                  <a:gd name="T75" fmla="*/ 35 h 58"/>
                  <a:gd name="T76" fmla="*/ 14 w 85"/>
                  <a:gd name="T77" fmla="*/ 30 h 58"/>
                  <a:gd name="T78" fmla="*/ 8 w 85"/>
                  <a:gd name="T79" fmla="*/ 25 h 58"/>
                  <a:gd name="T80" fmla="*/ 5 w 85"/>
                  <a:gd name="T81" fmla="*/ 21 h 58"/>
                  <a:gd name="T82" fmla="*/ 2 w 85"/>
                  <a:gd name="T83" fmla="*/ 15 h 58"/>
                  <a:gd name="T84" fmla="*/ 2 w 85"/>
                  <a:gd name="T85" fmla="*/ 10 h 58"/>
                  <a:gd name="T86" fmla="*/ 2 w 85"/>
                  <a:gd name="T87" fmla="*/ 10 h 58"/>
                  <a:gd name="T88" fmla="*/ 1 w 85"/>
                  <a:gd name="T89" fmla="*/ 2 h 58"/>
                  <a:gd name="T90" fmla="*/ 1 w 85"/>
                  <a:gd name="T91" fmla="*/ 0 h 58"/>
                  <a:gd name="T92" fmla="*/ 0 w 85"/>
                  <a:gd name="T93" fmla="*/ 0 h 58"/>
                  <a:gd name="T94" fmla="*/ 0 w 85"/>
                  <a:gd name="T95" fmla="*/ 5 h 58"/>
                  <a:gd name="T96" fmla="*/ 0 w 85"/>
                  <a:gd name="T97" fmla="*/ 5 h 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5"/>
                  <a:gd name="T148" fmla="*/ 0 h 58"/>
                  <a:gd name="T149" fmla="*/ 85 w 85"/>
                  <a:gd name="T150" fmla="*/ 58 h 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5" h="58">
                    <a:moveTo>
                      <a:pt x="0" y="5"/>
                    </a:moveTo>
                    <a:lnTo>
                      <a:pt x="0" y="5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5" y="36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4"/>
                    </a:lnTo>
                    <a:lnTo>
                      <a:pt x="36" y="58"/>
                    </a:lnTo>
                    <a:lnTo>
                      <a:pt x="43" y="58"/>
                    </a:lnTo>
                    <a:lnTo>
                      <a:pt x="48" y="58"/>
                    </a:lnTo>
                    <a:lnTo>
                      <a:pt x="54" y="57"/>
                    </a:lnTo>
                    <a:lnTo>
                      <a:pt x="59" y="55"/>
                    </a:lnTo>
                    <a:lnTo>
                      <a:pt x="67" y="51"/>
                    </a:lnTo>
                    <a:lnTo>
                      <a:pt x="73" y="45"/>
                    </a:lnTo>
                    <a:lnTo>
                      <a:pt x="78" y="37"/>
                    </a:lnTo>
                    <a:lnTo>
                      <a:pt x="81" y="30"/>
                    </a:lnTo>
                    <a:lnTo>
                      <a:pt x="84" y="22"/>
                    </a:lnTo>
                    <a:lnTo>
                      <a:pt x="85" y="16"/>
                    </a:lnTo>
                    <a:lnTo>
                      <a:pt x="85" y="6"/>
                    </a:lnTo>
                    <a:lnTo>
                      <a:pt x="84" y="4"/>
                    </a:lnTo>
                    <a:lnTo>
                      <a:pt x="82" y="8"/>
                    </a:lnTo>
                    <a:lnTo>
                      <a:pt x="81" y="14"/>
                    </a:lnTo>
                    <a:lnTo>
                      <a:pt x="80" y="18"/>
                    </a:lnTo>
                    <a:lnTo>
                      <a:pt x="77" y="24"/>
                    </a:lnTo>
                    <a:lnTo>
                      <a:pt x="72" y="29"/>
                    </a:lnTo>
                    <a:lnTo>
                      <a:pt x="67" y="34"/>
                    </a:lnTo>
                    <a:lnTo>
                      <a:pt x="60" y="37"/>
                    </a:lnTo>
                    <a:lnTo>
                      <a:pt x="53" y="40"/>
                    </a:lnTo>
                    <a:lnTo>
                      <a:pt x="43" y="41"/>
                    </a:lnTo>
                    <a:lnTo>
                      <a:pt x="35" y="41"/>
                    </a:lnTo>
                    <a:lnTo>
                      <a:pt x="26" y="39"/>
                    </a:lnTo>
                    <a:lnTo>
                      <a:pt x="20" y="35"/>
                    </a:lnTo>
                    <a:lnTo>
                      <a:pt x="14" y="30"/>
                    </a:lnTo>
                    <a:lnTo>
                      <a:pt x="8" y="25"/>
                    </a:lnTo>
                    <a:lnTo>
                      <a:pt x="5" y="21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3" name="Freeform 246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51 w 75"/>
                  <a:gd name="T71" fmla="*/ 49 h 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5"/>
                  <a:gd name="T109" fmla="*/ 0 h 53"/>
                  <a:gd name="T110" fmla="*/ 75 w 75"/>
                  <a:gd name="T111" fmla="*/ 53 h 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  <a:lnTo>
                      <a:pt x="51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4" name="Freeform 247"/>
              <p:cNvSpPr>
                <a:spLocks/>
              </p:cNvSpPr>
              <p:nvPr/>
            </p:nvSpPr>
            <p:spPr bwMode="auto">
              <a:xfrm>
                <a:off x="1435" y="2628"/>
                <a:ext cx="75" cy="53"/>
              </a:xfrm>
              <a:custGeom>
                <a:avLst/>
                <a:gdLst>
                  <a:gd name="T0" fmla="*/ 51 w 75"/>
                  <a:gd name="T1" fmla="*/ 49 h 53"/>
                  <a:gd name="T2" fmla="*/ 51 w 75"/>
                  <a:gd name="T3" fmla="*/ 49 h 53"/>
                  <a:gd name="T4" fmla="*/ 41 w 75"/>
                  <a:gd name="T5" fmla="*/ 51 h 53"/>
                  <a:gd name="T6" fmla="*/ 34 w 75"/>
                  <a:gd name="T7" fmla="*/ 53 h 53"/>
                  <a:gd name="T8" fmla="*/ 27 w 75"/>
                  <a:gd name="T9" fmla="*/ 53 h 53"/>
                  <a:gd name="T10" fmla="*/ 20 w 75"/>
                  <a:gd name="T11" fmla="*/ 51 h 53"/>
                  <a:gd name="T12" fmla="*/ 15 w 75"/>
                  <a:gd name="T13" fmla="*/ 50 h 53"/>
                  <a:gd name="T14" fmla="*/ 9 w 75"/>
                  <a:gd name="T15" fmla="*/ 48 h 53"/>
                  <a:gd name="T16" fmla="*/ 6 w 75"/>
                  <a:gd name="T17" fmla="*/ 44 h 53"/>
                  <a:gd name="T18" fmla="*/ 3 w 75"/>
                  <a:gd name="T19" fmla="*/ 41 h 53"/>
                  <a:gd name="T20" fmla="*/ 1 w 75"/>
                  <a:gd name="T21" fmla="*/ 37 h 53"/>
                  <a:gd name="T22" fmla="*/ 0 w 75"/>
                  <a:gd name="T23" fmla="*/ 34 h 53"/>
                  <a:gd name="T24" fmla="*/ 0 w 75"/>
                  <a:gd name="T25" fmla="*/ 29 h 53"/>
                  <a:gd name="T26" fmla="*/ 0 w 75"/>
                  <a:gd name="T27" fmla="*/ 25 h 53"/>
                  <a:gd name="T28" fmla="*/ 2 w 75"/>
                  <a:gd name="T29" fmla="*/ 20 h 53"/>
                  <a:gd name="T30" fmla="*/ 6 w 75"/>
                  <a:gd name="T31" fmla="*/ 17 h 53"/>
                  <a:gd name="T32" fmla="*/ 9 w 75"/>
                  <a:gd name="T33" fmla="*/ 12 h 53"/>
                  <a:gd name="T34" fmla="*/ 15 w 75"/>
                  <a:gd name="T35" fmla="*/ 9 h 53"/>
                  <a:gd name="T36" fmla="*/ 15 w 75"/>
                  <a:gd name="T37" fmla="*/ 9 h 53"/>
                  <a:gd name="T38" fmla="*/ 27 w 75"/>
                  <a:gd name="T39" fmla="*/ 4 h 53"/>
                  <a:gd name="T40" fmla="*/ 37 w 75"/>
                  <a:gd name="T41" fmla="*/ 0 h 53"/>
                  <a:gd name="T42" fmla="*/ 46 w 75"/>
                  <a:gd name="T43" fmla="*/ 0 h 53"/>
                  <a:gd name="T44" fmla="*/ 55 w 75"/>
                  <a:gd name="T45" fmla="*/ 0 h 53"/>
                  <a:gd name="T46" fmla="*/ 62 w 75"/>
                  <a:gd name="T47" fmla="*/ 3 h 53"/>
                  <a:gd name="T48" fmla="*/ 66 w 75"/>
                  <a:gd name="T49" fmla="*/ 7 h 53"/>
                  <a:gd name="T50" fmla="*/ 71 w 75"/>
                  <a:gd name="T51" fmla="*/ 11 h 53"/>
                  <a:gd name="T52" fmla="*/ 74 w 75"/>
                  <a:gd name="T53" fmla="*/ 17 h 53"/>
                  <a:gd name="T54" fmla="*/ 75 w 75"/>
                  <a:gd name="T55" fmla="*/ 22 h 53"/>
                  <a:gd name="T56" fmla="*/ 74 w 75"/>
                  <a:gd name="T57" fmla="*/ 28 h 53"/>
                  <a:gd name="T58" fmla="*/ 71 w 75"/>
                  <a:gd name="T59" fmla="*/ 32 h 53"/>
                  <a:gd name="T60" fmla="*/ 66 w 75"/>
                  <a:gd name="T61" fmla="*/ 37 h 53"/>
                  <a:gd name="T62" fmla="*/ 60 w 75"/>
                  <a:gd name="T63" fmla="*/ 41 h 53"/>
                  <a:gd name="T64" fmla="*/ 53 w 75"/>
                  <a:gd name="T65" fmla="*/ 44 h 53"/>
                  <a:gd name="T66" fmla="*/ 43 w 75"/>
                  <a:gd name="T67" fmla="*/ 46 h 53"/>
                  <a:gd name="T68" fmla="*/ 31 w 75"/>
                  <a:gd name="T69" fmla="*/ 44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5"/>
                  <a:gd name="T106" fmla="*/ 0 h 53"/>
                  <a:gd name="T107" fmla="*/ 75 w 75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5" h="53">
                    <a:moveTo>
                      <a:pt x="51" y="49"/>
                    </a:moveTo>
                    <a:lnTo>
                      <a:pt x="51" y="49"/>
                    </a:lnTo>
                    <a:lnTo>
                      <a:pt x="41" y="51"/>
                    </a:lnTo>
                    <a:lnTo>
                      <a:pt x="34" y="53"/>
                    </a:lnTo>
                    <a:lnTo>
                      <a:pt x="27" y="53"/>
                    </a:lnTo>
                    <a:lnTo>
                      <a:pt x="20" y="51"/>
                    </a:lnTo>
                    <a:lnTo>
                      <a:pt x="15" y="50"/>
                    </a:lnTo>
                    <a:lnTo>
                      <a:pt x="9" y="48"/>
                    </a:lnTo>
                    <a:lnTo>
                      <a:pt x="6" y="44"/>
                    </a:lnTo>
                    <a:lnTo>
                      <a:pt x="3" y="41"/>
                    </a:lnTo>
                    <a:lnTo>
                      <a:pt x="1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5" y="9"/>
                    </a:lnTo>
                    <a:lnTo>
                      <a:pt x="27" y="4"/>
                    </a:lnTo>
                    <a:lnTo>
                      <a:pt x="37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2" y="3"/>
                    </a:lnTo>
                    <a:lnTo>
                      <a:pt x="66" y="7"/>
                    </a:lnTo>
                    <a:lnTo>
                      <a:pt x="71" y="11"/>
                    </a:lnTo>
                    <a:lnTo>
                      <a:pt x="74" y="17"/>
                    </a:lnTo>
                    <a:lnTo>
                      <a:pt x="75" y="22"/>
                    </a:lnTo>
                    <a:lnTo>
                      <a:pt x="74" y="28"/>
                    </a:lnTo>
                    <a:lnTo>
                      <a:pt x="71" y="32"/>
                    </a:lnTo>
                    <a:lnTo>
                      <a:pt x="66" y="37"/>
                    </a:lnTo>
                    <a:lnTo>
                      <a:pt x="60" y="41"/>
                    </a:lnTo>
                    <a:lnTo>
                      <a:pt x="53" y="44"/>
                    </a:lnTo>
                    <a:lnTo>
                      <a:pt x="43" y="46"/>
                    </a:lnTo>
                    <a:lnTo>
                      <a:pt x="31" y="44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  <p:sp>
            <p:nvSpPr>
              <p:cNvPr id="145" name="Freeform 248"/>
              <p:cNvSpPr>
                <a:spLocks/>
              </p:cNvSpPr>
              <p:nvPr/>
            </p:nvSpPr>
            <p:spPr bwMode="auto">
              <a:xfrm>
                <a:off x="1435" y="2650"/>
                <a:ext cx="86" cy="57"/>
              </a:xfrm>
              <a:custGeom>
                <a:avLst/>
                <a:gdLst>
                  <a:gd name="T0" fmla="*/ 0 w 86"/>
                  <a:gd name="T1" fmla="*/ 4 h 57"/>
                  <a:gd name="T2" fmla="*/ 0 w 86"/>
                  <a:gd name="T3" fmla="*/ 4 h 57"/>
                  <a:gd name="T4" fmla="*/ 0 w 86"/>
                  <a:gd name="T5" fmla="*/ 12 h 57"/>
                  <a:gd name="T6" fmla="*/ 1 w 86"/>
                  <a:gd name="T7" fmla="*/ 20 h 57"/>
                  <a:gd name="T8" fmla="*/ 2 w 86"/>
                  <a:gd name="T9" fmla="*/ 28 h 57"/>
                  <a:gd name="T10" fmla="*/ 6 w 86"/>
                  <a:gd name="T11" fmla="*/ 35 h 57"/>
                  <a:gd name="T12" fmla="*/ 10 w 86"/>
                  <a:gd name="T13" fmla="*/ 43 h 57"/>
                  <a:gd name="T14" fmla="*/ 16 w 86"/>
                  <a:gd name="T15" fmla="*/ 49 h 57"/>
                  <a:gd name="T16" fmla="*/ 25 w 86"/>
                  <a:gd name="T17" fmla="*/ 53 h 57"/>
                  <a:gd name="T18" fmla="*/ 37 w 86"/>
                  <a:gd name="T19" fmla="*/ 57 h 57"/>
                  <a:gd name="T20" fmla="*/ 37 w 86"/>
                  <a:gd name="T21" fmla="*/ 57 h 57"/>
                  <a:gd name="T22" fmla="*/ 43 w 86"/>
                  <a:gd name="T23" fmla="*/ 57 h 57"/>
                  <a:gd name="T24" fmla="*/ 49 w 86"/>
                  <a:gd name="T25" fmla="*/ 57 h 57"/>
                  <a:gd name="T26" fmla="*/ 53 w 86"/>
                  <a:gd name="T27" fmla="*/ 56 h 57"/>
                  <a:gd name="T28" fmla="*/ 58 w 86"/>
                  <a:gd name="T29" fmla="*/ 55 h 57"/>
                  <a:gd name="T30" fmla="*/ 66 w 86"/>
                  <a:gd name="T31" fmla="*/ 50 h 57"/>
                  <a:gd name="T32" fmla="*/ 74 w 86"/>
                  <a:gd name="T33" fmla="*/ 44 h 57"/>
                  <a:gd name="T34" fmla="*/ 78 w 86"/>
                  <a:gd name="T35" fmla="*/ 37 h 57"/>
                  <a:gd name="T36" fmla="*/ 82 w 86"/>
                  <a:gd name="T37" fmla="*/ 29 h 57"/>
                  <a:gd name="T38" fmla="*/ 84 w 86"/>
                  <a:gd name="T39" fmla="*/ 21 h 57"/>
                  <a:gd name="T40" fmla="*/ 86 w 86"/>
                  <a:gd name="T41" fmla="*/ 15 h 57"/>
                  <a:gd name="T42" fmla="*/ 86 w 86"/>
                  <a:gd name="T43" fmla="*/ 15 h 57"/>
                  <a:gd name="T44" fmla="*/ 84 w 86"/>
                  <a:gd name="T45" fmla="*/ 6 h 57"/>
                  <a:gd name="T46" fmla="*/ 84 w 86"/>
                  <a:gd name="T47" fmla="*/ 3 h 57"/>
                  <a:gd name="T48" fmla="*/ 83 w 86"/>
                  <a:gd name="T49" fmla="*/ 7 h 57"/>
                  <a:gd name="T50" fmla="*/ 83 w 86"/>
                  <a:gd name="T51" fmla="*/ 7 h 57"/>
                  <a:gd name="T52" fmla="*/ 82 w 86"/>
                  <a:gd name="T53" fmla="*/ 13 h 57"/>
                  <a:gd name="T54" fmla="*/ 80 w 86"/>
                  <a:gd name="T55" fmla="*/ 18 h 57"/>
                  <a:gd name="T56" fmla="*/ 76 w 86"/>
                  <a:gd name="T57" fmla="*/ 24 h 57"/>
                  <a:gd name="T58" fmla="*/ 72 w 86"/>
                  <a:gd name="T59" fmla="*/ 28 h 57"/>
                  <a:gd name="T60" fmla="*/ 66 w 86"/>
                  <a:gd name="T61" fmla="*/ 33 h 57"/>
                  <a:gd name="T62" fmla="*/ 60 w 86"/>
                  <a:gd name="T63" fmla="*/ 37 h 57"/>
                  <a:gd name="T64" fmla="*/ 52 w 86"/>
                  <a:gd name="T65" fmla="*/ 39 h 57"/>
                  <a:gd name="T66" fmla="*/ 44 w 86"/>
                  <a:gd name="T67" fmla="*/ 40 h 57"/>
                  <a:gd name="T68" fmla="*/ 44 w 86"/>
                  <a:gd name="T69" fmla="*/ 40 h 57"/>
                  <a:gd name="T70" fmla="*/ 34 w 86"/>
                  <a:gd name="T71" fmla="*/ 40 h 57"/>
                  <a:gd name="T72" fmla="*/ 27 w 86"/>
                  <a:gd name="T73" fmla="*/ 38 h 57"/>
                  <a:gd name="T74" fmla="*/ 20 w 86"/>
                  <a:gd name="T75" fmla="*/ 34 h 57"/>
                  <a:gd name="T76" fmla="*/ 14 w 86"/>
                  <a:gd name="T77" fmla="*/ 29 h 57"/>
                  <a:gd name="T78" fmla="*/ 9 w 86"/>
                  <a:gd name="T79" fmla="*/ 25 h 57"/>
                  <a:gd name="T80" fmla="*/ 6 w 86"/>
                  <a:gd name="T81" fmla="*/ 20 h 57"/>
                  <a:gd name="T82" fmla="*/ 3 w 86"/>
                  <a:gd name="T83" fmla="*/ 14 h 57"/>
                  <a:gd name="T84" fmla="*/ 2 w 86"/>
                  <a:gd name="T85" fmla="*/ 9 h 57"/>
                  <a:gd name="T86" fmla="*/ 2 w 86"/>
                  <a:gd name="T87" fmla="*/ 9 h 57"/>
                  <a:gd name="T88" fmla="*/ 2 w 86"/>
                  <a:gd name="T89" fmla="*/ 1 h 57"/>
                  <a:gd name="T90" fmla="*/ 1 w 86"/>
                  <a:gd name="T91" fmla="*/ 0 h 57"/>
                  <a:gd name="T92" fmla="*/ 1 w 86"/>
                  <a:gd name="T93" fmla="*/ 0 h 57"/>
                  <a:gd name="T94" fmla="*/ 0 w 86"/>
                  <a:gd name="T95" fmla="*/ 4 h 57"/>
                  <a:gd name="T96" fmla="*/ 0 w 86"/>
                  <a:gd name="T97" fmla="*/ 4 h 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6"/>
                  <a:gd name="T148" fmla="*/ 0 h 57"/>
                  <a:gd name="T149" fmla="*/ 86 w 86"/>
                  <a:gd name="T150" fmla="*/ 57 h 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6" h="57">
                    <a:moveTo>
                      <a:pt x="0" y="4"/>
                    </a:moveTo>
                    <a:lnTo>
                      <a:pt x="0" y="4"/>
                    </a:lnTo>
                    <a:lnTo>
                      <a:pt x="0" y="12"/>
                    </a:lnTo>
                    <a:lnTo>
                      <a:pt x="1" y="20"/>
                    </a:lnTo>
                    <a:lnTo>
                      <a:pt x="2" y="28"/>
                    </a:lnTo>
                    <a:lnTo>
                      <a:pt x="6" y="35"/>
                    </a:lnTo>
                    <a:lnTo>
                      <a:pt x="10" y="43"/>
                    </a:lnTo>
                    <a:lnTo>
                      <a:pt x="16" y="49"/>
                    </a:lnTo>
                    <a:lnTo>
                      <a:pt x="25" y="53"/>
                    </a:lnTo>
                    <a:lnTo>
                      <a:pt x="37" y="57"/>
                    </a:lnTo>
                    <a:lnTo>
                      <a:pt x="43" y="57"/>
                    </a:lnTo>
                    <a:lnTo>
                      <a:pt x="49" y="57"/>
                    </a:lnTo>
                    <a:lnTo>
                      <a:pt x="53" y="56"/>
                    </a:lnTo>
                    <a:lnTo>
                      <a:pt x="58" y="55"/>
                    </a:lnTo>
                    <a:lnTo>
                      <a:pt x="66" y="50"/>
                    </a:lnTo>
                    <a:lnTo>
                      <a:pt x="74" y="44"/>
                    </a:lnTo>
                    <a:lnTo>
                      <a:pt x="78" y="37"/>
                    </a:lnTo>
                    <a:lnTo>
                      <a:pt x="82" y="29"/>
                    </a:lnTo>
                    <a:lnTo>
                      <a:pt x="84" y="21"/>
                    </a:lnTo>
                    <a:lnTo>
                      <a:pt x="86" y="15"/>
                    </a:lnTo>
                    <a:lnTo>
                      <a:pt x="84" y="6"/>
                    </a:lnTo>
                    <a:lnTo>
                      <a:pt x="84" y="3"/>
                    </a:lnTo>
                    <a:lnTo>
                      <a:pt x="83" y="7"/>
                    </a:lnTo>
                    <a:lnTo>
                      <a:pt x="82" y="13"/>
                    </a:lnTo>
                    <a:lnTo>
                      <a:pt x="80" y="18"/>
                    </a:lnTo>
                    <a:lnTo>
                      <a:pt x="76" y="24"/>
                    </a:lnTo>
                    <a:lnTo>
                      <a:pt x="72" y="28"/>
                    </a:lnTo>
                    <a:lnTo>
                      <a:pt x="66" y="33"/>
                    </a:lnTo>
                    <a:lnTo>
                      <a:pt x="60" y="37"/>
                    </a:lnTo>
                    <a:lnTo>
                      <a:pt x="52" y="39"/>
                    </a:lnTo>
                    <a:lnTo>
                      <a:pt x="44" y="40"/>
                    </a:lnTo>
                    <a:lnTo>
                      <a:pt x="34" y="40"/>
                    </a:lnTo>
                    <a:lnTo>
                      <a:pt x="27" y="38"/>
                    </a:lnTo>
                    <a:lnTo>
                      <a:pt x="20" y="34"/>
                    </a:lnTo>
                    <a:lnTo>
                      <a:pt x="14" y="29"/>
                    </a:lnTo>
                    <a:lnTo>
                      <a:pt x="9" y="25"/>
                    </a:lnTo>
                    <a:lnTo>
                      <a:pt x="6" y="20"/>
                    </a:lnTo>
                    <a:lnTo>
                      <a:pt x="3" y="14"/>
                    </a:lnTo>
                    <a:lnTo>
                      <a:pt x="2" y="9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buNone/>
                </a:pPr>
                <a:endParaRPr lang="en-US" sz="1200"/>
              </a:p>
            </p:txBody>
          </p:sp>
        </p:grpSp>
        <p:pic>
          <p:nvPicPr>
            <p:cNvPr id="71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87824" y="4797152"/>
              <a:ext cx="288032" cy="247139"/>
            </a:xfrm>
            <a:prstGeom prst="rect">
              <a:avLst/>
            </a:prstGeom>
            <a:noFill/>
          </p:spPr>
        </p:pic>
        <p:pic>
          <p:nvPicPr>
            <p:cNvPr id="72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4077072"/>
              <a:ext cx="368424" cy="247139"/>
            </a:xfrm>
            <a:prstGeom prst="rect">
              <a:avLst/>
            </a:prstGeom>
            <a:noFill/>
          </p:spPr>
        </p:pic>
        <p:pic>
          <p:nvPicPr>
            <p:cNvPr id="73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31640" y="2276872"/>
              <a:ext cx="288032" cy="247139"/>
            </a:xfrm>
            <a:prstGeom prst="rect">
              <a:avLst/>
            </a:prstGeom>
            <a:noFill/>
          </p:spPr>
        </p:pic>
        <p:pic>
          <p:nvPicPr>
            <p:cNvPr id="74" name="Picture 5" descr="C:\Users\afonsec\AppData\Local\Microsoft\Windows\Temporary Internet Files\Content.IE5\JFX1YB62\MC900389832[1].wm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63688" y="2348880"/>
              <a:ext cx="288032" cy="247139"/>
            </a:xfrm>
            <a:prstGeom prst="rect">
              <a:avLst/>
            </a:prstGeom>
            <a:noFill/>
          </p:spPr>
        </p:pic>
        <p:cxnSp>
          <p:nvCxnSpPr>
            <p:cNvPr id="75" name="Straight Arrow Connector 74"/>
            <p:cNvCxnSpPr/>
            <p:nvPr/>
          </p:nvCxnSpPr>
          <p:spPr>
            <a:xfrm flipV="1">
              <a:off x="2195736" y="1916832"/>
              <a:ext cx="936104" cy="21602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5508104" y="260648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smtClean="0"/>
                <a:t>MTC link</a:t>
              </a:r>
              <a:endParaRPr lang="en-US" sz="18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635897" y="3573015"/>
              <a:ext cx="1728191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err="1" smtClean="0"/>
                <a:t>Macro</a:t>
              </a:r>
              <a:endParaRPr lang="en-US" sz="1800" dirty="0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6812" y="968188"/>
              <a:ext cx="900953" cy="762000"/>
            </a:xfrm>
            <a:custGeom>
              <a:avLst/>
              <a:gdLst>
                <a:gd name="connsiteX0" fmla="*/ 802341 w 900953"/>
                <a:gd name="connsiteY0" fmla="*/ 762000 h 762000"/>
                <a:gd name="connsiteX1" fmla="*/ 802341 w 900953"/>
                <a:gd name="connsiteY1" fmla="*/ 206188 h 762000"/>
                <a:gd name="connsiteX2" fmla="*/ 210670 w 900953"/>
                <a:gd name="connsiteY2" fmla="*/ 295836 h 762000"/>
                <a:gd name="connsiteX3" fmla="*/ 22412 w 900953"/>
                <a:gd name="connsiteY3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53" h="762000">
                  <a:moveTo>
                    <a:pt x="802341" y="762000"/>
                  </a:moveTo>
                  <a:cubicBezTo>
                    <a:pt x="851647" y="522941"/>
                    <a:pt x="900953" y="283882"/>
                    <a:pt x="802341" y="206188"/>
                  </a:cubicBezTo>
                  <a:cubicBezTo>
                    <a:pt x="703729" y="128494"/>
                    <a:pt x="340658" y="330201"/>
                    <a:pt x="210670" y="295836"/>
                  </a:cubicBezTo>
                  <a:cubicBezTo>
                    <a:pt x="80682" y="261471"/>
                    <a:pt x="0" y="79188"/>
                    <a:pt x="22412" y="0"/>
                  </a:cubicBezTo>
                </a:path>
              </a:pathLst>
            </a:cu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 sz="120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649" y="476671"/>
              <a:ext cx="2187088" cy="499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de-DE" sz="1800" dirty="0" err="1" smtClean="0"/>
                <a:t>Micro</a:t>
              </a:r>
              <a:r>
                <a:rPr lang="de-DE" sz="1800" dirty="0" smtClean="0"/>
                <a:t> </a:t>
              </a:r>
              <a:r>
                <a:rPr lang="de-DE" sz="1800" dirty="0" err="1" smtClean="0"/>
                <a:t>cell</a:t>
              </a:r>
              <a:endParaRPr lang="en-US" sz="1800" dirty="0"/>
            </a:p>
          </p:txBody>
        </p:sp>
        <p:cxnSp>
          <p:nvCxnSpPr>
            <p:cNvPr id="80" name="Straight Connector 79"/>
            <p:cNvCxnSpPr/>
            <p:nvPr/>
          </p:nvCxnSpPr>
          <p:spPr>
            <a:xfrm flipV="1">
              <a:off x="5076056" y="620688"/>
              <a:ext cx="648072" cy="180020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flipV="1">
              <a:off x="4788024" y="620688"/>
              <a:ext cx="792088" cy="648073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2980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5376333" y="2554461"/>
            <a:ext cx="3767667" cy="733425"/>
          </a:xfrm>
          <a:prstGeom prst="rect">
            <a:avLst/>
          </a:prstGeom>
          <a:solidFill>
            <a:srgbClr val="B2B2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9pPr>
          </a:lstStyle>
          <a:p>
            <a:pPr algn="r"/>
            <a:endParaRPr lang="en-US" sz="3200" b="1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616222" y="1500714"/>
            <a:ext cx="3527778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2pPr>
            <a:lvl3pPr marL="11430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3pPr>
            <a:lvl4pPr marL="16002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4pPr>
            <a:lvl5pPr marL="2057400" indent="-228600" eaLnBrk="0" hangingPunct="0"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003366"/>
                </a:solidFill>
                <a:latin typeface="Arial Rounded MT Bold" charset="0"/>
                <a:ea typeface="ＭＳ Ｐゴシック" charset="0"/>
              </a:defRPr>
            </a:lvl9pPr>
          </a:lstStyle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R1: </a:t>
            </a:r>
            <a:r>
              <a:rPr lang="en-US" sz="2000" dirty="0">
                <a:latin typeface="Arial" charset="0"/>
                <a:cs typeface="Arial" charset="0"/>
              </a:rPr>
              <a:t>today’s systems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R2: </a:t>
            </a:r>
            <a:r>
              <a:rPr lang="en-US" sz="2000" dirty="0">
                <a:latin typeface="Arial" charset="0"/>
                <a:cs typeface="Arial" charset="0"/>
              </a:rPr>
              <a:t>high-speed versions of today’s systems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R3: </a:t>
            </a:r>
            <a:r>
              <a:rPr lang="en-US" sz="2000" b="1" dirty="0">
                <a:latin typeface="Arial" charset="0"/>
                <a:cs typeface="Arial" charset="0"/>
              </a:rPr>
              <a:t>massive access for sensors and machines</a:t>
            </a: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R4: </a:t>
            </a:r>
            <a:r>
              <a:rPr lang="en-US" sz="2000" b="1" dirty="0">
                <a:latin typeface="Arial" charset="0"/>
                <a:cs typeface="Arial" charset="0"/>
              </a:rPr>
              <a:t>ultra-reliable connectivity at minimal rate</a:t>
            </a:r>
            <a:endParaRPr lang="en-US" sz="2000" b="1" dirty="0">
              <a:solidFill>
                <a:srgbClr val="594FBF"/>
              </a:solidFill>
              <a:latin typeface="Arial" charset="0"/>
              <a:cs typeface="Arial" charset="0"/>
            </a:endParaRPr>
          </a:p>
          <a:p>
            <a:pPr algn="l">
              <a:spcBef>
                <a:spcPct val="20000"/>
              </a:spcBef>
              <a:buSzPct val="100000"/>
              <a:buFont typeface="Wingdings" charset="0"/>
              <a:buNone/>
            </a:pPr>
            <a:r>
              <a:rPr lang="en-US" sz="2000" b="1" dirty="0">
                <a:solidFill>
                  <a:srgbClr val="594FBF"/>
                </a:solidFill>
                <a:latin typeface="Arial" charset="0"/>
                <a:cs typeface="Arial" charset="0"/>
              </a:rPr>
              <a:t>R5: </a:t>
            </a:r>
            <a:r>
              <a:rPr lang="en-US" sz="2000" dirty="0">
                <a:latin typeface="Arial" charset="0"/>
                <a:cs typeface="Arial" charset="0"/>
              </a:rPr>
              <a:t>physically impossible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4"/>
          <a:stretch>
            <a:fillRect/>
          </a:stretch>
        </p:blipFill>
        <p:spPr bwMode="auto">
          <a:xfrm>
            <a:off x="0" y="1408777"/>
            <a:ext cx="5557837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shape of wireless to come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1273" y="4912777"/>
            <a:ext cx="7387561" cy="5751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11A52"/>
                </a:solidFill>
                <a:latin typeface="Arial"/>
                <a:ea typeface="ＭＳ Ｐゴシック" charset="0"/>
                <a:cs typeface="Arial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  <a:ea typeface="ＭＳ Ｐゴシック" charset="0"/>
                <a:cs typeface="ＭＳ Ｐゴシック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 Rounded MT Bold" pitchFamily="34" charset="0"/>
              </a:defRPr>
            </a:lvl9pPr>
          </a:lstStyle>
          <a:p>
            <a:pPr algn="ctr">
              <a:buNone/>
            </a:pPr>
            <a:r>
              <a:rPr lang="en-US" dirty="0" smtClean="0"/>
              <a:t>5G=R1+R2+R3+R4</a:t>
            </a:r>
            <a:endParaRPr lang="en-US" dirty="0">
              <a:solidFill>
                <a:srgbClr val="54616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712899"/>
            <a:ext cx="928118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1200" dirty="0" smtClean="0"/>
              <a:t>[Ref] F</a:t>
            </a:r>
            <a:r>
              <a:rPr lang="en-US" sz="1200" dirty="0"/>
              <a:t>. </a:t>
            </a:r>
            <a:r>
              <a:rPr lang="en-US" sz="1200" dirty="0" err="1"/>
              <a:t>Boccardi</a:t>
            </a:r>
            <a:r>
              <a:rPr lang="en-US" sz="1200" dirty="0"/>
              <a:t>, R. W. Heath, A. Lozano, T. L. </a:t>
            </a:r>
            <a:r>
              <a:rPr lang="en-US" sz="1200" dirty="0" err="1"/>
              <a:t>Marzetta</a:t>
            </a:r>
            <a:r>
              <a:rPr lang="en-US" sz="1200" dirty="0"/>
              <a:t>, and P. </a:t>
            </a:r>
            <a:r>
              <a:rPr lang="en-US" sz="1200" dirty="0" err="1"/>
              <a:t>Popovski</a:t>
            </a:r>
            <a:r>
              <a:rPr lang="en-US" sz="1200" dirty="0" smtClean="0"/>
              <a:t>, “</a:t>
            </a:r>
            <a:r>
              <a:rPr lang="en-US" sz="1200" dirty="0"/>
              <a:t>Five Disruptive Technology Directions for 5G”, </a:t>
            </a:r>
            <a:endParaRPr lang="en-US" sz="1200" dirty="0" smtClean="0"/>
          </a:p>
          <a:p>
            <a:pPr algn="l">
              <a:buNone/>
            </a:pPr>
            <a:r>
              <a:rPr lang="en-US" sz="1200" dirty="0" smtClean="0"/>
              <a:t>IEEE Communications Magazine</a:t>
            </a:r>
            <a:r>
              <a:rPr lang="en-US" sz="1200" dirty="0"/>
              <a:t>, February 2014.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46740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enormous  M2M growth expected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24-fold traffic growth </a:t>
            </a:r>
            <a:br>
              <a:rPr lang="en-GB" sz="2400" dirty="0" smtClean="0"/>
            </a:br>
            <a:r>
              <a:rPr lang="en-GB" sz="2400" dirty="0" smtClean="0"/>
              <a:t>from 2012 to 2017 </a:t>
            </a:r>
          </a:p>
          <a:p>
            <a:endParaRPr lang="en-GB" sz="2400" dirty="0" smtClean="0"/>
          </a:p>
          <a:p>
            <a:r>
              <a:rPr lang="en-GB" sz="2400" dirty="0" smtClean="0"/>
              <a:t>4.6-fold growth of M2M #subscriptions </a:t>
            </a:r>
          </a:p>
          <a:p>
            <a:pPr lvl="1"/>
            <a:r>
              <a:rPr lang="en-GB" sz="2000" dirty="0" smtClean="0"/>
              <a:t>from 369 million in 2012 </a:t>
            </a:r>
            <a:br>
              <a:rPr lang="en-GB" sz="2000" dirty="0" smtClean="0"/>
            </a:br>
            <a:r>
              <a:rPr lang="en-GB" sz="2000" dirty="0" smtClean="0"/>
              <a:t>to 1,7 billion in 2017</a:t>
            </a:r>
          </a:p>
          <a:p>
            <a:endParaRPr lang="en-GB" sz="2400" dirty="0" smtClean="0"/>
          </a:p>
          <a:p>
            <a:r>
              <a:rPr lang="en-GB" sz="2400" dirty="0" smtClean="0"/>
              <a:t>M2M traffic will account for</a:t>
            </a:r>
            <a:br>
              <a:rPr lang="en-GB" sz="2400" dirty="0" smtClean="0"/>
            </a:br>
            <a:r>
              <a:rPr lang="en-GB" sz="2400" dirty="0" smtClean="0"/>
              <a:t>approximately </a:t>
            </a:r>
            <a:r>
              <a:rPr lang="en-GB" sz="2400" dirty="0" smtClean="0"/>
              <a:t>5% </a:t>
            </a:r>
            <a:r>
              <a:rPr lang="en-GB" sz="2400" dirty="0" smtClean="0"/>
              <a:t>of </a:t>
            </a:r>
            <a:br>
              <a:rPr lang="en-GB" sz="2400" dirty="0" smtClean="0"/>
            </a:br>
            <a:r>
              <a:rPr lang="en-GB" sz="2400" dirty="0" smtClean="0"/>
              <a:t>overall mobile traffic in 2017 </a:t>
            </a:r>
          </a:p>
          <a:p>
            <a:pPr lvl="1"/>
            <a:endParaRPr lang="en-GB" sz="20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30093" y="4541911"/>
            <a:ext cx="19354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900" dirty="0" smtClean="0">
                <a:latin typeface="Arial"/>
                <a:cs typeface="Arial"/>
              </a:rPr>
              <a:t>© CISCO Visual Networking Index</a:t>
            </a:r>
            <a:endParaRPr lang="en-GB" sz="900" dirty="0">
              <a:latin typeface="Arial"/>
              <a:cs typeface="Arial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0681991"/>
              </p:ext>
            </p:extLst>
          </p:nvPr>
        </p:nvGraphicFramePr>
        <p:xfrm>
          <a:off x="4201615" y="1874214"/>
          <a:ext cx="4834912" cy="3551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415930" y="1514175"/>
            <a:ext cx="3011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800" dirty="0">
                <a:latin typeface="Arial"/>
                <a:cs typeface="Arial"/>
              </a:rPr>
              <a:t>g</a:t>
            </a:r>
            <a:r>
              <a:rPr lang="en-GB" sz="2800" dirty="0" smtClean="0">
                <a:latin typeface="Arial"/>
                <a:cs typeface="Arial"/>
              </a:rPr>
              <a:t>lobal M2M traffic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90804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reference architecture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339114"/>
            <a:ext cx="7295444" cy="547655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14982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Machine Network Traffic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M2M devices generate traffics of the following </a:t>
            </a:r>
            <a:r>
              <a:rPr lang="en-US" dirty="0"/>
              <a:t>types </a:t>
            </a:r>
          </a:p>
          <a:p>
            <a:pPr lvl="1"/>
            <a:r>
              <a:rPr lang="en-US" dirty="0" smtClean="0"/>
              <a:t>Periodic</a:t>
            </a:r>
            <a:r>
              <a:rPr lang="en-US" dirty="0"/>
              <a:t>: </a:t>
            </a:r>
            <a:r>
              <a:rPr lang="en-US" dirty="0" smtClean="0"/>
              <a:t>smart </a:t>
            </a:r>
            <a:r>
              <a:rPr lang="en-US" dirty="0"/>
              <a:t>metering </a:t>
            </a:r>
            <a:r>
              <a:rPr lang="en-US" dirty="0" smtClean="0"/>
              <a:t>application</a:t>
            </a:r>
            <a:endParaRPr lang="en-US" dirty="0"/>
          </a:p>
          <a:p>
            <a:pPr lvl="1"/>
            <a:r>
              <a:rPr lang="en-US" dirty="0" smtClean="0"/>
              <a:t>Event</a:t>
            </a:r>
            <a:r>
              <a:rPr lang="en-US" dirty="0"/>
              <a:t>-</a:t>
            </a:r>
            <a:r>
              <a:rPr lang="en-US" dirty="0" smtClean="0"/>
              <a:t>driven: emergency </a:t>
            </a:r>
            <a:r>
              <a:rPr lang="en-US" dirty="0"/>
              <a:t>event </a:t>
            </a:r>
            <a:r>
              <a:rPr lang="en-US" dirty="0" smtClean="0"/>
              <a:t>report</a:t>
            </a:r>
          </a:p>
          <a:p>
            <a:pPr lvl="1"/>
            <a:r>
              <a:rPr lang="en-US" dirty="0" smtClean="0"/>
              <a:t>Continuous</a:t>
            </a:r>
            <a:r>
              <a:rPr lang="en-US" dirty="0"/>
              <a:t>: surveillance </a:t>
            </a:r>
            <a:r>
              <a:rPr lang="en-US" dirty="0" smtClean="0"/>
              <a:t>camera</a:t>
            </a:r>
            <a:endParaRPr lang="en-US" dirty="0"/>
          </a:p>
          <a:p>
            <a:r>
              <a:rPr lang="en-US" dirty="0" smtClean="0"/>
              <a:t>Large volume of different types of traffic at core </a:t>
            </a:r>
            <a:r>
              <a:rPr lang="en-US" dirty="0"/>
              <a:t>network </a:t>
            </a:r>
          </a:p>
          <a:p>
            <a:pPr lvl="1"/>
            <a:r>
              <a:rPr lang="en-US" dirty="0" smtClean="0"/>
              <a:t>Guarantee </a:t>
            </a:r>
            <a:r>
              <a:rPr lang="en-US" dirty="0"/>
              <a:t>of diverse </a:t>
            </a:r>
            <a:r>
              <a:rPr lang="en-US" dirty="0" err="1"/>
              <a:t>QoS</a:t>
            </a:r>
            <a:r>
              <a:rPr lang="en-US" dirty="0"/>
              <a:t> traffic </a:t>
            </a:r>
            <a:r>
              <a:rPr lang="en-US" dirty="0" smtClean="0"/>
              <a:t>requirements</a:t>
            </a:r>
          </a:p>
          <a:p>
            <a:pPr lvl="1"/>
            <a:r>
              <a:rPr lang="en-US" dirty="0" smtClean="0"/>
              <a:t>Reliability </a:t>
            </a:r>
            <a:r>
              <a:rPr lang="en-US" dirty="0"/>
              <a:t>of both human-to-human and M2M traffic 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5694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high-speed wireless vs.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>
                <a:latin typeface="Arial" charset="0"/>
              </a:rPr>
              <a:t>high-speed systems built from information-theoretic principles with </a:t>
            </a:r>
            <a:r>
              <a:rPr lang="en-US" sz="1600" dirty="0">
                <a:solidFill>
                  <a:srgbClr val="FF0000"/>
                </a:solidFill>
                <a:latin typeface="Arial" charset="0"/>
              </a:rPr>
              <a:t>small control info </a:t>
            </a:r>
            <a:r>
              <a:rPr lang="en-US" sz="3200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and  </a:t>
            </a:r>
            <a:r>
              <a:rPr lang="en-US" b="1" dirty="0" smtClean="0">
                <a:solidFill>
                  <a:srgbClr val="99CC00"/>
                </a:solidFill>
                <a:latin typeface="Arial" charset="0"/>
              </a:rPr>
              <a:t>large data</a:t>
            </a:r>
            <a:endParaRPr lang="en-US" sz="2400" b="1" dirty="0" smtClean="0">
              <a:latin typeface="Arial" charset="0"/>
            </a:endParaRPr>
          </a:p>
          <a:p>
            <a:endParaRPr lang="en-US" sz="2400" dirty="0" smtClean="0">
              <a:latin typeface="Arial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" charset="0"/>
              </a:rPr>
              <a:t>	</a:t>
            </a:r>
          </a:p>
          <a:p>
            <a:endParaRPr lang="en-US" sz="2400" dirty="0" smtClean="0">
              <a:latin typeface="Arial" charset="0"/>
            </a:endParaRPr>
          </a:p>
          <a:p>
            <a:r>
              <a:rPr lang="en-US" sz="2400" dirty="0" smtClean="0">
                <a:latin typeface="Arial" charset="0"/>
              </a:rPr>
              <a:t>M2M </a:t>
            </a:r>
            <a:r>
              <a:rPr lang="en-US" sz="2400" dirty="0" smtClean="0">
                <a:latin typeface="Arial" charset="0"/>
              </a:rPr>
              <a:t>requires </a:t>
            </a:r>
            <a:r>
              <a:rPr lang="en-US" sz="2800" kern="500" dirty="0" smtClean="0">
                <a:latin typeface="Arial" charset="0"/>
              </a:rPr>
              <a:t>short</a:t>
            </a:r>
            <a:r>
              <a:rPr lang="en-US" sz="2800" dirty="0" smtClean="0">
                <a:latin typeface="Arial" charset="0"/>
              </a:rPr>
              <a:t> data packets </a:t>
            </a:r>
            <a:r>
              <a:rPr lang="en-US" sz="2400" dirty="0" smtClean="0">
                <a:latin typeface="Arial" charset="0"/>
              </a:rPr>
              <a:t/>
            </a:r>
            <a:br>
              <a:rPr lang="en-US" sz="2400" dirty="0" smtClean="0">
                <a:latin typeface="Arial" charset="0"/>
              </a:rPr>
            </a:br>
            <a:r>
              <a:rPr lang="en-US" sz="2400" dirty="0" smtClean="0">
                <a:latin typeface="Arial" charset="0"/>
              </a:rPr>
              <a:t>from </a:t>
            </a:r>
            <a:r>
              <a:rPr lang="en-US" sz="2800" dirty="0" smtClean="0">
                <a:latin typeface="Arial" charset="0"/>
              </a:rPr>
              <a:t>massive</a:t>
            </a:r>
            <a:r>
              <a:rPr lang="en-US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number of </a:t>
            </a:r>
            <a:r>
              <a:rPr lang="en-US" sz="2800" dirty="0" smtClean="0">
                <a:latin typeface="Arial" charset="0"/>
              </a:rPr>
              <a:t>devices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/>
            </a:r>
            <a:br>
              <a:rPr lang="en-US" sz="2400" dirty="0" smtClean="0">
                <a:latin typeface="Arial" charset="0"/>
              </a:rPr>
            </a:br>
            <a:r>
              <a:rPr lang="en-US" sz="2400" dirty="0" smtClean="0">
                <a:latin typeface="Arial" charset="0"/>
              </a:rPr>
              <a:t>each transmitting </a:t>
            </a:r>
            <a:r>
              <a:rPr lang="en-US" sz="2800" dirty="0" smtClean="0">
                <a:latin typeface="Arial" charset="0"/>
              </a:rPr>
              <a:t>sporadically</a:t>
            </a:r>
            <a:endParaRPr lang="en-US" sz="2000" dirty="0" smtClean="0">
              <a:latin typeface="Arial" charset="0"/>
            </a:endParaRPr>
          </a:p>
          <a:p>
            <a:pPr marL="457200" lvl="1" indent="0">
              <a:buNone/>
            </a:pPr>
            <a:endParaRPr lang="en-US" sz="2000" dirty="0" smtClean="0">
              <a:latin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230313" y="2531310"/>
            <a:ext cx="7331366" cy="718431"/>
            <a:chOff x="1230313" y="2437230"/>
            <a:chExt cx="7331366" cy="718431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1230313" y="2440405"/>
              <a:ext cx="223837" cy="27781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>
                <a:solidFill>
                  <a:schemeClr val="accent2"/>
                </a:solidFill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449388" y="2437230"/>
              <a:ext cx="4419600" cy="280987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302758" y="2877849"/>
              <a:ext cx="223837" cy="277812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>
                <a:solidFill>
                  <a:schemeClr val="accent2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521832" y="2874674"/>
              <a:ext cx="6039847" cy="280987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 b="1"/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889" y="1948587"/>
            <a:ext cx="1252024" cy="88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1227314" y="3547533"/>
            <a:ext cx="7562387" cy="2586390"/>
            <a:chOff x="1227314" y="3547533"/>
            <a:chExt cx="7562387" cy="2586390"/>
          </a:xfrm>
        </p:grpSpPr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227314" y="5260622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598668" y="5260622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873603" y="5794022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244957" y="5794022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381603" y="53001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752957" y="53001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027892" y="58335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3399246" y="58335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510491" y="51307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881845" y="51307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156780" y="56641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528134" y="56641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4664780" y="51703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036134" y="51703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5311069" y="57037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5682423" y="57037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5641269" y="4679245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6012623" y="4679245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6287558" y="5212645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6658912" y="5212645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6795558" y="4718756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7166912" y="4718756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7441847" y="5252156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7813201" y="5252156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6301668" y="35475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6673022" y="35475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6947957" y="4080933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7319311" y="4080933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7455957" y="3587044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7827311" y="3587044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8102246" y="4120444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8473600" y="4120444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6651624" y="5816599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7022978" y="5816599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7805913" y="5856110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8177267" y="5856110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00646" y="4696177"/>
              <a:ext cx="367024" cy="277813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8372000" y="4696177"/>
              <a:ext cx="316101" cy="277813"/>
            </a:xfrm>
            <a:prstGeom prst="rect">
              <a:avLst/>
            </a:prstGeom>
            <a:solidFill>
              <a:srgbClr val="9BBB5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63500" dist="26940" dir="5400000" algn="ctr" rotWithShape="0">
                <a:srgbClr val="000000">
                  <a:alpha val="35001"/>
                </a:srgbClr>
              </a:outerShdw>
            </a:effectLst>
          </p:spPr>
          <p:txBody>
            <a:bodyPr tIns="91440" bIns="91440"/>
            <a:lstStyle/>
            <a:p>
              <a:pPr algn="ctr">
                <a:spcBef>
                  <a:spcPct val="20000"/>
                </a:spcBef>
                <a:buFontTx/>
                <a:buChar char="•"/>
                <a:defRPr/>
              </a:pPr>
              <a:endParaRPr lang="en-US"/>
            </a:p>
          </p:txBody>
        </p:sp>
      </p:grp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8473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issue of short packets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Today’s cellular systems are designed mainly for broadband traffic sources</a:t>
            </a:r>
          </a:p>
          <a:p>
            <a:pPr lvl="1"/>
            <a:r>
              <a:rPr lang="en-US" dirty="0" smtClean="0"/>
              <a:t>Can easily accommodate 5 clients transmitting at 2 Mbit/s each, but not 10.000 clients transmitting at 1kbit/s</a:t>
            </a:r>
          </a:p>
          <a:p>
            <a:pPr lvl="1"/>
            <a:r>
              <a:rPr lang="en-US" dirty="0" smtClean="0"/>
              <a:t>Coding and control overhead may become predominant</a:t>
            </a:r>
          </a:p>
          <a:p>
            <a:pPr lvl="1"/>
            <a:r>
              <a:rPr lang="en-US" dirty="0" smtClean="0"/>
              <a:t>Preambles for channel estimation may be longer than data payload!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41EB56-A91D-E14E-A20A-892F179A961C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337636"/>
      </p:ext>
    </p:extLst>
  </p:cSld>
  <p:clrMapOvr>
    <a:masterClrMapping/>
  </p:clrMapOvr>
  <p:transition xmlns:p14="http://schemas.microsoft.com/office/powerpoint/2010/main" spd="slow">
    <p:strips dir="r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c</a:t>
            </a:r>
            <a:r>
              <a:rPr lang="en-US" sz="3200" dirty="0" smtClean="0"/>
              <a:t>hallenges:</a:t>
            </a:r>
          </a:p>
          <a:p>
            <a:pPr lvl="1"/>
            <a:r>
              <a:rPr lang="en-US" sz="2400" dirty="0" smtClean="0"/>
              <a:t>highly reliable connections despite coverage problems</a:t>
            </a:r>
          </a:p>
          <a:p>
            <a:pPr lvl="1"/>
            <a:r>
              <a:rPr lang="en-US" sz="2400" dirty="0" smtClean="0"/>
              <a:t>low latency</a:t>
            </a:r>
          </a:p>
          <a:p>
            <a:pPr lvl="1"/>
            <a:r>
              <a:rPr lang="en-US" sz="2400" dirty="0" smtClean="0"/>
              <a:t>long battery lifetime</a:t>
            </a:r>
          </a:p>
          <a:p>
            <a:pPr lvl="1"/>
            <a:r>
              <a:rPr lang="en-US" sz="2400" dirty="0" smtClean="0"/>
              <a:t>massive number of nodes with sporadic use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04389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c</a:t>
            </a:r>
            <a:r>
              <a:rPr lang="en-US" sz="3200" dirty="0" smtClean="0"/>
              <a:t>hallenges:</a:t>
            </a:r>
          </a:p>
          <a:p>
            <a:pPr lvl="1"/>
            <a:r>
              <a:rPr lang="en-US" sz="2400" dirty="0" smtClean="0"/>
              <a:t>highly reliable connections despite coverage problems</a:t>
            </a:r>
          </a:p>
          <a:p>
            <a:pPr lvl="1"/>
            <a:r>
              <a:rPr lang="en-US" sz="2400" dirty="0" smtClean="0"/>
              <a:t>low latency</a:t>
            </a:r>
          </a:p>
          <a:p>
            <a:pPr lvl="1"/>
            <a:r>
              <a:rPr lang="en-US" sz="2400" dirty="0" smtClean="0"/>
              <a:t>long battery lifetime</a:t>
            </a:r>
          </a:p>
          <a:p>
            <a:pPr lvl="1"/>
            <a:r>
              <a:rPr lang="en-US" sz="2400" dirty="0" smtClean="0"/>
              <a:t>massive number of nodes with sporadic use</a:t>
            </a:r>
          </a:p>
          <a:p>
            <a:r>
              <a:rPr lang="en-US" dirty="0" smtClean="0"/>
              <a:t>some o</a:t>
            </a:r>
            <a:r>
              <a:rPr lang="en-US" sz="3200" dirty="0" smtClean="0"/>
              <a:t>pportunities:</a:t>
            </a:r>
          </a:p>
          <a:p>
            <a:pPr lvl="1"/>
            <a:r>
              <a:rPr lang="en-US" sz="2400" dirty="0" smtClean="0"/>
              <a:t>correlation of machine-type data across space and time</a:t>
            </a:r>
          </a:p>
          <a:p>
            <a:pPr lvl="1"/>
            <a:r>
              <a:rPr lang="en-US" sz="2400" dirty="0" smtClean="0"/>
              <a:t>predictability and/or periodicity of data/control traffic </a:t>
            </a:r>
          </a:p>
          <a:p>
            <a:pPr lvl="1"/>
            <a:r>
              <a:rPr lang="en-US" sz="2400" dirty="0" smtClean="0"/>
              <a:t>header compression using implicit/context information</a:t>
            </a:r>
          </a:p>
          <a:p>
            <a:pPr lvl="1"/>
            <a:r>
              <a:rPr lang="en-US" sz="2400" dirty="0" smtClean="0"/>
              <a:t>advanced PHY/MAC techniques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04389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massive asynchronous access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-63188" y="1354439"/>
            <a:ext cx="8686800" cy="4953000"/>
          </a:xfrm>
        </p:spPr>
        <p:txBody>
          <a:bodyPr/>
          <a:lstStyle/>
          <a:p>
            <a:r>
              <a:rPr lang="en-US" sz="2800" dirty="0" smtClean="0"/>
              <a:t>approach</a:t>
            </a:r>
          </a:p>
          <a:p>
            <a:pPr lvl="1"/>
            <a:r>
              <a:rPr lang="en-US" sz="2400" dirty="0" smtClean="0"/>
              <a:t> move complexity to BS</a:t>
            </a:r>
          </a:p>
          <a:p>
            <a:pPr lvl="1"/>
            <a:r>
              <a:rPr lang="en-US" sz="2400" dirty="0" smtClean="0"/>
              <a:t> use advanced MAC/PHY</a:t>
            </a:r>
          </a:p>
          <a:p>
            <a:pPr lvl="2"/>
            <a:r>
              <a:rPr lang="en-US" sz="2000" dirty="0" smtClean="0"/>
              <a:t> MPR: multi packet reception</a:t>
            </a:r>
          </a:p>
          <a:p>
            <a:pPr lvl="2"/>
            <a:r>
              <a:rPr lang="en-US" sz="2000" dirty="0" smtClean="0"/>
              <a:t> SIC: successive interference </a:t>
            </a:r>
            <a:br>
              <a:rPr lang="en-US" sz="2000" dirty="0" smtClean="0"/>
            </a:br>
            <a:r>
              <a:rPr lang="en-US" sz="2000" dirty="0" smtClean="0"/>
              <a:t>cancellation</a:t>
            </a:r>
          </a:p>
          <a:p>
            <a:pPr lvl="2"/>
            <a:endParaRPr lang="en-US" sz="2000" dirty="0"/>
          </a:p>
          <a:p>
            <a:pPr lvl="2"/>
            <a:endParaRPr lang="en-US" sz="2000" dirty="0" smtClean="0"/>
          </a:p>
          <a:p>
            <a:r>
              <a:rPr lang="en-US" sz="2800" dirty="0" smtClean="0"/>
              <a:t>questions</a:t>
            </a:r>
            <a:endParaRPr lang="en-US" sz="2800" dirty="0"/>
          </a:p>
          <a:p>
            <a:pPr lvl="1"/>
            <a:r>
              <a:rPr lang="en-US" sz="2400" dirty="0"/>
              <a:t>How many transmitters can be served?</a:t>
            </a:r>
          </a:p>
          <a:p>
            <a:pPr lvl="1"/>
            <a:r>
              <a:rPr lang="en-US" sz="2400" dirty="0"/>
              <a:t>What’s the maximum </a:t>
            </a:r>
            <a:r>
              <a:rPr lang="en-US" sz="2400" i="1" dirty="0"/>
              <a:t>cell capacity?</a:t>
            </a:r>
          </a:p>
          <a:p>
            <a:pPr lvl="1"/>
            <a:r>
              <a:rPr lang="en-US" sz="2400" dirty="0"/>
              <a:t>How can we get it? </a:t>
            </a:r>
          </a:p>
        </p:txBody>
      </p:sp>
      <p:sp>
        <p:nvSpPr>
          <p:cNvPr id="46" name="Date Placeholder 4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Oct. 28,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41EB56-A91D-E14E-A20A-892F179A961C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6" name="Gruppo 8"/>
          <p:cNvGrpSpPr>
            <a:grpSpLocks/>
          </p:cNvGrpSpPr>
          <p:nvPr/>
        </p:nvGrpSpPr>
        <p:grpSpPr bwMode="auto">
          <a:xfrm>
            <a:off x="5083381" y="3919707"/>
            <a:ext cx="230188" cy="762000"/>
            <a:chOff x="1600200" y="3734594"/>
            <a:chExt cx="381000" cy="761206"/>
          </a:xfrm>
        </p:grpSpPr>
        <p:sp>
          <p:nvSpPr>
            <p:cNvPr id="7" name="Arrotonda angolo stesso lato rettangolo 5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>
                <a:latin typeface="Arial"/>
                <a:cs typeface="Arial"/>
              </a:endParaRPr>
            </a:p>
          </p:txBody>
        </p:sp>
        <p:cxnSp>
          <p:nvCxnSpPr>
            <p:cNvPr id="8" name="Connettore 1 41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9" name="Gruppo 9"/>
          <p:cNvGrpSpPr>
            <a:grpSpLocks/>
          </p:cNvGrpSpPr>
          <p:nvPr/>
        </p:nvGrpSpPr>
        <p:grpSpPr bwMode="auto">
          <a:xfrm>
            <a:off x="8163131" y="4376907"/>
            <a:ext cx="230188" cy="762000"/>
            <a:chOff x="1600200" y="3734594"/>
            <a:chExt cx="381000" cy="761206"/>
          </a:xfrm>
        </p:grpSpPr>
        <p:sp>
          <p:nvSpPr>
            <p:cNvPr id="10" name="Arrotonda angolo stesso lato rettangolo 38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1" name="Connettore 1 39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2" name="Gruppo 12"/>
          <p:cNvGrpSpPr>
            <a:grpSpLocks/>
          </p:cNvGrpSpPr>
          <p:nvPr/>
        </p:nvGrpSpPr>
        <p:grpSpPr bwMode="auto">
          <a:xfrm>
            <a:off x="6002544" y="4605507"/>
            <a:ext cx="230187" cy="762000"/>
            <a:chOff x="1600200" y="3734594"/>
            <a:chExt cx="381000" cy="761206"/>
          </a:xfrm>
        </p:grpSpPr>
        <p:sp>
          <p:nvSpPr>
            <p:cNvPr id="13" name="Arrotonda angolo stesso lato rettangolo 36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4" name="Connettore 1 37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5" name="Gruppo 15"/>
          <p:cNvGrpSpPr>
            <a:grpSpLocks/>
          </p:cNvGrpSpPr>
          <p:nvPr/>
        </p:nvGrpSpPr>
        <p:grpSpPr bwMode="auto">
          <a:xfrm>
            <a:off x="8439356" y="2013119"/>
            <a:ext cx="230188" cy="762000"/>
            <a:chOff x="1600200" y="3734594"/>
            <a:chExt cx="381000" cy="761206"/>
          </a:xfrm>
        </p:grpSpPr>
        <p:sp>
          <p:nvSpPr>
            <p:cNvPr id="16" name="Arrotonda angolo stesso lato rettangolo 34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17" name="Connettore 1 35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8" name="Gruppo 18"/>
          <p:cNvGrpSpPr>
            <a:grpSpLocks/>
          </p:cNvGrpSpPr>
          <p:nvPr/>
        </p:nvGrpSpPr>
        <p:grpSpPr bwMode="auto">
          <a:xfrm>
            <a:off x="5818394" y="1708319"/>
            <a:ext cx="230187" cy="762000"/>
            <a:chOff x="1600200" y="3734594"/>
            <a:chExt cx="381000" cy="761206"/>
          </a:xfrm>
        </p:grpSpPr>
        <p:sp>
          <p:nvSpPr>
            <p:cNvPr id="19" name="Arrotonda angolo stesso lato rettangolo 32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>
                <a:latin typeface="Arial"/>
                <a:cs typeface="Arial"/>
              </a:endParaRPr>
            </a:p>
          </p:txBody>
        </p:sp>
        <p:cxnSp>
          <p:nvCxnSpPr>
            <p:cNvPr id="20" name="Connettore 1 33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" name="Trapezio 15"/>
          <p:cNvSpPr/>
          <p:nvPr/>
        </p:nvSpPr>
        <p:spPr bwMode="auto">
          <a:xfrm>
            <a:off x="6739144" y="3157707"/>
            <a:ext cx="458787" cy="685800"/>
          </a:xfrm>
          <a:prstGeom prst="trapezoid">
            <a:avLst>
              <a:gd name="adj" fmla="val 38889"/>
            </a:avLst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buNone/>
              <a:defRPr/>
            </a:pPr>
            <a:endParaRPr lang="en-GB">
              <a:latin typeface="Arial"/>
              <a:cs typeface="Arial"/>
            </a:endParaRPr>
          </a:p>
        </p:txBody>
      </p:sp>
      <p:cxnSp>
        <p:nvCxnSpPr>
          <p:cNvPr id="22" name="Connettore 1 16"/>
          <p:cNvCxnSpPr>
            <a:cxnSpLocks noChangeShapeType="1"/>
            <a:endCxn id="21" idx="0"/>
          </p:cNvCxnSpPr>
          <p:nvPr/>
        </p:nvCxnSpPr>
        <p:spPr bwMode="auto">
          <a:xfrm rot="5400000">
            <a:off x="6778038" y="2966413"/>
            <a:ext cx="381000" cy="1587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</p:cxnSp>
      <p:sp>
        <p:nvSpPr>
          <p:cNvPr id="23" name="CasellaDiTesto 17"/>
          <p:cNvSpPr txBox="1">
            <a:spLocks noChangeArrowheads="1"/>
          </p:cNvSpPr>
          <p:nvPr/>
        </p:nvSpPr>
        <p:spPr bwMode="auto">
          <a:xfrm>
            <a:off x="5264613" y="2013119"/>
            <a:ext cx="607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1</a:t>
            </a:r>
          </a:p>
        </p:txBody>
      </p:sp>
      <p:sp>
        <p:nvSpPr>
          <p:cNvPr id="24" name="CasellaDiTesto 18"/>
          <p:cNvSpPr txBox="1">
            <a:spLocks noChangeArrowheads="1"/>
          </p:cNvSpPr>
          <p:nvPr/>
        </p:nvSpPr>
        <p:spPr bwMode="auto">
          <a:xfrm>
            <a:off x="5267608" y="4224507"/>
            <a:ext cx="6078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2</a:t>
            </a:r>
          </a:p>
        </p:txBody>
      </p:sp>
      <p:sp>
        <p:nvSpPr>
          <p:cNvPr id="25" name="CasellaDiTesto 19"/>
          <p:cNvSpPr txBox="1">
            <a:spLocks noChangeArrowheads="1"/>
          </p:cNvSpPr>
          <p:nvPr/>
        </p:nvSpPr>
        <p:spPr bwMode="auto">
          <a:xfrm>
            <a:off x="6279025" y="4988094"/>
            <a:ext cx="607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3</a:t>
            </a:r>
          </a:p>
        </p:txBody>
      </p:sp>
      <p:sp>
        <p:nvSpPr>
          <p:cNvPr id="26" name="CasellaDiTesto 20"/>
          <p:cNvSpPr txBox="1">
            <a:spLocks noChangeArrowheads="1"/>
          </p:cNvSpPr>
          <p:nvPr/>
        </p:nvSpPr>
        <p:spPr bwMode="auto">
          <a:xfrm>
            <a:off x="8444854" y="4683294"/>
            <a:ext cx="5462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j</a:t>
            </a:r>
          </a:p>
        </p:txBody>
      </p:sp>
      <p:sp>
        <p:nvSpPr>
          <p:cNvPr id="27" name="CasellaDiTesto 21"/>
          <p:cNvSpPr txBox="1">
            <a:spLocks noChangeArrowheads="1"/>
          </p:cNvSpPr>
          <p:nvPr/>
        </p:nvSpPr>
        <p:spPr bwMode="auto">
          <a:xfrm>
            <a:off x="8695784" y="2317919"/>
            <a:ext cx="6031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TX</a:t>
            </a:r>
            <a:r>
              <a:rPr lang="en-GB" sz="2000" baseline="-25000">
                <a:latin typeface="Arial"/>
                <a:cs typeface="Arial"/>
              </a:rPr>
              <a:t>n</a:t>
            </a:r>
          </a:p>
        </p:txBody>
      </p:sp>
      <p:grpSp>
        <p:nvGrpSpPr>
          <p:cNvPr id="28" name="Gruppo 73"/>
          <p:cNvGrpSpPr/>
          <p:nvPr/>
        </p:nvGrpSpPr>
        <p:grpSpPr>
          <a:xfrm>
            <a:off x="5313569" y="1708319"/>
            <a:ext cx="3217862" cy="2820988"/>
            <a:chOff x="4725988" y="1524000"/>
            <a:chExt cx="3217862" cy="2820988"/>
          </a:xfrm>
        </p:grpSpPr>
        <p:grpSp>
          <p:nvGrpSpPr>
            <p:cNvPr id="29" name="Gruppo 70"/>
            <p:cNvGrpSpPr/>
            <p:nvPr/>
          </p:nvGrpSpPr>
          <p:grpSpPr>
            <a:xfrm>
              <a:off x="6369050" y="2744788"/>
              <a:ext cx="1298575" cy="1447800"/>
              <a:chOff x="6369050" y="2744788"/>
              <a:chExt cx="1298575" cy="1447800"/>
            </a:xfrm>
          </p:grpSpPr>
          <p:cxnSp>
            <p:nvCxnSpPr>
              <p:cNvPr id="42" name="Connettore 7 26"/>
              <p:cNvCxnSpPr>
                <a:cxnSpLocks noChangeShapeType="1"/>
              </p:cNvCxnSpPr>
              <p:nvPr/>
            </p:nvCxnSpPr>
            <p:spPr bwMode="auto">
              <a:xfrm rot="10800000">
                <a:off x="6472238" y="2744788"/>
                <a:ext cx="1195387" cy="1447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3" name="CasellaDiTesto 27"/>
              <p:cNvSpPr txBox="1">
                <a:spLocks noChangeArrowheads="1"/>
              </p:cNvSpPr>
              <p:nvPr/>
            </p:nvSpPr>
            <p:spPr bwMode="auto">
              <a:xfrm>
                <a:off x="6369050" y="2763838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j</a:t>
                </a:r>
              </a:p>
            </p:txBody>
          </p:sp>
        </p:grpSp>
        <p:grpSp>
          <p:nvGrpSpPr>
            <p:cNvPr id="30" name="Gruppo 71"/>
            <p:cNvGrpSpPr/>
            <p:nvPr/>
          </p:nvGrpSpPr>
          <p:grpSpPr>
            <a:xfrm>
              <a:off x="6146800" y="1752600"/>
              <a:ext cx="1797050" cy="839788"/>
              <a:chOff x="6146800" y="1752600"/>
              <a:chExt cx="1797050" cy="839788"/>
            </a:xfrm>
          </p:grpSpPr>
          <p:cxnSp>
            <p:nvCxnSpPr>
              <p:cNvPr id="40" name="Connettore 7 24"/>
              <p:cNvCxnSpPr>
                <a:cxnSpLocks noChangeShapeType="1"/>
              </p:cNvCxnSpPr>
              <p:nvPr/>
            </p:nvCxnSpPr>
            <p:spPr bwMode="auto">
              <a:xfrm rot="10800000" flipV="1">
                <a:off x="6426200" y="1752600"/>
                <a:ext cx="1517650" cy="839788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41" name="CasellaDiTesto 28"/>
              <p:cNvSpPr txBox="1">
                <a:spLocks noChangeArrowheads="1"/>
              </p:cNvSpPr>
              <p:nvPr/>
            </p:nvSpPr>
            <p:spPr bwMode="auto">
              <a:xfrm>
                <a:off x="6146800" y="2020888"/>
                <a:ext cx="101123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n</a:t>
                </a:r>
              </a:p>
            </p:txBody>
          </p:sp>
        </p:grpSp>
        <p:grpSp>
          <p:nvGrpSpPr>
            <p:cNvPr id="31" name="Gruppo 68"/>
            <p:cNvGrpSpPr/>
            <p:nvPr/>
          </p:nvGrpSpPr>
          <p:grpSpPr>
            <a:xfrm>
              <a:off x="5553075" y="1524000"/>
              <a:ext cx="1042988" cy="992188"/>
              <a:chOff x="5553075" y="1524000"/>
              <a:chExt cx="1042988" cy="992188"/>
            </a:xfrm>
          </p:grpSpPr>
          <p:cxnSp>
            <p:nvCxnSpPr>
              <p:cNvPr id="38" name="Connettore 7 22"/>
              <p:cNvCxnSpPr>
                <a:cxnSpLocks noChangeShapeType="1"/>
              </p:cNvCxnSpPr>
              <p:nvPr/>
            </p:nvCxnSpPr>
            <p:spPr bwMode="auto">
              <a:xfrm>
                <a:off x="5553075" y="1524000"/>
                <a:ext cx="735013" cy="992188"/>
              </a:xfrm>
              <a:prstGeom prst="curvedConnector3">
                <a:avLst>
                  <a:gd name="adj1" fmla="val 47222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9" name="CasellaDiTesto 29"/>
              <p:cNvSpPr txBox="1">
                <a:spLocks noChangeArrowheads="1"/>
              </p:cNvSpPr>
              <p:nvPr/>
            </p:nvSpPr>
            <p:spPr bwMode="auto">
              <a:xfrm>
                <a:off x="5922963" y="2020888"/>
                <a:ext cx="67310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32" name="Gruppo 69"/>
            <p:cNvGrpSpPr/>
            <p:nvPr/>
          </p:nvGrpSpPr>
          <p:grpSpPr>
            <a:xfrm>
              <a:off x="4725988" y="2206625"/>
              <a:ext cx="1516062" cy="1528763"/>
              <a:chOff x="4725988" y="2206625"/>
              <a:chExt cx="1516062" cy="1528763"/>
            </a:xfrm>
          </p:grpSpPr>
          <p:cxnSp>
            <p:nvCxnSpPr>
              <p:cNvPr id="36" name="Connettore 7 23"/>
              <p:cNvCxnSpPr>
                <a:cxnSpLocks noChangeShapeType="1"/>
              </p:cNvCxnSpPr>
              <p:nvPr/>
            </p:nvCxnSpPr>
            <p:spPr bwMode="auto">
              <a:xfrm flipV="1">
                <a:off x="4725988" y="2668588"/>
                <a:ext cx="1516062" cy="1066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7" name="CasellaDiTesto 30"/>
              <p:cNvSpPr txBox="1">
                <a:spLocks noChangeArrowheads="1"/>
              </p:cNvSpPr>
              <p:nvPr/>
            </p:nvSpPr>
            <p:spPr bwMode="auto">
              <a:xfrm>
                <a:off x="5473700" y="2206625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>
                    <a:latin typeface="Arial"/>
                    <a:cs typeface="Arial"/>
                  </a:rPr>
                  <a:t>P</a:t>
                </a:r>
                <a:r>
                  <a:rPr lang="en-GB" sz="2000" baseline="-25000">
                    <a:latin typeface="Arial"/>
                    <a:cs typeface="Arial"/>
                  </a:rPr>
                  <a:t>2</a:t>
                </a:r>
              </a:p>
            </p:txBody>
          </p:sp>
        </p:grpSp>
        <p:grpSp>
          <p:nvGrpSpPr>
            <p:cNvPr id="33" name="Gruppo 72"/>
            <p:cNvGrpSpPr/>
            <p:nvPr/>
          </p:nvGrpSpPr>
          <p:grpSpPr>
            <a:xfrm>
              <a:off x="5599113" y="2743200"/>
              <a:ext cx="790575" cy="1601788"/>
              <a:chOff x="5599113" y="2743200"/>
              <a:chExt cx="790575" cy="1601788"/>
            </a:xfrm>
          </p:grpSpPr>
          <p:cxnSp>
            <p:nvCxnSpPr>
              <p:cNvPr id="34" name="Connettore 7 2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43501" y="3200400"/>
                <a:ext cx="1600200" cy="688975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35" name="CasellaDiTesto 31"/>
              <p:cNvSpPr txBox="1">
                <a:spLocks noChangeArrowheads="1"/>
              </p:cNvSpPr>
              <p:nvPr/>
            </p:nvSpPr>
            <p:spPr bwMode="auto">
              <a:xfrm>
                <a:off x="5715000" y="2743200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 dirty="0">
                    <a:latin typeface="Arial"/>
                    <a:cs typeface="Arial"/>
                  </a:rPr>
                  <a:t>P</a:t>
                </a:r>
                <a:r>
                  <a:rPr lang="en-GB" sz="2000" baseline="-25000" dirty="0">
                    <a:latin typeface="Arial"/>
                    <a:cs typeface="Arial"/>
                  </a:rPr>
                  <a:t>3</a:t>
                </a:r>
              </a:p>
            </p:txBody>
          </p:sp>
        </p:grpSp>
      </p:grpSp>
      <p:sp>
        <p:nvSpPr>
          <p:cNvPr id="44" name="CasellaDiTesto 42"/>
          <p:cNvSpPr txBox="1">
            <a:spLocks noChangeArrowheads="1"/>
          </p:cNvSpPr>
          <p:nvPr/>
        </p:nvSpPr>
        <p:spPr bwMode="auto">
          <a:xfrm>
            <a:off x="6988381" y="3765719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>
                <a:latin typeface="Arial"/>
                <a:cs typeface="Arial"/>
              </a:rPr>
              <a:t>RX</a:t>
            </a:r>
            <a:endParaRPr lang="en-GB" sz="2000" baseline="-2500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346768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3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Padova (aka Padua)</a:t>
            </a:r>
          </a:p>
        </p:txBody>
      </p:sp>
      <p:pic>
        <p:nvPicPr>
          <p:cNvPr id="52226" name="Content Placeholder 7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1" b="9831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6059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Physical capture model </a:t>
            </a:r>
          </a:p>
        </p:txBody>
      </p:sp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2805892638"/>
              </p:ext>
            </p:extLst>
          </p:nvPr>
        </p:nvGraphicFramePr>
        <p:xfrm>
          <a:off x="228600" y="1600201"/>
          <a:ext cx="4267200" cy="3886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Gruppo 8"/>
          <p:cNvGrpSpPr>
            <a:grpSpLocks/>
          </p:cNvGrpSpPr>
          <p:nvPr/>
        </p:nvGrpSpPr>
        <p:grpSpPr bwMode="auto">
          <a:xfrm>
            <a:off x="4495800" y="3735388"/>
            <a:ext cx="230188" cy="762000"/>
            <a:chOff x="1600200" y="3734594"/>
            <a:chExt cx="381000" cy="761206"/>
          </a:xfrm>
        </p:grpSpPr>
        <p:sp>
          <p:nvSpPr>
            <p:cNvPr id="41" name="Arrotonda angolo stesso lato rettangolo 5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/>
            </a:p>
          </p:txBody>
        </p:sp>
        <p:cxnSp>
          <p:nvCxnSpPr>
            <p:cNvPr id="26665" name="Connettore 1 41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3" name="Gruppo 9"/>
          <p:cNvGrpSpPr>
            <a:grpSpLocks/>
          </p:cNvGrpSpPr>
          <p:nvPr/>
        </p:nvGrpSpPr>
        <p:grpSpPr bwMode="auto">
          <a:xfrm>
            <a:off x="7575550" y="4192588"/>
            <a:ext cx="230188" cy="762000"/>
            <a:chOff x="1600200" y="3734594"/>
            <a:chExt cx="381000" cy="761206"/>
          </a:xfrm>
        </p:grpSpPr>
        <p:sp>
          <p:nvSpPr>
            <p:cNvPr id="39" name="Arrotonda angolo stesso lato rettangolo 38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/>
            </a:p>
          </p:txBody>
        </p:sp>
        <p:cxnSp>
          <p:nvCxnSpPr>
            <p:cNvPr id="26663" name="Connettore 1 39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4" name="Gruppo 12"/>
          <p:cNvGrpSpPr>
            <a:grpSpLocks/>
          </p:cNvGrpSpPr>
          <p:nvPr/>
        </p:nvGrpSpPr>
        <p:grpSpPr bwMode="auto">
          <a:xfrm>
            <a:off x="5414963" y="4421188"/>
            <a:ext cx="230187" cy="762000"/>
            <a:chOff x="1600200" y="3734594"/>
            <a:chExt cx="381000" cy="761206"/>
          </a:xfrm>
        </p:grpSpPr>
        <p:sp>
          <p:nvSpPr>
            <p:cNvPr id="37" name="Arrotonda angolo stesso lato rettangolo 36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/>
            </a:p>
          </p:txBody>
        </p:sp>
        <p:cxnSp>
          <p:nvCxnSpPr>
            <p:cNvPr id="26661" name="Connettore 1 37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5" name="Gruppo 15"/>
          <p:cNvGrpSpPr>
            <a:grpSpLocks/>
          </p:cNvGrpSpPr>
          <p:nvPr/>
        </p:nvGrpSpPr>
        <p:grpSpPr bwMode="auto">
          <a:xfrm>
            <a:off x="7851775" y="1828800"/>
            <a:ext cx="230188" cy="762000"/>
            <a:chOff x="1600200" y="3734594"/>
            <a:chExt cx="381000" cy="761206"/>
          </a:xfrm>
        </p:grpSpPr>
        <p:sp>
          <p:nvSpPr>
            <p:cNvPr id="35" name="Arrotonda angolo stesso lato rettangolo 34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/>
            </a:p>
          </p:txBody>
        </p:sp>
        <p:cxnSp>
          <p:nvCxnSpPr>
            <p:cNvPr id="26659" name="Connettore 1 35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6" name="Gruppo 18"/>
          <p:cNvGrpSpPr>
            <a:grpSpLocks/>
          </p:cNvGrpSpPr>
          <p:nvPr/>
        </p:nvGrpSpPr>
        <p:grpSpPr bwMode="auto">
          <a:xfrm>
            <a:off x="5230813" y="1524000"/>
            <a:ext cx="230187" cy="762000"/>
            <a:chOff x="1600200" y="3734594"/>
            <a:chExt cx="381000" cy="761206"/>
          </a:xfrm>
        </p:grpSpPr>
        <p:sp>
          <p:nvSpPr>
            <p:cNvPr id="33" name="Arrotonda angolo stesso lato rettangolo 32"/>
            <p:cNvSpPr/>
            <p:nvPr/>
          </p:nvSpPr>
          <p:spPr bwMode="auto">
            <a:xfrm>
              <a:off x="1600200" y="3962956"/>
              <a:ext cx="381000" cy="532844"/>
            </a:xfrm>
            <a:prstGeom prst="round2SameRect">
              <a:avLst/>
            </a:prstGeom>
            <a:solidFill>
              <a:srgbClr val="0000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buNone/>
                <a:defRPr/>
              </a:pPr>
              <a:endParaRPr lang="en-GB" b="1"/>
            </a:p>
          </p:txBody>
        </p:sp>
        <p:cxnSp>
          <p:nvCxnSpPr>
            <p:cNvPr id="26657" name="Connettore 1 33"/>
            <p:cNvCxnSpPr>
              <a:cxnSpLocks noChangeShapeType="1"/>
            </p:cNvCxnSpPr>
            <p:nvPr/>
          </p:nvCxnSpPr>
          <p:spPr bwMode="auto">
            <a:xfrm rot="5400000" flipH="1" flipV="1">
              <a:off x="1789906" y="3848100"/>
              <a:ext cx="228600" cy="15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6" name="Trapezio 15"/>
          <p:cNvSpPr/>
          <p:nvPr/>
        </p:nvSpPr>
        <p:spPr bwMode="auto">
          <a:xfrm>
            <a:off x="6151563" y="2973388"/>
            <a:ext cx="458787" cy="685800"/>
          </a:xfrm>
          <a:prstGeom prst="trapezoid">
            <a:avLst>
              <a:gd name="adj" fmla="val 38889"/>
            </a:avLst>
          </a:prstGeom>
          <a:solidFill>
            <a:srgbClr val="FF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buNone/>
              <a:defRPr/>
            </a:pPr>
            <a:endParaRPr lang="en-GB"/>
          </a:p>
        </p:txBody>
      </p:sp>
      <p:cxnSp>
        <p:nvCxnSpPr>
          <p:cNvPr id="26636" name="Connettore 1 16"/>
          <p:cNvCxnSpPr>
            <a:cxnSpLocks noChangeShapeType="1"/>
            <a:endCxn id="16" idx="0"/>
          </p:cNvCxnSpPr>
          <p:nvPr/>
        </p:nvCxnSpPr>
        <p:spPr bwMode="auto">
          <a:xfrm rot="5400000">
            <a:off x="6190457" y="2782094"/>
            <a:ext cx="381000" cy="1587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</p:cxnSp>
      <p:sp>
        <p:nvSpPr>
          <p:cNvPr id="26637" name="CasellaDiTesto 17"/>
          <p:cNvSpPr txBox="1">
            <a:spLocks noChangeArrowheads="1"/>
          </p:cNvSpPr>
          <p:nvPr/>
        </p:nvSpPr>
        <p:spPr bwMode="auto">
          <a:xfrm>
            <a:off x="4680038" y="1828800"/>
            <a:ext cx="601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TX</a:t>
            </a:r>
            <a:r>
              <a:rPr lang="en-GB" sz="2000" baseline="-25000"/>
              <a:t>1</a:t>
            </a:r>
          </a:p>
        </p:txBody>
      </p:sp>
      <p:sp>
        <p:nvSpPr>
          <p:cNvPr id="26638" name="CasellaDiTesto 18"/>
          <p:cNvSpPr txBox="1">
            <a:spLocks noChangeArrowheads="1"/>
          </p:cNvSpPr>
          <p:nvPr/>
        </p:nvSpPr>
        <p:spPr bwMode="auto">
          <a:xfrm>
            <a:off x="4680027" y="4040188"/>
            <a:ext cx="6078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TX</a:t>
            </a:r>
            <a:r>
              <a:rPr lang="en-GB" sz="2000" baseline="-25000"/>
              <a:t>2</a:t>
            </a:r>
          </a:p>
        </p:txBody>
      </p:sp>
      <p:sp>
        <p:nvSpPr>
          <p:cNvPr id="26639" name="CasellaDiTesto 19"/>
          <p:cNvSpPr txBox="1">
            <a:spLocks noChangeArrowheads="1"/>
          </p:cNvSpPr>
          <p:nvPr/>
        </p:nvSpPr>
        <p:spPr bwMode="auto">
          <a:xfrm>
            <a:off x="5694450" y="4803775"/>
            <a:ext cx="601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TX</a:t>
            </a:r>
            <a:r>
              <a:rPr lang="en-GB" sz="2000" baseline="-25000"/>
              <a:t>3</a:t>
            </a:r>
          </a:p>
        </p:txBody>
      </p:sp>
      <p:sp>
        <p:nvSpPr>
          <p:cNvPr id="26640" name="CasellaDiTesto 20"/>
          <p:cNvSpPr txBox="1">
            <a:spLocks noChangeArrowheads="1"/>
          </p:cNvSpPr>
          <p:nvPr/>
        </p:nvSpPr>
        <p:spPr bwMode="auto">
          <a:xfrm>
            <a:off x="7857273" y="4498975"/>
            <a:ext cx="5462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TX</a:t>
            </a:r>
            <a:r>
              <a:rPr lang="en-GB" sz="2000" baseline="-25000"/>
              <a:t>j</a:t>
            </a:r>
          </a:p>
        </p:txBody>
      </p:sp>
      <p:sp>
        <p:nvSpPr>
          <p:cNvPr id="26641" name="CasellaDiTesto 21"/>
          <p:cNvSpPr txBox="1">
            <a:spLocks noChangeArrowheads="1"/>
          </p:cNvSpPr>
          <p:nvPr/>
        </p:nvSpPr>
        <p:spPr bwMode="auto">
          <a:xfrm>
            <a:off x="8108203" y="2133600"/>
            <a:ext cx="6031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TX</a:t>
            </a:r>
            <a:r>
              <a:rPr lang="en-GB" sz="2000" baseline="-25000"/>
              <a:t>n</a:t>
            </a:r>
          </a:p>
        </p:txBody>
      </p:sp>
      <p:grpSp>
        <p:nvGrpSpPr>
          <p:cNvPr id="74" name="Gruppo 73"/>
          <p:cNvGrpSpPr/>
          <p:nvPr/>
        </p:nvGrpSpPr>
        <p:grpSpPr>
          <a:xfrm>
            <a:off x="4725988" y="1524000"/>
            <a:ext cx="3217862" cy="2820988"/>
            <a:chOff x="4725988" y="1524000"/>
            <a:chExt cx="3217862" cy="2820988"/>
          </a:xfrm>
        </p:grpSpPr>
        <p:grpSp>
          <p:nvGrpSpPr>
            <p:cNvPr id="71" name="Gruppo 70"/>
            <p:cNvGrpSpPr/>
            <p:nvPr/>
          </p:nvGrpSpPr>
          <p:grpSpPr>
            <a:xfrm>
              <a:off x="6369050" y="2744788"/>
              <a:ext cx="1298575" cy="1447800"/>
              <a:chOff x="6369050" y="2744788"/>
              <a:chExt cx="1298575" cy="1447800"/>
            </a:xfrm>
          </p:grpSpPr>
          <p:cxnSp>
            <p:nvCxnSpPr>
              <p:cNvPr id="26646" name="Connettore 7 26"/>
              <p:cNvCxnSpPr>
                <a:cxnSpLocks noChangeShapeType="1"/>
              </p:cNvCxnSpPr>
              <p:nvPr/>
            </p:nvCxnSpPr>
            <p:spPr bwMode="auto">
              <a:xfrm rot="10800000">
                <a:off x="6472238" y="2744788"/>
                <a:ext cx="1195387" cy="1447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7" name="CasellaDiTesto 27"/>
              <p:cNvSpPr txBox="1">
                <a:spLocks noChangeArrowheads="1"/>
              </p:cNvSpPr>
              <p:nvPr/>
            </p:nvSpPr>
            <p:spPr bwMode="auto">
              <a:xfrm>
                <a:off x="6369050" y="2763838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/>
                  <a:t>P</a:t>
                </a:r>
                <a:r>
                  <a:rPr lang="en-GB" sz="2000" baseline="-25000"/>
                  <a:t>j</a:t>
                </a:r>
              </a:p>
            </p:txBody>
          </p:sp>
        </p:grpSp>
        <p:grpSp>
          <p:nvGrpSpPr>
            <p:cNvPr id="72" name="Gruppo 71"/>
            <p:cNvGrpSpPr/>
            <p:nvPr/>
          </p:nvGrpSpPr>
          <p:grpSpPr>
            <a:xfrm>
              <a:off x="6146800" y="1752600"/>
              <a:ext cx="1797050" cy="839788"/>
              <a:chOff x="6146800" y="1752600"/>
              <a:chExt cx="1797050" cy="839788"/>
            </a:xfrm>
          </p:grpSpPr>
          <p:cxnSp>
            <p:nvCxnSpPr>
              <p:cNvPr id="26644" name="Connettore 7 24"/>
              <p:cNvCxnSpPr>
                <a:cxnSpLocks noChangeShapeType="1"/>
              </p:cNvCxnSpPr>
              <p:nvPr/>
            </p:nvCxnSpPr>
            <p:spPr bwMode="auto">
              <a:xfrm rot="10800000" flipV="1">
                <a:off x="6426200" y="1752600"/>
                <a:ext cx="1517650" cy="839788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8" name="CasellaDiTesto 28"/>
              <p:cNvSpPr txBox="1">
                <a:spLocks noChangeArrowheads="1"/>
              </p:cNvSpPr>
              <p:nvPr/>
            </p:nvSpPr>
            <p:spPr bwMode="auto">
              <a:xfrm>
                <a:off x="6146800" y="2020888"/>
                <a:ext cx="101123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/>
                  <a:t>P</a:t>
                </a:r>
                <a:r>
                  <a:rPr lang="en-GB" sz="2000" baseline="-25000"/>
                  <a:t>n</a:t>
                </a:r>
              </a:p>
            </p:txBody>
          </p:sp>
        </p:grpSp>
        <p:grpSp>
          <p:nvGrpSpPr>
            <p:cNvPr id="69" name="Gruppo 68"/>
            <p:cNvGrpSpPr/>
            <p:nvPr/>
          </p:nvGrpSpPr>
          <p:grpSpPr>
            <a:xfrm>
              <a:off x="5553075" y="1524000"/>
              <a:ext cx="1042988" cy="992188"/>
              <a:chOff x="5553075" y="1524000"/>
              <a:chExt cx="1042988" cy="992188"/>
            </a:xfrm>
          </p:grpSpPr>
          <p:cxnSp>
            <p:nvCxnSpPr>
              <p:cNvPr id="26642" name="Connettore 7 22"/>
              <p:cNvCxnSpPr>
                <a:cxnSpLocks noChangeShapeType="1"/>
              </p:cNvCxnSpPr>
              <p:nvPr/>
            </p:nvCxnSpPr>
            <p:spPr bwMode="auto">
              <a:xfrm>
                <a:off x="5553075" y="1524000"/>
                <a:ext cx="735013" cy="992188"/>
              </a:xfrm>
              <a:prstGeom prst="curvedConnector3">
                <a:avLst>
                  <a:gd name="adj1" fmla="val 47222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49" name="CasellaDiTesto 29"/>
              <p:cNvSpPr txBox="1">
                <a:spLocks noChangeArrowheads="1"/>
              </p:cNvSpPr>
              <p:nvPr/>
            </p:nvSpPr>
            <p:spPr bwMode="auto">
              <a:xfrm>
                <a:off x="5922963" y="2020888"/>
                <a:ext cx="67310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/>
                  <a:t>P</a:t>
                </a:r>
                <a:r>
                  <a:rPr lang="en-GB" sz="2000" baseline="-25000"/>
                  <a:t>1</a:t>
                </a:r>
              </a:p>
            </p:txBody>
          </p:sp>
        </p:grpSp>
        <p:grpSp>
          <p:nvGrpSpPr>
            <p:cNvPr id="70" name="Gruppo 69"/>
            <p:cNvGrpSpPr/>
            <p:nvPr/>
          </p:nvGrpSpPr>
          <p:grpSpPr>
            <a:xfrm>
              <a:off x="4725988" y="2206625"/>
              <a:ext cx="1516062" cy="1528763"/>
              <a:chOff x="4725988" y="2206625"/>
              <a:chExt cx="1516062" cy="1528763"/>
            </a:xfrm>
          </p:grpSpPr>
          <p:cxnSp>
            <p:nvCxnSpPr>
              <p:cNvPr id="26643" name="Connettore 7 23"/>
              <p:cNvCxnSpPr>
                <a:cxnSpLocks noChangeShapeType="1"/>
              </p:cNvCxnSpPr>
              <p:nvPr/>
            </p:nvCxnSpPr>
            <p:spPr bwMode="auto">
              <a:xfrm flipV="1">
                <a:off x="4725988" y="2668588"/>
                <a:ext cx="1516062" cy="1066800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50" name="CasellaDiTesto 30"/>
              <p:cNvSpPr txBox="1">
                <a:spLocks noChangeArrowheads="1"/>
              </p:cNvSpPr>
              <p:nvPr/>
            </p:nvSpPr>
            <p:spPr bwMode="auto">
              <a:xfrm>
                <a:off x="5473700" y="2206625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/>
                  <a:t>P</a:t>
                </a:r>
                <a:r>
                  <a:rPr lang="en-GB" sz="2000" baseline="-25000"/>
                  <a:t>2</a:t>
                </a:r>
              </a:p>
            </p:txBody>
          </p:sp>
        </p:grpSp>
        <p:grpSp>
          <p:nvGrpSpPr>
            <p:cNvPr id="73" name="Gruppo 72"/>
            <p:cNvGrpSpPr/>
            <p:nvPr/>
          </p:nvGrpSpPr>
          <p:grpSpPr>
            <a:xfrm>
              <a:off x="5599113" y="2743200"/>
              <a:ext cx="790575" cy="1601788"/>
              <a:chOff x="5599113" y="2743200"/>
              <a:chExt cx="790575" cy="1601788"/>
            </a:xfrm>
          </p:grpSpPr>
          <p:cxnSp>
            <p:nvCxnSpPr>
              <p:cNvPr id="26645" name="Connettore 7 2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5143501" y="3200400"/>
                <a:ext cx="1600200" cy="688975"/>
              </a:xfrm>
              <a:prstGeom prst="curvedConnector3">
                <a:avLst>
                  <a:gd name="adj1" fmla="val 5000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 type="arrow" w="med" len="med"/>
              </a:ln>
            </p:spPr>
          </p:cxnSp>
          <p:sp>
            <p:nvSpPr>
              <p:cNvPr id="26651" name="CasellaDiTesto 31"/>
              <p:cNvSpPr txBox="1">
                <a:spLocks noChangeArrowheads="1"/>
              </p:cNvSpPr>
              <p:nvPr/>
            </p:nvSpPr>
            <p:spPr bwMode="auto">
              <a:xfrm>
                <a:off x="5715000" y="2743200"/>
                <a:ext cx="674688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>
                  <a:buNone/>
                </a:pPr>
                <a:r>
                  <a:rPr lang="en-GB" sz="2000" dirty="0"/>
                  <a:t>P</a:t>
                </a:r>
                <a:r>
                  <a:rPr lang="en-GB" sz="2000" baseline="-25000" dirty="0"/>
                  <a:t>3</a:t>
                </a:r>
              </a:p>
            </p:txBody>
          </p:sp>
        </p:grpSp>
      </p:grpSp>
      <p:sp>
        <p:nvSpPr>
          <p:cNvPr id="26652" name="CasellaDiTesto 42"/>
          <p:cNvSpPr txBox="1">
            <a:spLocks noChangeArrowheads="1"/>
          </p:cNvSpPr>
          <p:nvPr/>
        </p:nvSpPr>
        <p:spPr bwMode="auto">
          <a:xfrm>
            <a:off x="6400800" y="3581400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sz="2000"/>
              <a:t>RX</a:t>
            </a:r>
            <a:endParaRPr lang="en-GB" sz="2000" baseline="-25000"/>
          </a:p>
        </p:txBody>
      </p:sp>
      <p:grpSp>
        <p:nvGrpSpPr>
          <p:cNvPr id="78" name="Gruppo 77"/>
          <p:cNvGrpSpPr/>
          <p:nvPr/>
        </p:nvGrpSpPr>
        <p:grpSpPr>
          <a:xfrm>
            <a:off x="1676400" y="5638800"/>
            <a:ext cx="1414895" cy="990600"/>
            <a:chOff x="1676400" y="5638800"/>
            <a:chExt cx="1414895" cy="990600"/>
          </a:xfrm>
        </p:grpSpPr>
        <p:sp>
          <p:nvSpPr>
            <p:cNvPr id="56" name="Per 55"/>
            <p:cNvSpPr/>
            <p:nvPr/>
          </p:nvSpPr>
          <p:spPr bwMode="auto">
            <a:xfrm>
              <a:off x="2514600" y="5943600"/>
              <a:ext cx="523346" cy="685800"/>
            </a:xfrm>
            <a:prstGeom prst="mathMultiply">
              <a:avLst>
                <a:gd name="adj1" fmla="val 0"/>
              </a:avLst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/>
            </a:p>
          </p:txBody>
        </p:sp>
        <p:graphicFrame>
          <p:nvGraphicFramePr>
            <p:cNvPr id="45" name="Oggetto 44"/>
            <p:cNvGraphicFramePr>
              <a:graphicFrameLocks noChangeAspect="1"/>
            </p:cNvGraphicFramePr>
            <p:nvPr/>
          </p:nvGraphicFramePr>
          <p:xfrm>
            <a:off x="1676400" y="5638800"/>
            <a:ext cx="1414895" cy="819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28" name="Equation" r:id="rId8" imgW="723900" imgH="419100" progId="Equation.3">
                    <p:embed/>
                  </p:oleObj>
                </mc:Choice>
                <mc:Fallback>
                  <p:oleObj name="Equation" r:id="rId8" imgW="723900" imgH="419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6400" y="5638800"/>
                          <a:ext cx="1414895" cy="8191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6" name="Gruppo 75"/>
          <p:cNvGrpSpPr/>
          <p:nvPr/>
        </p:nvGrpSpPr>
        <p:grpSpPr>
          <a:xfrm>
            <a:off x="3048000" y="5410200"/>
            <a:ext cx="5791200" cy="646331"/>
            <a:chOff x="3048000" y="5410200"/>
            <a:chExt cx="5791200" cy="646331"/>
          </a:xfrm>
        </p:grpSpPr>
        <p:cxnSp>
          <p:nvCxnSpPr>
            <p:cNvPr id="47" name="Connettore 2 46"/>
            <p:cNvCxnSpPr/>
            <p:nvPr/>
          </p:nvCxnSpPr>
          <p:spPr>
            <a:xfrm flipV="1">
              <a:off x="3048000" y="5638800"/>
              <a:ext cx="457200" cy="381000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ttangolo 47"/>
            <p:cNvSpPr/>
            <p:nvPr/>
          </p:nvSpPr>
          <p:spPr>
            <a:xfrm>
              <a:off x="3048000" y="5410200"/>
              <a:ext cx="5791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>
                <a:buNone/>
              </a:pPr>
              <a:r>
                <a:rPr lang="it-IT" sz="1800" dirty="0" smtClean="0">
                  <a:solidFill>
                    <a:srgbClr val="008000"/>
                  </a:solidFill>
                  <a:latin typeface="Symbol" charset="2"/>
                  <a:ea typeface="Symbol" charset="2"/>
                  <a:cs typeface="Symbol" charset="2"/>
                </a:rPr>
                <a:t>g</a:t>
              </a:r>
              <a:r>
                <a:rPr lang="it-IT" sz="1800" baseline="-25000" dirty="0" smtClean="0">
                  <a:solidFill>
                    <a:srgbClr val="008000"/>
                  </a:solidFill>
                </a:rPr>
                <a:t>j   </a:t>
              </a:r>
              <a:r>
                <a:rPr lang="it-IT" sz="1800" dirty="0" smtClean="0">
                  <a:solidFill>
                    <a:srgbClr val="008000"/>
                  </a:solidFill>
                </a:rPr>
                <a:t>&gt; b</a:t>
              </a:r>
              <a:r>
                <a:rPr lang="it-IT" sz="1800" dirty="0" smtClean="0"/>
                <a:t> </a:t>
              </a:r>
              <a:r>
                <a:rPr lang="it-IT" sz="1800" dirty="0" smtClean="0">
                  <a:latin typeface="Wingdings" charset="2"/>
                  <a:ea typeface="Wingdings" charset="2"/>
                  <a:cs typeface="Wingdings" charset="2"/>
                </a:rPr>
                <a:t></a:t>
              </a:r>
              <a:r>
                <a:rPr lang="it-IT" sz="1800" i="1" dirty="0" smtClean="0">
                  <a:ea typeface="Wingdings" charset="2"/>
                  <a:cs typeface="Wingdings" charset="2"/>
                </a:rPr>
                <a:t>j-</a:t>
              </a:r>
              <a:r>
                <a:rPr lang="it-IT" sz="1800" dirty="0" smtClean="0">
                  <a:ea typeface="Wingdings" charset="2"/>
                  <a:cs typeface="Wingdings" charset="2"/>
                </a:rPr>
                <a:t>th signal is </a:t>
              </a:r>
              <a:r>
                <a:rPr lang="it-IT" sz="1800" dirty="0" smtClean="0">
                  <a:solidFill>
                    <a:srgbClr val="008000"/>
                  </a:solidFill>
                  <a:ea typeface="Wingdings" charset="2"/>
                  <a:cs typeface="Wingdings" charset="2"/>
                </a:rPr>
                <a:t>correctly decoded (capture)</a:t>
              </a:r>
              <a:endParaRPr lang="it-IT" sz="1800" dirty="0" smtClean="0">
                <a:latin typeface="Symbol" charset="2"/>
                <a:ea typeface="Symbol" charset="2"/>
                <a:cs typeface="Symbol" charset="2"/>
              </a:endParaRPr>
            </a:p>
          </p:txBody>
        </p:sp>
      </p:grpSp>
      <p:grpSp>
        <p:nvGrpSpPr>
          <p:cNvPr id="77" name="Gruppo 76"/>
          <p:cNvGrpSpPr/>
          <p:nvPr/>
        </p:nvGrpSpPr>
        <p:grpSpPr>
          <a:xfrm>
            <a:off x="3048000" y="6019800"/>
            <a:ext cx="5791200" cy="445532"/>
            <a:chOff x="3048000" y="6019800"/>
            <a:chExt cx="5791200" cy="445532"/>
          </a:xfrm>
        </p:grpSpPr>
        <p:sp>
          <p:nvSpPr>
            <p:cNvPr id="49" name="Rettangolo 48"/>
            <p:cNvSpPr/>
            <p:nvPr/>
          </p:nvSpPr>
          <p:spPr>
            <a:xfrm>
              <a:off x="3048000" y="6096000"/>
              <a:ext cx="57912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>
                <a:buNone/>
              </a:pPr>
              <a:r>
                <a:rPr lang="it-IT" sz="1800" dirty="0" smtClean="0">
                  <a:solidFill>
                    <a:srgbClr val="FF0000"/>
                  </a:solidFill>
                  <a:latin typeface="Symbol" charset="2"/>
                  <a:ea typeface="Symbol" charset="2"/>
                  <a:cs typeface="Symbol" charset="2"/>
                </a:rPr>
                <a:t>g</a:t>
              </a:r>
              <a:r>
                <a:rPr lang="it-IT" sz="1800" baseline="-25000" dirty="0" smtClean="0">
                  <a:solidFill>
                    <a:srgbClr val="FF0000"/>
                  </a:solidFill>
                </a:rPr>
                <a:t>j   </a:t>
              </a:r>
              <a:r>
                <a:rPr lang="it-IT" sz="1800" dirty="0" smtClean="0">
                  <a:solidFill>
                    <a:srgbClr val="FF0000"/>
                  </a:solidFill>
                </a:rPr>
                <a:t>&lt; b </a:t>
              </a:r>
              <a:r>
                <a:rPr lang="it-IT" sz="1800" dirty="0" smtClean="0">
                  <a:latin typeface="Wingdings" charset="2"/>
                  <a:ea typeface="Wingdings" charset="2"/>
                  <a:cs typeface="Wingdings" charset="2"/>
                </a:rPr>
                <a:t></a:t>
              </a:r>
              <a:r>
                <a:rPr lang="it-IT" sz="1800" dirty="0" smtClean="0"/>
                <a:t> </a:t>
              </a:r>
              <a:r>
                <a:rPr lang="it-IT" sz="1800" i="1" dirty="0" smtClean="0">
                  <a:ea typeface="Wingdings" charset="2"/>
                  <a:cs typeface="Wingdings" charset="2"/>
                </a:rPr>
                <a:t>j-</a:t>
              </a:r>
              <a:r>
                <a:rPr lang="it-IT" sz="1800" dirty="0" smtClean="0">
                  <a:ea typeface="Wingdings" charset="2"/>
                  <a:cs typeface="Wingdings" charset="2"/>
                </a:rPr>
                <a:t>th signal is </a:t>
              </a:r>
              <a:r>
                <a:rPr lang="it-IT" sz="1800" dirty="0" smtClean="0">
                  <a:solidFill>
                    <a:srgbClr val="FF0000"/>
                  </a:solidFill>
                  <a:ea typeface="Wingdings" charset="2"/>
                  <a:cs typeface="Wingdings" charset="2"/>
                </a:rPr>
                <a:t>collided (missed)</a:t>
              </a:r>
            </a:p>
          </p:txBody>
        </p:sp>
        <p:cxnSp>
          <p:nvCxnSpPr>
            <p:cNvPr id="50" name="Connettore 2 49"/>
            <p:cNvCxnSpPr/>
            <p:nvPr/>
          </p:nvCxnSpPr>
          <p:spPr>
            <a:xfrm>
              <a:off x="3048000" y="6019800"/>
              <a:ext cx="457200" cy="304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uppo 74"/>
          <p:cNvGrpSpPr/>
          <p:nvPr/>
        </p:nvGrpSpPr>
        <p:grpSpPr>
          <a:xfrm>
            <a:off x="0" y="5715000"/>
            <a:ext cx="3200400" cy="886772"/>
            <a:chOff x="0" y="5715000"/>
            <a:chExt cx="3200400" cy="886772"/>
          </a:xfrm>
        </p:grpSpPr>
        <p:sp>
          <p:nvSpPr>
            <p:cNvPr id="52" name="Ovale 51"/>
            <p:cNvSpPr/>
            <p:nvPr/>
          </p:nvSpPr>
          <p:spPr>
            <a:xfrm>
              <a:off x="2286000" y="6096000"/>
              <a:ext cx="152400" cy="304800"/>
            </a:xfrm>
            <a:prstGeom prst="ellipse">
              <a:avLst/>
            </a:prstGeom>
            <a:noFill/>
            <a:ln w="10000" cap="flat" cmpd="sng" algn="ctr">
              <a:solidFill>
                <a:srgbClr val="0000FF"/>
              </a:solidFill>
              <a:prstDash val="dot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ttangolo 53"/>
            <p:cNvSpPr/>
            <p:nvPr/>
          </p:nvSpPr>
          <p:spPr>
            <a:xfrm>
              <a:off x="0" y="5715000"/>
              <a:ext cx="3200400" cy="566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 algn="l">
                <a:buNone/>
              </a:pPr>
              <a:r>
                <a:rPr lang="it-IT" sz="1400" dirty="0" smtClean="0">
                  <a:solidFill>
                    <a:srgbClr val="0000FF"/>
                  </a:solidFill>
                  <a:latin typeface="Arial"/>
                  <a:ea typeface="Symbol" charset="2"/>
                  <a:cs typeface="Arial"/>
                </a:rPr>
                <a:t>Aggregate </a:t>
              </a:r>
            </a:p>
            <a:p>
              <a:pPr lvl="1" algn="l">
                <a:buNone/>
              </a:pPr>
              <a:r>
                <a:rPr lang="it-IT" sz="1400" dirty="0" err="1" smtClean="0">
                  <a:solidFill>
                    <a:srgbClr val="0000FF"/>
                  </a:solidFill>
                  <a:latin typeface="Arial"/>
                  <a:ea typeface="Symbol" charset="2"/>
                  <a:cs typeface="Arial"/>
                </a:rPr>
                <a:t>interference</a:t>
              </a:r>
              <a:endParaRPr lang="it-IT" sz="1400" dirty="0" smtClean="0">
                <a:solidFill>
                  <a:srgbClr val="0000FF"/>
                </a:solidFill>
                <a:latin typeface="Arial"/>
                <a:ea typeface="Wingdings" charset="2"/>
                <a:cs typeface="Arial"/>
              </a:endParaRPr>
            </a:p>
          </p:txBody>
        </p:sp>
        <p:sp>
          <p:nvSpPr>
            <p:cNvPr id="68" name="Figura a mano libera 67"/>
            <p:cNvSpPr/>
            <p:nvPr/>
          </p:nvSpPr>
          <p:spPr>
            <a:xfrm>
              <a:off x="1216526" y="6202947"/>
              <a:ext cx="1082842" cy="398825"/>
            </a:xfrm>
            <a:custGeom>
              <a:avLst/>
              <a:gdLst>
                <a:gd name="connsiteX0" fmla="*/ 0 w 1082842"/>
                <a:gd name="connsiteY0" fmla="*/ 0 h 398825"/>
                <a:gd name="connsiteX1" fmla="*/ 294106 w 1082842"/>
                <a:gd name="connsiteY1" fmla="*/ 374316 h 398825"/>
                <a:gd name="connsiteX2" fmla="*/ 1082842 w 1082842"/>
                <a:gd name="connsiteY2" fmla="*/ 147053 h 3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842" h="398825">
                  <a:moveTo>
                    <a:pt x="0" y="0"/>
                  </a:moveTo>
                  <a:cubicBezTo>
                    <a:pt x="56816" y="174903"/>
                    <a:pt x="113632" y="349807"/>
                    <a:pt x="294106" y="374316"/>
                  </a:cubicBezTo>
                  <a:cubicBezTo>
                    <a:pt x="474580" y="398825"/>
                    <a:pt x="1082842" y="147053"/>
                    <a:pt x="1082842" y="147053"/>
                  </a:cubicBezTo>
                </a:path>
              </a:pathLst>
            </a:custGeom>
            <a:ln>
              <a:solidFill>
                <a:srgbClr val="0000FF"/>
              </a:solidFill>
              <a:tailEnd type="stealt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4781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Multi Packet Reception</a:t>
            </a:r>
            <a:endParaRPr lang="en-GB" dirty="0"/>
          </a:p>
        </p:txBody>
      </p:sp>
      <p:sp>
        <p:nvSpPr>
          <p:cNvPr id="2048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97256" y="1600199"/>
            <a:ext cx="8566378" cy="4665133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MPR can be enabled by means of</a:t>
            </a:r>
          </a:p>
          <a:p>
            <a:pPr lvl="1">
              <a:lnSpc>
                <a:spcPct val="110000"/>
              </a:lnSpc>
            </a:pPr>
            <a:r>
              <a:rPr lang="en-US" i="1" dirty="0" smtClean="0"/>
              <a:t>Signal spreading </a:t>
            </a:r>
            <a:r>
              <a:rPr lang="en-US" dirty="0" smtClean="0"/>
              <a:t>(DSSS)</a:t>
            </a:r>
          </a:p>
          <a:p>
            <a:pPr lvl="2">
              <a:lnSpc>
                <a:spcPct val="110000"/>
              </a:lnSpc>
            </a:pPr>
            <a:r>
              <a:rPr lang="it-IT" dirty="0" smtClean="0"/>
              <a:t>b&lt;1</a:t>
            </a:r>
            <a:r>
              <a:rPr lang="it-IT" sz="2500" dirty="0" smtClean="0">
                <a:latin typeface="Wingdings" charset="2"/>
                <a:ea typeface="Wingdings" charset="2"/>
                <a:cs typeface="Wingdings" charset="2"/>
              </a:rPr>
              <a:t></a:t>
            </a:r>
            <a:r>
              <a:rPr lang="it-IT" dirty="0"/>
              <a:t> </a:t>
            </a:r>
            <a:r>
              <a:rPr lang="it-IT" dirty="0" smtClean="0"/>
              <a:t>multiple signals (up to 1/b) can be captured at a time</a:t>
            </a:r>
            <a:endParaRPr lang="en-US" dirty="0" smtClean="0"/>
          </a:p>
          <a:p>
            <a:pPr lvl="1">
              <a:lnSpc>
                <a:spcPct val="110000"/>
              </a:lnSpc>
            </a:pPr>
            <a:r>
              <a:rPr lang="en-US" i="1" dirty="0" smtClean="0"/>
              <a:t>Successive interference cancellation </a:t>
            </a:r>
            <a:r>
              <a:rPr lang="en-US" dirty="0" smtClean="0"/>
              <a:t>(SIC)</a:t>
            </a:r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Capture signal </a:t>
            </a:r>
            <a:r>
              <a:rPr lang="en-US" i="1" dirty="0" err="1" smtClean="0"/>
              <a:t>j</a:t>
            </a:r>
            <a:r>
              <a:rPr lang="en-US" dirty="0" smtClean="0"/>
              <a:t> with SINR 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baseline="-25000" dirty="0" err="1" smtClean="0"/>
              <a:t>j</a:t>
            </a:r>
            <a:r>
              <a:rPr lang="en-US" dirty="0" smtClean="0"/>
              <a:t>&gt;</a:t>
            </a:r>
            <a:r>
              <a:rPr lang="en-US" dirty="0" err="1" smtClean="0"/>
              <a:t>b</a:t>
            </a:r>
            <a:endParaRPr lang="en-US" dirty="0" smtClean="0"/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Reconstruct and cancel signal </a:t>
            </a:r>
            <a:r>
              <a:rPr lang="en-US" i="1" dirty="0" smtClean="0"/>
              <a:t>j</a:t>
            </a:r>
            <a:r>
              <a:rPr lang="en-US" dirty="0" smtClean="0"/>
              <a:t> from the overall received signal</a:t>
            </a:r>
          </a:p>
          <a:p>
            <a:pPr lvl="3">
              <a:lnSpc>
                <a:spcPct val="110000"/>
              </a:lnSpc>
            </a:pPr>
            <a:r>
              <a:rPr lang="en-US" dirty="0" smtClean="0"/>
              <a:t>Cancellation leaves a fraction </a:t>
            </a:r>
            <a:r>
              <a:rPr lang="en-US" b="1" i="1" dirty="0" smtClean="0"/>
              <a:t>z</a:t>
            </a:r>
            <a:r>
              <a:rPr lang="en-US" dirty="0" smtClean="0"/>
              <a:t> of residual interference power </a:t>
            </a:r>
          </a:p>
          <a:p>
            <a:pPr marL="1143000" lvl="2" indent="-457200">
              <a:lnSpc>
                <a:spcPct val="110000"/>
              </a:lnSpc>
              <a:buFont typeface="+mj-lt"/>
              <a:buAutoNum type="arabicPeriod"/>
            </a:pPr>
            <a:r>
              <a:rPr lang="en-US" dirty="0" smtClean="0"/>
              <a:t>Repeat iteratively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951692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Open questions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433944" y="1589567"/>
            <a:ext cx="3886200" cy="45720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Number of simultaneous transmissions (</a:t>
            </a:r>
            <a:r>
              <a:rPr lang="en-US" i="1" dirty="0" smtClean="0"/>
              <a:t>n</a:t>
            </a:r>
            <a:r>
              <a:rPr lang="en-US" dirty="0" smtClean="0"/>
              <a:t>)</a:t>
            </a:r>
            <a:endParaRPr lang="en-US" i="1" dirty="0" smtClean="0"/>
          </a:p>
          <a:p>
            <a:r>
              <a:rPr lang="en-US" dirty="0" smtClean="0"/>
              <a:t>Statistical distribution of the receiver signal powers (</a:t>
            </a:r>
            <a:r>
              <a:rPr lang="en-US" i="1" dirty="0" smtClean="0"/>
              <a:t>P</a:t>
            </a:r>
            <a:r>
              <a:rPr lang="en-US" i="1" baseline="-25000" dirty="0" smtClean="0"/>
              <a:t>i</a:t>
            </a:r>
            <a:r>
              <a:rPr lang="en-US" i="1" dirty="0" smtClean="0"/>
              <a:t>)</a:t>
            </a:r>
            <a:endParaRPr lang="en-US" i="1" baseline="-25000" dirty="0" smtClean="0"/>
          </a:p>
          <a:p>
            <a:r>
              <a:rPr lang="en-US" dirty="0" smtClean="0"/>
              <a:t>Capture threshold (</a:t>
            </a:r>
            <a:r>
              <a:rPr lang="en-US" i="1" dirty="0" err="1" smtClean="0"/>
              <a:t>b</a:t>
            </a:r>
            <a:r>
              <a:rPr lang="en-US" dirty="0" smtClean="0"/>
              <a:t>)</a:t>
            </a:r>
          </a:p>
          <a:p>
            <a:r>
              <a:rPr lang="en-US" dirty="0" smtClean="0"/>
              <a:t>Max number of SIC iterations (</a:t>
            </a:r>
            <a:r>
              <a:rPr lang="en-US" i="1" dirty="0" smtClean="0"/>
              <a:t>K)</a:t>
            </a:r>
          </a:p>
          <a:p>
            <a:r>
              <a:rPr lang="en-US" dirty="0" smtClean="0"/>
              <a:t>Interference cancellation ratio (</a:t>
            </a:r>
            <a:r>
              <a:rPr lang="en-US" i="1" dirty="0" smtClean="0"/>
              <a:t>z)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106" y="1337487"/>
            <a:ext cx="405431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3200" b="1" dirty="0" smtClean="0">
                <a:solidFill>
                  <a:srgbClr val="FF6600"/>
                </a:solidFill>
              </a:rPr>
              <a:t>System parameters</a:t>
            </a:r>
            <a:endParaRPr lang="en-US" sz="3200" b="1" dirty="0">
              <a:solidFill>
                <a:srgbClr val="FF6600"/>
              </a:solidFill>
            </a:endParaRPr>
          </a:p>
        </p:txBody>
      </p:sp>
      <p:sp>
        <p:nvSpPr>
          <p:cNvPr id="11" name="Striped Right Arrow 10"/>
          <p:cNvSpPr/>
          <p:nvPr/>
        </p:nvSpPr>
        <p:spPr>
          <a:xfrm>
            <a:off x="4418301" y="3269413"/>
            <a:ext cx="1094442" cy="675499"/>
          </a:xfrm>
          <a:prstGeom prst="stripedRightArrow">
            <a:avLst>
              <a:gd name="adj1" fmla="val 42000"/>
              <a:gd name="adj2" fmla="val 50000"/>
            </a:avLst>
          </a:prstGeom>
          <a:solidFill>
            <a:srgbClr val="DD804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5652525" y="2278333"/>
            <a:ext cx="3305694" cy="2936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buNone/>
            </a:pPr>
            <a:r>
              <a:rPr lang="en-US" sz="4400" b="1" spc="50" dirty="0" smtClean="0">
                <a:ln w="11430">
                  <a:noFill/>
                </a:ln>
                <a:solidFill>
                  <a:srgbClr val="9E121D"/>
                </a:solidFill>
              </a:rPr>
              <a:t>Capture probability?</a:t>
            </a:r>
          </a:p>
          <a:p>
            <a:pPr algn="l">
              <a:buNone/>
            </a:pPr>
            <a:r>
              <a:rPr lang="en-US" sz="4400" b="1" spc="50" dirty="0" smtClean="0">
                <a:ln w="11430">
                  <a:noFill/>
                </a:ln>
                <a:solidFill>
                  <a:srgbClr val="008000"/>
                </a:solidFill>
              </a:rPr>
              <a:t>System throughput? </a:t>
            </a:r>
            <a:endParaRPr lang="en-US" sz="4400" b="1" spc="50" dirty="0">
              <a:ln w="11430">
                <a:noFill/>
              </a:ln>
              <a:solidFill>
                <a:srgbClr val="008000"/>
              </a:solidFill>
            </a:endParaRPr>
          </a:p>
        </p:txBody>
      </p:sp>
      <p:sp>
        <p:nvSpPr>
          <p:cNvPr id="13" name="Double Bracket 12"/>
          <p:cNvSpPr/>
          <p:nvPr/>
        </p:nvSpPr>
        <p:spPr>
          <a:xfrm>
            <a:off x="405356" y="1904906"/>
            <a:ext cx="3877840" cy="4188092"/>
          </a:xfrm>
          <a:prstGeom prst="bracketPair">
            <a:avLst>
              <a:gd name="adj" fmla="val 7261"/>
            </a:avLst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468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answer</a:t>
            </a:r>
            <a:endParaRPr lang="en-US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225780" y="1642533"/>
            <a:ext cx="8635999" cy="4495800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sz="2800" dirty="0" smtClean="0">
                <a:solidFill>
                  <a:srgbClr val="9E121D"/>
                </a:solidFill>
              </a:rPr>
              <a:t>Capture probability </a:t>
            </a:r>
          </a:p>
          <a:p>
            <a:pPr lvl="1">
              <a:spcAft>
                <a:spcPts val="1200"/>
              </a:spcAft>
            </a:pPr>
            <a:r>
              <a:rPr lang="en-US" sz="2400" dirty="0" err="1" smtClean="0">
                <a:solidFill>
                  <a:srgbClr val="9E121D"/>
                </a:solidFill>
              </a:rPr>
              <a:t>C</a:t>
            </a:r>
            <a:r>
              <a:rPr lang="en-US" sz="2400" baseline="-25000" dirty="0" err="1" smtClean="0">
                <a:solidFill>
                  <a:srgbClr val="008000"/>
                </a:solidFill>
              </a:rPr>
              <a:t>n</a:t>
            </a:r>
            <a:r>
              <a:rPr lang="en-US" sz="2400" dirty="0" smtClean="0">
                <a:solidFill>
                  <a:srgbClr val="9E121D"/>
                </a:solidFill>
              </a:rPr>
              <a:t>(</a:t>
            </a:r>
            <a:r>
              <a:rPr lang="en-US" sz="2400" dirty="0" err="1" smtClean="0">
                <a:solidFill>
                  <a:srgbClr val="9E121D"/>
                </a:solidFill>
              </a:rPr>
              <a:t>r;</a:t>
            </a:r>
            <a:r>
              <a:rPr lang="en-US" sz="2400" dirty="0" err="1" smtClean="0">
                <a:solidFill>
                  <a:srgbClr val="0000FF"/>
                </a:solidFill>
              </a:rPr>
              <a:t>K</a:t>
            </a:r>
            <a:r>
              <a:rPr lang="en-US" sz="2400" dirty="0" smtClean="0">
                <a:solidFill>
                  <a:srgbClr val="9E121D"/>
                </a:solidFill>
              </a:rPr>
              <a:t>)</a:t>
            </a:r>
            <a:r>
              <a:rPr lang="en-US" sz="2400" dirty="0" smtClean="0"/>
              <a:t>=</a:t>
            </a:r>
            <a:r>
              <a:rPr lang="en-US" sz="2400" dirty="0" err="1" smtClean="0"/>
              <a:t>Pr</a:t>
            </a:r>
            <a:r>
              <a:rPr lang="en-US" sz="2400" dirty="0" smtClean="0"/>
              <a:t>[</a:t>
            </a:r>
            <a:r>
              <a:rPr lang="en-US" sz="2400" i="1" dirty="0" smtClean="0">
                <a:solidFill>
                  <a:srgbClr val="9E121D"/>
                </a:solidFill>
              </a:rPr>
              <a:t>r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9E121D"/>
                </a:solidFill>
              </a:rPr>
              <a:t>signals</a:t>
            </a:r>
            <a:r>
              <a:rPr lang="en-US" sz="2400" dirty="0" smtClean="0"/>
              <a:t> out of </a:t>
            </a:r>
            <a:r>
              <a:rPr lang="en-US" sz="2400" i="1" dirty="0" smtClean="0">
                <a:solidFill>
                  <a:srgbClr val="008000"/>
                </a:solidFill>
              </a:rPr>
              <a:t>n</a:t>
            </a:r>
            <a:r>
              <a:rPr lang="en-US" sz="2400" dirty="0" smtClean="0"/>
              <a:t> are </a:t>
            </a:r>
            <a:r>
              <a:rPr lang="en-US" sz="2400" dirty="0" smtClean="0">
                <a:solidFill>
                  <a:srgbClr val="9E121D"/>
                </a:solidFill>
              </a:rPr>
              <a:t>captured </a:t>
            </a:r>
            <a:r>
              <a:rPr lang="en-US" sz="2400" dirty="0" smtClean="0"/>
              <a:t>within </a:t>
            </a:r>
            <a:r>
              <a:rPr lang="en-US" sz="2400" i="1" dirty="0" smtClean="0"/>
              <a:t>at most </a:t>
            </a:r>
            <a:r>
              <a:rPr lang="en-US" sz="2400" i="1" dirty="0" smtClean="0">
                <a:solidFill>
                  <a:srgbClr val="0000FF"/>
                </a:solidFill>
              </a:rPr>
              <a:t>K</a:t>
            </a:r>
            <a:r>
              <a:rPr lang="en-US" sz="2400" dirty="0" smtClean="0">
                <a:solidFill>
                  <a:srgbClr val="0000FF"/>
                </a:solidFill>
              </a:rPr>
              <a:t> SIC cycles</a:t>
            </a:r>
            <a:r>
              <a:rPr lang="en-US" sz="2400" dirty="0" smtClean="0"/>
              <a:t>]</a:t>
            </a:r>
          </a:p>
          <a:p>
            <a:pPr marL="320040" lvl="1" indent="-320040">
              <a:spcBef>
                <a:spcPts val="700"/>
              </a:spcBef>
              <a:spcAft>
                <a:spcPts val="1200"/>
              </a:spcAft>
              <a:buClr>
                <a:srgbClr val="800000"/>
              </a:buClr>
              <a:buSzPct val="60000"/>
              <a:buFont typeface="Wingdings"/>
              <a:buChar char=""/>
            </a:pPr>
            <a:r>
              <a:rPr lang="en-US" sz="2400" dirty="0" smtClean="0"/>
              <a:t>Computing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(</a:t>
            </a:r>
            <a:r>
              <a:rPr lang="en-US" sz="2400" dirty="0" err="1" smtClean="0"/>
              <a:t>r;K</a:t>
            </a:r>
            <a:r>
              <a:rPr lang="en-US" sz="2400" dirty="0" smtClean="0"/>
              <a:t>) is difficult because the </a:t>
            </a:r>
            <a:r>
              <a:rPr lang="en-US" sz="2400" b="1" dirty="0" smtClean="0">
                <a:solidFill>
                  <a:srgbClr val="9E121D"/>
                </a:solidFill>
              </a:rPr>
              <a:t>SINRs </a:t>
            </a:r>
            <a:r>
              <a:rPr lang="en-US" sz="2400" dirty="0" smtClean="0"/>
              <a:t>are all </a:t>
            </a:r>
            <a:r>
              <a:rPr lang="en-US" sz="2400" b="1" dirty="0" smtClean="0">
                <a:solidFill>
                  <a:srgbClr val="9E121D"/>
                </a:solidFill>
              </a:rPr>
              <a:t>coupled!!!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E.g.</a:t>
            </a:r>
          </a:p>
          <a:p>
            <a:pPr lvl="1">
              <a:spcAft>
                <a:spcPts val="1200"/>
              </a:spcAft>
            </a:pPr>
            <a:r>
              <a:rPr lang="en-US" sz="2400" dirty="0" smtClean="0"/>
              <a:t>Computation of </a:t>
            </a:r>
            <a:r>
              <a:rPr lang="en-US" sz="2400" dirty="0" err="1" smtClean="0"/>
              <a:t>C</a:t>
            </a:r>
            <a:r>
              <a:rPr lang="en-US" sz="2400" baseline="-25000" dirty="0" err="1" smtClean="0"/>
              <a:t>n</a:t>
            </a:r>
            <a:r>
              <a:rPr lang="en-US" sz="2400" dirty="0" smtClean="0"/>
              <a:t>(</a:t>
            </a:r>
            <a:r>
              <a:rPr lang="en-US" sz="2400" dirty="0" err="1" smtClean="0"/>
              <a:t>r;k</a:t>
            </a:r>
            <a:r>
              <a:rPr lang="en-US" sz="2400" dirty="0" smtClean="0"/>
              <a:t>) becomes more and more complex as the number </a:t>
            </a:r>
            <a:r>
              <a:rPr lang="en-US" sz="2400" i="1" dirty="0" smtClean="0"/>
              <a:t>n</a:t>
            </a:r>
            <a:r>
              <a:rPr lang="en-US" sz="2400" dirty="0" smtClean="0"/>
              <a:t> of signals increases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SIC makes things even worse</a:t>
            </a:r>
          </a:p>
          <a:p>
            <a:pPr lvl="1">
              <a:spcAft>
                <a:spcPts val="1200"/>
              </a:spcAft>
            </a:pPr>
            <a:endParaRPr lang="en-US" sz="2400" dirty="0" smtClean="0"/>
          </a:p>
          <a:p>
            <a:pPr lvl="1">
              <a:spcAft>
                <a:spcPts val="1200"/>
              </a:spcAft>
            </a:pPr>
            <a:endParaRPr lang="en-US" sz="2400" dirty="0"/>
          </a:p>
        </p:txBody>
      </p:sp>
      <p:graphicFrame>
        <p:nvGraphicFramePr>
          <p:cNvPr id="14" name="Ogget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205880"/>
              </p:ext>
            </p:extLst>
          </p:nvPr>
        </p:nvGraphicFramePr>
        <p:xfrm>
          <a:off x="1507043" y="3767661"/>
          <a:ext cx="28892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6" name="Equation" r:id="rId3" imgW="1587500" imgH="406400" progId="Equation.3">
                  <p:embed/>
                </p:oleObj>
              </mc:Choice>
              <mc:Fallback>
                <p:oleObj name="Equation" r:id="rId3" imgW="15875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7043" y="3767661"/>
                        <a:ext cx="288925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323844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State of the art</a:t>
            </a:r>
          </a:p>
        </p:txBody>
      </p:sp>
      <p:sp>
        <p:nvSpPr>
          <p:cNvPr id="22531" name="Segnaposto contenuto 2"/>
          <p:cNvSpPr>
            <a:spLocks noGrp="1"/>
          </p:cNvSpPr>
          <p:nvPr>
            <p:ph sz="quarter" idx="1"/>
          </p:nvPr>
        </p:nvSpPr>
        <p:spPr>
          <a:xfrm>
            <a:off x="0" y="1321403"/>
            <a:ext cx="9143999" cy="5148327"/>
          </a:xfrm>
        </p:spPr>
        <p:txBody>
          <a:bodyPr>
            <a:noAutofit/>
          </a:bodyPr>
          <a:lstStyle/>
          <a:p>
            <a:r>
              <a:rPr lang="it-IT" sz="2000" b="1" dirty="0" err="1" smtClean="0">
                <a:solidFill>
                  <a:srgbClr val="9E121D"/>
                </a:solidFill>
              </a:rPr>
              <a:t>Narrowband</a:t>
            </a:r>
            <a:r>
              <a:rPr lang="it-IT" sz="2000" b="1" dirty="0" smtClean="0">
                <a:solidFill>
                  <a:srgbClr val="9E121D"/>
                </a:solidFill>
              </a:rPr>
              <a:t> (</a:t>
            </a:r>
            <a:r>
              <a:rPr lang="it-IT" sz="2000" b="1" dirty="0" err="1" smtClean="0">
                <a:solidFill>
                  <a:srgbClr val="9E121D"/>
                </a:solidFill>
              </a:rPr>
              <a:t>b</a:t>
            </a:r>
            <a:r>
              <a:rPr lang="it-IT" sz="2000" b="1" dirty="0" smtClean="0">
                <a:solidFill>
                  <a:srgbClr val="9E121D"/>
                </a:solidFill>
              </a:rPr>
              <a:t>&gt;</a:t>
            </a:r>
            <a:r>
              <a:rPr lang="it-IT" sz="2000" b="1" dirty="0" err="1" smtClean="0">
                <a:solidFill>
                  <a:srgbClr val="9E121D"/>
                </a:solidFill>
              </a:rPr>
              <a:t>1</a:t>
            </a:r>
            <a:r>
              <a:rPr lang="it-IT" sz="2000" b="1" dirty="0" smtClean="0">
                <a:solidFill>
                  <a:srgbClr val="9E121D"/>
                </a:solidFill>
              </a:rPr>
              <a:t>), No SIC (K=0</a:t>
            </a:r>
            <a:r>
              <a:rPr lang="en-US" sz="2000" b="1" dirty="0" smtClean="0">
                <a:solidFill>
                  <a:srgbClr val="9E121D"/>
                </a:solidFill>
              </a:rPr>
              <a:t>)</a:t>
            </a:r>
          </a:p>
          <a:p>
            <a:pPr lvl="1"/>
            <a:r>
              <a:rPr lang="it-IT" sz="1600" dirty="0" smtClean="0"/>
              <a:t>[Zorzi&amp;Rao,JSAC1994,TVT1997] derive the </a:t>
            </a:r>
            <a:r>
              <a:rPr lang="it-IT" sz="1600" dirty="0" err="1" smtClean="0"/>
              <a:t>probability</a:t>
            </a:r>
            <a:r>
              <a:rPr lang="it-IT" sz="1600" dirty="0" smtClean="0"/>
              <a:t> </a:t>
            </a:r>
            <a:r>
              <a:rPr lang="it-IT" sz="1600" b="1" dirty="0" err="1" smtClean="0"/>
              <a:t>C</a:t>
            </a:r>
            <a:r>
              <a:rPr lang="it-IT" sz="1600" b="1" baseline="-25000" dirty="0" err="1" smtClean="0"/>
              <a:t>n</a:t>
            </a:r>
            <a:r>
              <a:rPr lang="it-IT" sz="1600" b="1" dirty="0" smtClean="0"/>
              <a:t>(1;0)</a:t>
            </a:r>
            <a:r>
              <a:rPr lang="it-IT" sz="1600" dirty="0" smtClean="0"/>
              <a:t> </a:t>
            </a:r>
            <a:r>
              <a:rPr lang="it-IT" sz="1600" dirty="0" err="1" smtClean="0"/>
              <a:t>that</a:t>
            </a:r>
            <a:r>
              <a:rPr lang="it-IT" sz="1600" dirty="0" smtClean="0"/>
              <a:t> </a:t>
            </a:r>
            <a:r>
              <a:rPr lang="it-IT" sz="1600" b="1" dirty="0" err="1" smtClean="0"/>
              <a:t>one</a:t>
            </a:r>
            <a:r>
              <a:rPr lang="it-IT" sz="1600" b="1" dirty="0" smtClean="0"/>
              <a:t> </a:t>
            </a:r>
            <a:r>
              <a:rPr lang="it-IT" sz="1600" b="1" dirty="0" err="1" smtClean="0"/>
              <a:t>signal</a:t>
            </a:r>
            <a:r>
              <a:rPr lang="it-IT" sz="1600" dirty="0" smtClean="0"/>
              <a:t> </a:t>
            </a:r>
            <a:r>
              <a:rPr lang="it-IT" sz="1600" dirty="0" err="1" smtClean="0"/>
              <a:t>is</a:t>
            </a:r>
            <a:r>
              <a:rPr lang="it-IT" sz="1600" dirty="0" smtClean="0"/>
              <a:t> </a:t>
            </a:r>
            <a:r>
              <a:rPr lang="it-IT" sz="1600" dirty="0" err="1" smtClean="0"/>
              <a:t>captured</a:t>
            </a:r>
            <a:endParaRPr lang="it-IT" sz="1600" dirty="0" smtClean="0"/>
          </a:p>
          <a:p>
            <a:pPr lvl="2"/>
            <a:r>
              <a:rPr lang="it-IT" sz="1400" dirty="0" smtClean="0"/>
              <a:t>MPR and SIC are </a:t>
            </a:r>
            <a:r>
              <a:rPr lang="it-IT" sz="1400" dirty="0" err="1" smtClean="0"/>
              <a:t>not</a:t>
            </a:r>
            <a:r>
              <a:rPr lang="it-IT" sz="1400" dirty="0" smtClean="0"/>
              <a:t> </a:t>
            </a:r>
            <a:r>
              <a:rPr lang="it-IT" sz="1400" dirty="0" err="1" smtClean="0"/>
              <a:t>considered</a:t>
            </a:r>
            <a:endParaRPr lang="it-IT" sz="1400" dirty="0" smtClean="0"/>
          </a:p>
          <a:p>
            <a:r>
              <a:rPr lang="it-IT" sz="2000" b="1" dirty="0" err="1" smtClean="0">
                <a:solidFill>
                  <a:srgbClr val="9E121D"/>
                </a:solidFill>
              </a:rPr>
              <a:t>Wideband</a:t>
            </a:r>
            <a:r>
              <a:rPr lang="it-IT" sz="2000" b="1" dirty="0" smtClean="0">
                <a:solidFill>
                  <a:srgbClr val="9E121D"/>
                </a:solidFill>
              </a:rPr>
              <a:t> (b&lt;1), No SIC (K=0</a:t>
            </a:r>
            <a:r>
              <a:rPr lang="en-US" sz="2000" b="1" dirty="0" smtClean="0">
                <a:solidFill>
                  <a:srgbClr val="9E121D"/>
                </a:solidFill>
              </a:rPr>
              <a:t>)</a:t>
            </a:r>
            <a:endParaRPr lang="it-IT" sz="2000" b="1" dirty="0" smtClean="0">
              <a:solidFill>
                <a:srgbClr val="9E121D"/>
              </a:solidFill>
            </a:endParaRPr>
          </a:p>
          <a:p>
            <a:pPr lvl="1"/>
            <a:r>
              <a:rPr lang="en-US" sz="1600" dirty="0" smtClean="0"/>
              <a:t>C</a:t>
            </a:r>
            <a:r>
              <a:rPr lang="it-IT" sz="1600" dirty="0" err="1" smtClean="0"/>
              <a:t>an</a:t>
            </a:r>
            <a:r>
              <a:rPr lang="it-IT" sz="1600" dirty="0" smtClean="0"/>
              <a:t> capture multiple </a:t>
            </a:r>
            <a:r>
              <a:rPr lang="it-IT" sz="1600" dirty="0" err="1" smtClean="0"/>
              <a:t>signals</a:t>
            </a:r>
            <a:r>
              <a:rPr lang="it-IT" sz="1600" dirty="0" smtClean="0"/>
              <a:t> in </a:t>
            </a:r>
            <a:r>
              <a:rPr lang="it-IT" sz="1600" dirty="0" err="1" smtClean="0"/>
              <a:t>one</a:t>
            </a:r>
            <a:r>
              <a:rPr lang="it-IT" sz="1600" dirty="0" smtClean="0"/>
              <a:t> reception </a:t>
            </a:r>
            <a:r>
              <a:rPr lang="it-IT" sz="1600" dirty="0" err="1" smtClean="0"/>
              <a:t>cycle</a:t>
            </a:r>
            <a:endParaRPr lang="it-IT" sz="1600" dirty="0" smtClean="0"/>
          </a:p>
          <a:p>
            <a:pPr lvl="1"/>
            <a:r>
              <a:rPr lang="it-IT" sz="1600" dirty="0" smtClean="0"/>
              <a:t>[Nguyen&amp;Ephremides&amp;Wieselthier,ISIT06, ISIT07] derive the </a:t>
            </a:r>
            <a:r>
              <a:rPr lang="it-IT" sz="1600" dirty="0" err="1" smtClean="0"/>
              <a:t>probability</a:t>
            </a:r>
            <a:r>
              <a:rPr lang="it-IT" sz="1600" dirty="0" smtClean="0"/>
              <a:t> </a:t>
            </a:r>
            <a:r>
              <a:rPr lang="it-IT" sz="1600" b="1" dirty="0" smtClean="0"/>
              <a:t>1-C</a:t>
            </a:r>
            <a:r>
              <a:rPr lang="it-IT" sz="1600" b="1" baseline="-25000" dirty="0" smtClean="0"/>
              <a:t>n</a:t>
            </a:r>
            <a:r>
              <a:rPr lang="it-IT" sz="1600" b="1" dirty="0" smtClean="0"/>
              <a:t>(0;0)</a:t>
            </a:r>
            <a:r>
              <a:rPr lang="it-IT" sz="1600" dirty="0" smtClean="0"/>
              <a:t> </a:t>
            </a:r>
            <a:r>
              <a:rPr lang="it-IT" sz="1600" dirty="0" err="1" smtClean="0"/>
              <a:t>that</a:t>
            </a:r>
            <a:r>
              <a:rPr lang="it-IT" sz="1600" dirty="0" smtClean="0"/>
              <a:t> </a:t>
            </a:r>
            <a:r>
              <a:rPr lang="it-IT" sz="1600" b="1" dirty="0" smtClean="0"/>
              <a:t>at </a:t>
            </a:r>
            <a:r>
              <a:rPr lang="it-IT" sz="1600" b="1" dirty="0" err="1" smtClean="0"/>
              <a:t>least</a:t>
            </a:r>
            <a:r>
              <a:rPr lang="it-IT" sz="1600" b="1" dirty="0" smtClean="0"/>
              <a:t> </a:t>
            </a:r>
            <a:r>
              <a:rPr lang="it-IT" sz="1600" b="1" dirty="0" err="1" smtClean="0"/>
              <a:t>one</a:t>
            </a:r>
            <a:r>
              <a:rPr lang="it-IT" sz="1600" b="1" dirty="0" smtClean="0"/>
              <a:t> </a:t>
            </a:r>
            <a:r>
              <a:rPr lang="it-IT" sz="1600" b="1" dirty="0" err="1" smtClean="0"/>
              <a:t>signal</a:t>
            </a:r>
            <a:r>
              <a:rPr lang="it-IT" sz="1600" b="1" dirty="0" smtClean="0"/>
              <a:t> </a:t>
            </a:r>
            <a:r>
              <a:rPr lang="it-IT" sz="1600" dirty="0" err="1" smtClean="0"/>
              <a:t>is</a:t>
            </a:r>
            <a:r>
              <a:rPr lang="it-IT" sz="1600" dirty="0" smtClean="0"/>
              <a:t> </a:t>
            </a:r>
            <a:r>
              <a:rPr lang="it-IT" sz="1600" dirty="0" err="1" smtClean="0"/>
              <a:t>captured</a:t>
            </a:r>
            <a:endParaRPr lang="it-IT" sz="1600" dirty="0" smtClean="0"/>
          </a:p>
          <a:p>
            <a:pPr lvl="2"/>
            <a:r>
              <a:rPr lang="it-IT" sz="1400" dirty="0" err="1" smtClean="0"/>
              <a:t>Expression</a:t>
            </a:r>
            <a:r>
              <a:rPr lang="it-IT" sz="1400" dirty="0" smtClean="0"/>
              <a:t> </a:t>
            </a:r>
            <a:r>
              <a:rPr lang="it-IT" sz="1400" dirty="0" err="1" smtClean="0"/>
              <a:t>involves</a:t>
            </a:r>
            <a:r>
              <a:rPr lang="it-IT" sz="1400" dirty="0" smtClean="0"/>
              <a:t> </a:t>
            </a:r>
            <a:r>
              <a:rPr lang="it-IT" sz="1400" dirty="0" err="1" smtClean="0"/>
              <a:t>n</a:t>
            </a:r>
            <a:r>
              <a:rPr lang="it-IT" sz="1400" dirty="0" smtClean="0"/>
              <a:t> </a:t>
            </a:r>
            <a:r>
              <a:rPr lang="it-IT" sz="1400" dirty="0" err="1" smtClean="0"/>
              <a:t>folded</a:t>
            </a:r>
            <a:r>
              <a:rPr lang="it-IT" sz="1400" dirty="0" smtClean="0"/>
              <a:t> </a:t>
            </a:r>
            <a:r>
              <a:rPr lang="it-IT" sz="1400" dirty="0" err="1" smtClean="0"/>
              <a:t>integrals</a:t>
            </a:r>
            <a:r>
              <a:rPr lang="it-IT" sz="1400" dirty="0" smtClean="0"/>
              <a:t>, </a:t>
            </a:r>
            <a:r>
              <a:rPr lang="it-IT" sz="1400" dirty="0" err="1" smtClean="0"/>
              <a:t>does</a:t>
            </a:r>
            <a:r>
              <a:rPr lang="it-IT" sz="1400" dirty="0" smtClean="0"/>
              <a:t> </a:t>
            </a:r>
            <a:r>
              <a:rPr lang="it-IT" sz="1400" dirty="0" err="1" smtClean="0"/>
              <a:t>not</a:t>
            </a:r>
            <a:r>
              <a:rPr lang="it-IT" sz="1400" dirty="0" smtClean="0"/>
              <a:t> scale </a:t>
            </a:r>
            <a:r>
              <a:rPr lang="it-IT" sz="1400" dirty="0" err="1" smtClean="0"/>
              <a:t>with</a:t>
            </a:r>
            <a:r>
              <a:rPr lang="it-IT" sz="1400" dirty="0" smtClean="0"/>
              <a:t> </a:t>
            </a:r>
            <a:r>
              <a:rPr lang="it-IT" sz="1400" i="1" dirty="0" err="1" smtClean="0"/>
              <a:t>n</a:t>
            </a:r>
            <a:endParaRPr lang="it-IT" sz="1400" i="1" dirty="0" smtClean="0"/>
          </a:p>
          <a:p>
            <a:r>
              <a:rPr lang="en-US" sz="2000" b="1" dirty="0">
                <a:solidFill>
                  <a:srgbClr val="9E121D"/>
                </a:solidFill>
                <a:sym typeface="Wingdings"/>
              </a:rPr>
              <a:t>Wideband (b&lt;1)</a:t>
            </a:r>
            <a:r>
              <a:rPr lang="en-US" sz="2000" b="1" dirty="0" smtClean="0">
                <a:solidFill>
                  <a:srgbClr val="9E121D"/>
                </a:solidFill>
                <a:sym typeface="Wingdings"/>
              </a:rPr>
              <a:t>+SIC </a:t>
            </a:r>
            <a:r>
              <a:rPr lang="en-US" sz="2000" b="1" dirty="0">
                <a:solidFill>
                  <a:srgbClr val="9E121D"/>
                </a:solidFill>
                <a:sym typeface="Wingdings"/>
              </a:rPr>
              <a:t>(</a:t>
            </a:r>
            <a:r>
              <a:rPr lang="en-US" sz="2000" b="1" dirty="0">
                <a:solidFill>
                  <a:srgbClr val="9E121D"/>
                </a:solidFill>
              </a:rPr>
              <a:t>K&gt;0</a:t>
            </a:r>
            <a:r>
              <a:rPr lang="en-US" sz="2000" b="1" dirty="0">
                <a:solidFill>
                  <a:srgbClr val="9E121D"/>
                </a:solidFill>
                <a:sym typeface="Wingdings"/>
              </a:rPr>
              <a:t>)</a:t>
            </a:r>
          </a:p>
          <a:p>
            <a:pPr lvl="1"/>
            <a:r>
              <a:rPr lang="en-US" sz="1600" dirty="0" smtClean="0">
                <a:sym typeface="Wingdings"/>
              </a:rPr>
              <a:t>[</a:t>
            </a:r>
            <a:r>
              <a:rPr lang="en-US" sz="1600" dirty="0">
                <a:sym typeface="Wingdings"/>
              </a:rPr>
              <a:t>ViterbiJSAC90] </a:t>
            </a:r>
            <a:r>
              <a:rPr lang="en-US" sz="1600" dirty="0" smtClean="0">
                <a:sym typeface="Wingdings"/>
              </a:rPr>
              <a:t>shows </a:t>
            </a:r>
            <a:r>
              <a:rPr lang="en-US" sz="1600" dirty="0">
                <a:sym typeface="Wingdings"/>
              </a:rPr>
              <a:t>that SIC can achieve Shannon </a:t>
            </a:r>
            <a:r>
              <a:rPr lang="en-US" sz="1600" dirty="0" smtClean="0">
                <a:sym typeface="Wingdings"/>
              </a:rPr>
              <a:t>capacity in </a:t>
            </a:r>
            <a:r>
              <a:rPr lang="en-US" sz="1600" dirty="0">
                <a:sym typeface="Wingdings"/>
              </a:rPr>
              <a:t>AWGN </a:t>
            </a:r>
            <a:r>
              <a:rPr lang="en-US" sz="1600" dirty="0" smtClean="0">
                <a:sym typeface="Wingdings"/>
              </a:rPr>
              <a:t>channels</a:t>
            </a:r>
          </a:p>
          <a:p>
            <a:pPr lvl="2"/>
            <a:r>
              <a:rPr lang="en-US" sz="1400" dirty="0" smtClean="0">
                <a:sym typeface="Wingdings"/>
              </a:rPr>
              <a:t>Requires suitable </a:t>
            </a:r>
            <a:r>
              <a:rPr lang="en-US" sz="1400" dirty="0">
                <a:sym typeface="Wingdings"/>
              </a:rPr>
              <a:t>received signals power allocation  </a:t>
            </a:r>
          </a:p>
          <a:p>
            <a:pPr lvl="1"/>
            <a:r>
              <a:rPr lang="en-US" sz="1600" dirty="0"/>
              <a:t>[</a:t>
            </a:r>
            <a:r>
              <a:rPr lang="en-US" sz="1600" dirty="0" err="1"/>
              <a:t>Narasimhan</a:t>
            </a:r>
            <a:r>
              <a:rPr lang="en-US" sz="1600" dirty="0"/>
              <a:t>, ISIT07] </a:t>
            </a:r>
            <a:r>
              <a:rPr lang="en-US" sz="1600" dirty="0" smtClean="0"/>
              <a:t>studies </a:t>
            </a:r>
            <a:r>
              <a:rPr lang="en-US" sz="1600" dirty="0"/>
              <a:t>outage rate regions in presence of Rayleigh </a:t>
            </a:r>
            <a:r>
              <a:rPr lang="en-US" sz="1600" dirty="0" smtClean="0"/>
              <a:t>fading</a:t>
            </a:r>
          </a:p>
          <a:p>
            <a:pPr lvl="2"/>
            <a:r>
              <a:rPr lang="en-US" sz="1400" dirty="0" err="1" smtClean="0"/>
              <a:t>Eqs</a:t>
            </a:r>
            <a:r>
              <a:rPr lang="en-US" sz="1400" dirty="0" smtClean="0"/>
              <a:t> </a:t>
            </a:r>
            <a:r>
              <a:rPr lang="en-US" sz="1400" dirty="0"/>
              <a:t>can be computed only for few users</a:t>
            </a:r>
          </a:p>
          <a:p>
            <a:pPr lvl="1"/>
            <a:r>
              <a:rPr lang="en-US" sz="1600" dirty="0">
                <a:sym typeface="Wingdings"/>
              </a:rPr>
              <a:t>[Weber et al, TIT07] study SIC in ad hoc wireless networks </a:t>
            </a:r>
            <a:endParaRPr lang="en-US" sz="1600" dirty="0" smtClean="0">
              <a:sym typeface="Wingdings"/>
            </a:endParaRPr>
          </a:p>
          <a:p>
            <a:pPr lvl="2"/>
            <a:r>
              <a:rPr lang="en-US" sz="1400" dirty="0" smtClean="0">
                <a:sym typeface="Wingdings"/>
              </a:rPr>
              <a:t>Derive </a:t>
            </a:r>
            <a:r>
              <a:rPr lang="en-US" sz="1400" b="1" dirty="0">
                <a:sym typeface="Wingdings"/>
              </a:rPr>
              <a:t>bounds </a:t>
            </a:r>
            <a:r>
              <a:rPr lang="en-US" sz="1400" dirty="0">
                <a:sym typeface="Wingdings"/>
              </a:rPr>
              <a:t>on the transmission capacity based on stochastic geometry </a:t>
            </a:r>
            <a:r>
              <a:rPr lang="en-US" sz="1400" dirty="0" smtClean="0">
                <a:sym typeface="Wingdings"/>
              </a:rPr>
              <a:t>arguments</a:t>
            </a:r>
            <a:endParaRPr lang="it-IT" sz="1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129686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State of the art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b="1" dirty="0" smtClean="0">
                <a:solidFill>
                  <a:srgbClr val="9E121D"/>
                </a:solidFill>
              </a:rPr>
              <a:t>Wideband (b&lt;1) + SIC (K&gt;0) (</a:t>
            </a:r>
            <a:r>
              <a:rPr lang="en-US" b="1" dirty="0" err="1" smtClean="0">
                <a:solidFill>
                  <a:srgbClr val="9E121D"/>
                </a:solidFill>
              </a:rPr>
              <a:t>cont</a:t>
            </a:r>
            <a:r>
              <a:rPr lang="en-US" b="1" dirty="0" smtClean="0">
                <a:solidFill>
                  <a:srgbClr val="9E121D"/>
                </a:solidFill>
              </a:rPr>
              <a:t>)</a:t>
            </a:r>
          </a:p>
          <a:p>
            <a:pPr lvl="1"/>
            <a:r>
              <a:rPr lang="en-US" dirty="0" smtClean="0"/>
              <a:t>[</a:t>
            </a:r>
            <a:r>
              <a:rPr lang="en-US" dirty="0" err="1" smtClean="0"/>
              <a:t>ZanellaZorzi</a:t>
            </a:r>
            <a:r>
              <a:rPr lang="en-US" dirty="0" smtClean="0"/>
              <a:t>, TCOM2012] provide a scalable method for the numerical evaluation of the capture probability distribution </a:t>
            </a:r>
            <a:r>
              <a:rPr lang="en-US" dirty="0" err="1" smtClean="0"/>
              <a:t>Cn</a:t>
            </a:r>
            <a:r>
              <a:rPr lang="en-US" dirty="0" smtClean="0"/>
              <a:t>(</a:t>
            </a:r>
            <a:r>
              <a:rPr lang="en-US" dirty="0" err="1" smtClean="0"/>
              <a:t>r;K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Investigate capture distribution &amp; system throughput when varying system parameters {</a:t>
            </a:r>
            <a:r>
              <a:rPr lang="en-US" dirty="0" err="1" smtClean="0"/>
              <a:t>n,b,K,z</a:t>
            </a:r>
            <a:r>
              <a:rPr lang="en-US" dirty="0" smtClean="0"/>
              <a:t>}</a:t>
            </a:r>
          </a:p>
          <a:p>
            <a:pPr lvl="1"/>
            <a:r>
              <a:rPr lang="en-US" dirty="0" smtClean="0"/>
              <a:t>Provide approximate expressions for the capture probability and the MPR throughput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45</a:t>
            </a:fld>
            <a:endParaRPr lang="it-IT" dirty="0"/>
          </a:p>
        </p:txBody>
      </p:sp>
      <p:sp>
        <p:nvSpPr>
          <p:cNvPr id="4" name="Rectangle 3"/>
          <p:cNvSpPr/>
          <p:nvPr/>
        </p:nvSpPr>
        <p:spPr>
          <a:xfrm>
            <a:off x="0" y="546157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dirty="0">
                <a:solidFill>
                  <a:srgbClr val="7F7F7F"/>
                </a:solidFill>
              </a:rPr>
              <a:t>[</a:t>
            </a:r>
            <a:r>
              <a:rPr lang="en-US" dirty="0" err="1">
                <a:solidFill>
                  <a:srgbClr val="7F7F7F"/>
                </a:solidFill>
              </a:rPr>
              <a:t>ZanellaZorzi</a:t>
            </a:r>
            <a:r>
              <a:rPr lang="en-US" dirty="0">
                <a:solidFill>
                  <a:srgbClr val="7F7F7F"/>
                </a:solidFill>
              </a:rPr>
              <a:t>, TCOM2012] A. Zanella, and M. </a:t>
            </a:r>
            <a:r>
              <a:rPr lang="en-US" dirty="0" err="1">
                <a:solidFill>
                  <a:srgbClr val="7F7F7F"/>
                </a:solidFill>
              </a:rPr>
              <a:t>Zorzi</a:t>
            </a:r>
            <a:r>
              <a:rPr lang="en-US" dirty="0">
                <a:solidFill>
                  <a:srgbClr val="7F7F7F"/>
                </a:solidFill>
              </a:rPr>
              <a:t>, "Theoretical Analysis of the Capture Probability in Wireless Systems with Multiple Packet Reception Capabilities" IEEE Transactions on Communications, 2012</a:t>
            </a:r>
          </a:p>
        </p:txBody>
      </p:sp>
    </p:spTree>
    <p:extLst>
      <p:ext uri="{BB962C8B-B14F-4D97-AF65-F5344CB8AC3E}">
        <p14:creationId xmlns:p14="http://schemas.microsoft.com/office/powerpoint/2010/main" val="145764720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SIC+MPR throughput</a:t>
            </a:r>
            <a:endParaRPr lang="en-US" dirty="0"/>
          </a:p>
        </p:txBody>
      </p:sp>
      <p:pic>
        <p:nvPicPr>
          <p:cNvPr id="5" name="Segnaposto contenuto 5" descr="SRFz0.1eta2b0.1.eps"/>
          <p:cNvPicPr>
            <a:picLocks noChangeAspect="1"/>
          </p:cNvPicPr>
          <p:nvPr/>
        </p:nvPicPr>
        <p:blipFill>
          <a:blip r:embed="rId4" cstate="print"/>
          <a:srcRect l="-922" t="3717" b="-61"/>
          <a:stretch>
            <a:fillRect/>
          </a:stretch>
        </p:blipFill>
        <p:spPr bwMode="auto">
          <a:xfrm>
            <a:off x="2203699" y="1557166"/>
            <a:ext cx="5588000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6" name="CasellaDiTesto 9"/>
          <p:cNvSpPr txBox="1"/>
          <p:nvPr/>
        </p:nvSpPr>
        <p:spPr>
          <a:xfrm>
            <a:off x="3056452" y="3046770"/>
            <a:ext cx="13255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9E121D"/>
                </a:solidFill>
                <a:latin typeface="Arial"/>
                <a:cs typeface="Arial"/>
              </a:rPr>
              <a:t>b</a:t>
            </a:r>
            <a:r>
              <a:rPr lang="en-US" dirty="0" smtClean="0">
                <a:solidFill>
                  <a:srgbClr val="9E121D"/>
                </a:solidFill>
                <a:latin typeface="Arial"/>
                <a:cs typeface="Arial"/>
              </a:rPr>
              <a:t>=0.1, </a:t>
            </a:r>
            <a:r>
              <a:rPr lang="en-US" dirty="0" err="1" smtClean="0">
                <a:solidFill>
                  <a:srgbClr val="9E121D"/>
                </a:solidFill>
                <a:latin typeface="Arial"/>
                <a:cs typeface="Arial"/>
              </a:rPr>
              <a:t>z</a:t>
            </a:r>
            <a:r>
              <a:rPr lang="en-US" dirty="0" smtClean="0">
                <a:solidFill>
                  <a:srgbClr val="9E121D"/>
                </a:solidFill>
                <a:latin typeface="Arial"/>
                <a:cs typeface="Arial"/>
              </a:rPr>
              <a:t>=0.1</a:t>
            </a:r>
            <a:endParaRPr lang="en-US" dirty="0">
              <a:solidFill>
                <a:srgbClr val="9E121D"/>
              </a:solidFill>
              <a:latin typeface="Arial"/>
              <a:cs typeface="Arial"/>
            </a:endParaRPr>
          </a:p>
        </p:txBody>
      </p:sp>
      <p:grpSp>
        <p:nvGrpSpPr>
          <p:cNvPr id="12" name="Gruppo 60"/>
          <p:cNvGrpSpPr/>
          <p:nvPr/>
        </p:nvGrpSpPr>
        <p:grpSpPr>
          <a:xfrm>
            <a:off x="5988891" y="1880927"/>
            <a:ext cx="1085907" cy="3839441"/>
            <a:chOff x="5495458" y="1966820"/>
            <a:chExt cx="1085907" cy="3839441"/>
          </a:xfrm>
        </p:grpSpPr>
        <p:sp>
          <p:nvSpPr>
            <p:cNvPr id="13" name="Figura a mano libera 20"/>
            <p:cNvSpPr/>
            <p:nvPr/>
          </p:nvSpPr>
          <p:spPr>
            <a:xfrm rot="17043282">
              <a:off x="4282762" y="4252671"/>
              <a:ext cx="2766286" cy="340893"/>
            </a:xfrm>
            <a:custGeom>
              <a:avLst/>
              <a:gdLst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3420533 w 4470400"/>
                <a:gd name="connsiteY2" fmla="*/ 1845733 h 1967088"/>
                <a:gd name="connsiteX3" fmla="*/ 4470400 w 4470400"/>
                <a:gd name="connsiteY3" fmla="*/ 1930400 h 1967088"/>
                <a:gd name="connsiteX0" fmla="*/ 0 w 4470400"/>
                <a:gd name="connsiteY0" fmla="*/ 0 h 1967088"/>
                <a:gd name="connsiteX1" fmla="*/ 1049867 w 4470400"/>
                <a:gd name="connsiteY1" fmla="*/ 1202267 h 1967088"/>
                <a:gd name="connsiteX2" fmla="*/ 2370666 w 4470400"/>
                <a:gd name="connsiteY2" fmla="*/ 1845733 h 1967088"/>
                <a:gd name="connsiteX3" fmla="*/ 4470400 w 4470400"/>
                <a:gd name="connsiteY3" fmla="*/ 1930400 h 196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70400" h="1967088">
                  <a:moveTo>
                    <a:pt x="0" y="0"/>
                  </a:moveTo>
                  <a:cubicBezTo>
                    <a:pt x="239889" y="447322"/>
                    <a:pt x="654756" y="894645"/>
                    <a:pt x="1049867" y="1202267"/>
                  </a:cubicBezTo>
                  <a:cubicBezTo>
                    <a:pt x="1444978" y="1509889"/>
                    <a:pt x="1800577" y="1724378"/>
                    <a:pt x="2370666" y="1845733"/>
                  </a:cubicBezTo>
                  <a:cubicBezTo>
                    <a:pt x="2940755" y="1967088"/>
                    <a:pt x="4470400" y="1930400"/>
                    <a:pt x="4470400" y="1930400"/>
                  </a:cubicBezTo>
                </a:path>
              </a:pathLst>
            </a:custGeom>
            <a:ln w="19050" cap="flat" cmpd="sng" algn="ctr">
              <a:solidFill>
                <a:srgbClr val="33CC33"/>
              </a:solidFill>
              <a:prstDash val="dash"/>
              <a:round/>
              <a:headEnd type="none" w="med" len="med"/>
              <a:tailEnd type="stealth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>
                <a:latin typeface="Arial"/>
                <a:cs typeface="Arial"/>
              </a:endParaRPr>
            </a:p>
          </p:txBody>
        </p:sp>
        <p:sp>
          <p:nvSpPr>
            <p:cNvPr id="14" name="CasellaDiTesto 21"/>
            <p:cNvSpPr txBox="1"/>
            <p:nvPr/>
          </p:nvSpPr>
          <p:spPr>
            <a:xfrm rot="17146601">
              <a:off x="4610075" y="3568778"/>
              <a:ext cx="3573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1800" dirty="0" smtClean="0">
                  <a:solidFill>
                    <a:srgbClr val="33CC33"/>
                  </a:solidFill>
                  <a:latin typeface="Arial"/>
                  <a:cs typeface="Arial"/>
                </a:rPr>
                <a:t># of SIC iterations</a:t>
              </a:r>
              <a:endParaRPr lang="en-US" sz="1800" dirty="0">
                <a:solidFill>
                  <a:srgbClr val="33CC33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5" name="Figura a mano libera 22"/>
          <p:cNvSpPr/>
          <p:nvPr/>
        </p:nvSpPr>
        <p:spPr>
          <a:xfrm>
            <a:off x="4692900" y="1455036"/>
            <a:ext cx="1286934" cy="5147734"/>
          </a:xfrm>
          <a:custGeom>
            <a:avLst/>
            <a:gdLst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083733 w 1422400"/>
              <a:gd name="connsiteY3" fmla="*/ 1540934 h 4707467"/>
              <a:gd name="connsiteX4" fmla="*/ 1219200 w 1422400"/>
              <a:gd name="connsiteY4" fmla="*/ 1016000 h 4707467"/>
              <a:gd name="connsiteX5" fmla="*/ 1422400 w 1422400"/>
              <a:gd name="connsiteY5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422400"/>
              <a:gd name="connsiteY0" fmla="*/ 4707467 h 4707467"/>
              <a:gd name="connsiteX1" fmla="*/ 626533 w 1422400"/>
              <a:gd name="connsiteY1" fmla="*/ 3522134 h 4707467"/>
              <a:gd name="connsiteX2" fmla="*/ 914400 w 1422400"/>
              <a:gd name="connsiteY2" fmla="*/ 2370667 h 4707467"/>
              <a:gd name="connsiteX3" fmla="*/ 1219200 w 1422400"/>
              <a:gd name="connsiteY3" fmla="*/ 1016000 h 4707467"/>
              <a:gd name="connsiteX4" fmla="*/ 1422400 w 1422400"/>
              <a:gd name="connsiteY4" fmla="*/ 0 h 4707467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  <a:gd name="connsiteX0" fmla="*/ 0 w 1032933"/>
              <a:gd name="connsiteY0" fmla="*/ 4165601 h 4165601"/>
              <a:gd name="connsiteX1" fmla="*/ 237066 w 1032933"/>
              <a:gd name="connsiteY1" fmla="*/ 3522134 h 4165601"/>
              <a:gd name="connsiteX2" fmla="*/ 524933 w 1032933"/>
              <a:gd name="connsiteY2" fmla="*/ 2370667 h 4165601"/>
              <a:gd name="connsiteX3" fmla="*/ 829733 w 1032933"/>
              <a:gd name="connsiteY3" fmla="*/ 1016000 h 4165601"/>
              <a:gd name="connsiteX4" fmla="*/ 1032933 w 1032933"/>
              <a:gd name="connsiteY4" fmla="*/ 0 h 4165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933" h="4165601">
                <a:moveTo>
                  <a:pt x="0" y="4165601"/>
                </a:moveTo>
                <a:cubicBezTo>
                  <a:pt x="186265" y="3801536"/>
                  <a:pt x="84666" y="3911601"/>
                  <a:pt x="237066" y="3522134"/>
                </a:cubicBezTo>
                <a:cubicBezTo>
                  <a:pt x="372532" y="3132667"/>
                  <a:pt x="426155" y="2788356"/>
                  <a:pt x="524933" y="2370667"/>
                </a:cubicBezTo>
                <a:cubicBezTo>
                  <a:pt x="623711" y="1952978"/>
                  <a:pt x="745066" y="1411111"/>
                  <a:pt x="829733" y="1016000"/>
                </a:cubicBezTo>
                <a:cubicBezTo>
                  <a:pt x="886178" y="759178"/>
                  <a:pt x="1032933" y="0"/>
                  <a:pt x="1032933" y="0"/>
                </a:cubicBezTo>
              </a:path>
            </a:pathLst>
          </a:custGeom>
          <a:ln w="19050" cap="flat" cmpd="sng" algn="ctr">
            <a:solidFill>
              <a:schemeClr val="tx1">
                <a:lumMod val="65000"/>
                <a:lumOff val="3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US">
              <a:latin typeface="Arial"/>
              <a:cs typeface="Arial"/>
            </a:endParaRPr>
          </a:p>
        </p:txBody>
      </p:sp>
      <p:sp>
        <p:nvSpPr>
          <p:cNvPr id="16" name="Freccia destra rientrata 28"/>
          <p:cNvSpPr/>
          <p:nvPr/>
        </p:nvSpPr>
        <p:spPr>
          <a:xfrm>
            <a:off x="6233833" y="1184106"/>
            <a:ext cx="2184400" cy="778933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  <a:latin typeface="Arial"/>
                <a:cs typeface="Arial"/>
              </a:rPr>
              <a:t>High congestion</a:t>
            </a:r>
          </a:p>
        </p:txBody>
      </p:sp>
      <p:sp>
        <p:nvSpPr>
          <p:cNvPr id="17" name="Freccia destra rientrata 31"/>
          <p:cNvSpPr/>
          <p:nvPr/>
        </p:nvSpPr>
        <p:spPr>
          <a:xfrm flipH="1">
            <a:off x="3507569" y="1184106"/>
            <a:ext cx="2235199" cy="778933"/>
          </a:xfrm>
          <a:prstGeom prst="notched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  <a:latin typeface="Arial"/>
                <a:cs typeface="Arial"/>
              </a:rPr>
              <a:t>Low congestion</a:t>
            </a:r>
          </a:p>
        </p:txBody>
      </p:sp>
      <p:grpSp>
        <p:nvGrpSpPr>
          <p:cNvPr id="18" name="Gruppo 61"/>
          <p:cNvGrpSpPr/>
          <p:nvPr/>
        </p:nvGrpSpPr>
        <p:grpSpPr>
          <a:xfrm>
            <a:off x="5641167" y="1929173"/>
            <a:ext cx="2743199" cy="3268134"/>
            <a:chOff x="5147734" y="2015066"/>
            <a:chExt cx="2743199" cy="3268134"/>
          </a:xfrm>
        </p:grpSpPr>
        <p:cxnSp>
          <p:nvCxnSpPr>
            <p:cNvPr id="19" name="Connettore 2 33"/>
            <p:cNvCxnSpPr/>
            <p:nvPr/>
          </p:nvCxnSpPr>
          <p:spPr>
            <a:xfrm rot="5400000">
              <a:off x="6095999" y="3657599"/>
              <a:ext cx="3217329" cy="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1 35"/>
            <p:cNvCxnSpPr/>
            <p:nvPr/>
          </p:nvCxnSpPr>
          <p:spPr>
            <a:xfrm>
              <a:off x="5147734" y="5266264"/>
              <a:ext cx="2726266" cy="16936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ttore 1 36"/>
            <p:cNvCxnSpPr/>
            <p:nvPr/>
          </p:nvCxnSpPr>
          <p:spPr>
            <a:xfrm>
              <a:off x="5181599" y="2015066"/>
              <a:ext cx="2709334" cy="1"/>
            </a:xfrm>
            <a:prstGeom prst="line">
              <a:avLst/>
            </a:prstGeom>
            <a:ln w="19050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asellaDiTesto 46"/>
            <p:cNvSpPr txBox="1"/>
            <p:nvPr/>
          </p:nvSpPr>
          <p:spPr>
            <a:xfrm rot="16200000">
              <a:off x="6171917" y="3451309"/>
              <a:ext cx="26744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2000" dirty="0" smtClean="0">
                  <a:latin typeface="Arial"/>
                  <a:cs typeface="Arial"/>
                </a:rPr>
                <a:t>Max SIC gain ~500%</a:t>
              </a:r>
              <a:endParaRPr lang="en-US" sz="2000" dirty="0">
                <a:latin typeface="Arial"/>
                <a:cs typeface="Arial"/>
              </a:endParaRPr>
            </a:p>
          </p:txBody>
        </p:sp>
      </p:grpSp>
      <p:sp>
        <p:nvSpPr>
          <p:cNvPr id="24" name="Line Callout 1 (Accent Bar) 23"/>
          <p:cNvSpPr/>
          <p:nvPr/>
        </p:nvSpPr>
        <p:spPr>
          <a:xfrm>
            <a:off x="-116167" y="4687517"/>
            <a:ext cx="2252134" cy="1015663"/>
          </a:xfrm>
          <a:prstGeom prst="accentCallout1">
            <a:avLst>
              <a:gd name="adj1" fmla="val 33228"/>
              <a:gd name="adj2" fmla="val 106096"/>
              <a:gd name="adj3" fmla="val 177063"/>
              <a:gd name="adj4" fmla="val 21437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2000" b="1" dirty="0">
                <a:latin typeface="Arial"/>
                <a:cs typeface="Arial"/>
              </a:rPr>
              <a:t>o</a:t>
            </a:r>
            <a:r>
              <a:rPr lang="en-US" sz="2000" b="1" dirty="0" smtClean="0">
                <a:latin typeface="Arial"/>
                <a:cs typeface="Arial"/>
              </a:rPr>
              <a:t>ptimal # of concurrent transmissions</a:t>
            </a:r>
            <a:endParaRPr lang="en-US" sz="2000" b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66800" y="6477000"/>
            <a:ext cx="3099596" cy="381000"/>
          </a:xfrm>
        </p:spPr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0" y="6483350"/>
            <a:ext cx="26670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46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43382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olo 1"/>
          <p:cNvSpPr>
            <a:spLocks noGrp="1"/>
          </p:cNvSpPr>
          <p:nvPr>
            <p:ph type="title"/>
          </p:nvPr>
        </p:nvSpPr>
        <p:spPr>
          <a:xfrm>
            <a:off x="1751013" y="228600"/>
            <a:ext cx="6969125" cy="974725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</a:rPr>
              <a:t>Max SIC gain analysis</a:t>
            </a:r>
          </a:p>
        </p:txBody>
      </p:sp>
      <p:sp>
        <p:nvSpPr>
          <p:cNvPr id="52229" name="CasellaDiTesto 6"/>
          <p:cNvSpPr txBox="1">
            <a:spLocks noChangeArrowheads="1"/>
          </p:cNvSpPr>
          <p:nvPr/>
        </p:nvSpPr>
        <p:spPr bwMode="auto">
          <a:xfrm>
            <a:off x="10228263" y="1592263"/>
            <a:ext cx="184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it-IT"/>
          </a:p>
        </p:txBody>
      </p:sp>
      <p:sp>
        <p:nvSpPr>
          <p:cNvPr id="52230" name="Segnaposto contenuto 13"/>
          <p:cNvSpPr>
            <a:spLocks noGrp="1"/>
          </p:cNvSpPr>
          <p:nvPr>
            <p:ph sz="quarter" idx="1"/>
          </p:nvPr>
        </p:nvSpPr>
        <p:spPr>
          <a:xfrm>
            <a:off x="101600" y="1589088"/>
            <a:ext cx="2946400" cy="4572000"/>
          </a:xfrm>
        </p:spPr>
        <p:txBody>
          <a:bodyPr/>
          <a:lstStyle/>
          <a:p>
            <a:pPr eaLnBrk="1" hangingPunct="1"/>
            <a:r>
              <a:rPr lang="en-US" sz="2000" dirty="0">
                <a:latin typeface="Tw Cen MT" charset="0"/>
              </a:rPr>
              <a:t>SIC is more effective with small b</a:t>
            </a:r>
          </a:p>
          <a:p>
            <a:pPr eaLnBrk="1" hangingPunct="1"/>
            <a:endParaRPr lang="en-US" sz="2000" dirty="0">
              <a:latin typeface="Tw Cen MT" charset="0"/>
            </a:endParaRPr>
          </a:p>
          <a:p>
            <a:pPr eaLnBrk="1" hangingPunct="1"/>
            <a:r>
              <a:rPr lang="en-US" sz="2000" dirty="0">
                <a:latin typeface="Tw Cen MT" charset="0"/>
              </a:rPr>
              <a:t>The less the residual interference, the larger the SIC gain</a:t>
            </a:r>
          </a:p>
          <a:p>
            <a:pPr eaLnBrk="1" hangingPunct="1"/>
            <a:endParaRPr lang="en-US" sz="2000" dirty="0">
              <a:latin typeface="Tw Cen MT" charset="0"/>
            </a:endParaRPr>
          </a:p>
          <a:p>
            <a:pPr eaLnBrk="1" hangingPunct="1"/>
            <a:r>
              <a:rPr lang="en-US" sz="2000" dirty="0">
                <a:latin typeface="Tw Cen MT" charset="0"/>
              </a:rPr>
              <a:t>For K&gt;1/z, SIC gain is negligible  </a:t>
            </a:r>
          </a:p>
          <a:p>
            <a:pPr lvl="1" eaLnBrk="1" hangingPunct="1"/>
            <a:r>
              <a:rPr lang="en-US" sz="1800" dirty="0">
                <a:latin typeface="Tw Cen MT" charset="0"/>
              </a:rPr>
              <a:t>Empirical conjecture</a:t>
            </a:r>
          </a:p>
        </p:txBody>
      </p:sp>
      <p:pic>
        <p:nvPicPr>
          <p:cNvPr id="52231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3249613"/>
            <a:ext cx="4089400" cy="3317875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5" y="1390650"/>
            <a:ext cx="3816350" cy="318135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3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379538"/>
            <a:ext cx="2286000" cy="725487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66800" y="6477000"/>
            <a:ext cx="3099596" cy="381000"/>
          </a:xfrm>
        </p:spPr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8"/>
          <p:cNvSpPr>
            <a:spLocks noGrp="1"/>
          </p:cNvSpPr>
          <p:nvPr>
            <p:ph type="dt" sz="half" idx="10"/>
          </p:nvPr>
        </p:nvSpPr>
        <p:spPr>
          <a:xfrm>
            <a:off x="6096000" y="6483350"/>
            <a:ext cx="26670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28620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example of application to network planning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Aft>
                <a:spcPts val="600"/>
              </a:spcAft>
            </a:pPr>
            <a:r>
              <a:rPr lang="en-US" dirty="0" smtClean="0"/>
              <a:t>Given </a:t>
            </a:r>
            <a:r>
              <a:rPr lang="en-US" dirty="0" smtClean="0"/>
              <a:t>parameters: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Users’ spatial distribution: Poisson process with density </a:t>
            </a:r>
            <a:r>
              <a:rPr lang="en-US" dirty="0" smtClean="0">
                <a:latin typeface="Symbol" charset="2"/>
                <a:cs typeface="Symbol" charset="2"/>
              </a:rPr>
              <a:t>d 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Performance metric: average throughput S</a:t>
            </a:r>
            <a:r>
              <a:rPr lang="en-US" baseline="-25000" dirty="0" smtClean="0"/>
              <a:t>D</a:t>
            </a:r>
            <a:r>
              <a:rPr lang="en-US" dirty="0" smtClean="0"/>
              <a:t>(K)=E[</a:t>
            </a:r>
            <a:r>
              <a:rPr lang="en-US" dirty="0" err="1" smtClean="0"/>
              <a:t>S</a:t>
            </a:r>
            <a:r>
              <a:rPr lang="en-US" baseline="-25000" dirty="0" err="1" smtClean="0"/>
              <a:t>n</a:t>
            </a:r>
            <a:r>
              <a:rPr lang="en-US" dirty="0" smtClean="0"/>
              <a:t>(K)]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Knobs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Cell radius: </a:t>
            </a:r>
            <a:r>
              <a:rPr lang="en-US" i="1" dirty="0" smtClean="0"/>
              <a:t>D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Capture threshold: </a:t>
            </a:r>
            <a:r>
              <a:rPr lang="en-US" i="1" dirty="0" smtClean="0"/>
              <a:t>b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SIC </a:t>
            </a:r>
            <a:r>
              <a:rPr lang="en-US" dirty="0" smtClean="0"/>
              <a:t>capability: </a:t>
            </a:r>
            <a:r>
              <a:rPr lang="en-US" i="1" dirty="0" smtClean="0"/>
              <a:t>K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Power control capabilities</a:t>
            </a:r>
          </a:p>
          <a:p>
            <a:pPr lvl="2">
              <a:spcAft>
                <a:spcPts val="600"/>
              </a:spcAft>
            </a:pPr>
            <a:r>
              <a:rPr lang="en-US" dirty="0" smtClean="0">
                <a:solidFill>
                  <a:srgbClr val="0000FF"/>
                </a:solidFill>
              </a:rPr>
              <a:t>No </a:t>
            </a:r>
            <a:r>
              <a:rPr lang="en-US" dirty="0" smtClean="0">
                <a:solidFill>
                  <a:srgbClr val="0000FF"/>
                </a:solidFill>
              </a:rPr>
              <a:t>power control 	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Path Loss propagation model </a:t>
            </a:r>
            <a:r>
              <a:rPr lang="en-US" dirty="0" smtClean="0">
                <a:solidFill>
                  <a:srgbClr val="0000FF"/>
                </a:solidFill>
              </a:rPr>
              <a:t>(PL)</a:t>
            </a:r>
          </a:p>
          <a:p>
            <a:pPr lvl="2">
              <a:spcAft>
                <a:spcPts val="600"/>
              </a:spcAft>
            </a:pPr>
            <a:r>
              <a:rPr lang="en-US" dirty="0" smtClean="0">
                <a:solidFill>
                  <a:srgbClr val="FF0000"/>
                </a:solidFill>
              </a:rPr>
              <a:t>Slow </a:t>
            </a:r>
            <a:r>
              <a:rPr lang="en-US" dirty="0" smtClean="0">
                <a:solidFill>
                  <a:srgbClr val="FF0000"/>
                </a:solidFill>
              </a:rPr>
              <a:t>power </a:t>
            </a:r>
            <a:r>
              <a:rPr lang="en-US" dirty="0" smtClean="0">
                <a:solidFill>
                  <a:srgbClr val="FF0000"/>
                </a:solidFill>
              </a:rPr>
              <a:t>control	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Rayleigh Fading (RF)</a:t>
            </a:r>
          </a:p>
          <a:p>
            <a:pPr lvl="2">
              <a:spcAft>
                <a:spcPts val="600"/>
              </a:spcAft>
            </a:pPr>
            <a:r>
              <a:rPr lang="en-US" dirty="0" smtClean="0">
                <a:solidFill>
                  <a:srgbClr val="CC3399"/>
                </a:solidFill>
                <a:sym typeface="Wingdings"/>
              </a:rPr>
              <a:t>Fast </a:t>
            </a:r>
            <a:r>
              <a:rPr lang="en-US" dirty="0" smtClean="0">
                <a:solidFill>
                  <a:srgbClr val="CC3399"/>
                </a:solidFill>
                <a:sym typeface="Wingdings"/>
              </a:rPr>
              <a:t>power control 	 </a:t>
            </a:r>
            <a:r>
              <a:rPr lang="en-US" dirty="0" err="1" smtClean="0">
                <a:solidFill>
                  <a:srgbClr val="CC3399"/>
                </a:solidFill>
                <a:sym typeface="Wingdings"/>
              </a:rPr>
              <a:t>LogNormal</a:t>
            </a:r>
            <a:r>
              <a:rPr lang="en-US" dirty="0" smtClean="0">
                <a:solidFill>
                  <a:srgbClr val="CC3399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CC3399"/>
                </a:solidFill>
                <a:sym typeface="Wingdings"/>
              </a:rPr>
              <a:t>(shadowing) fading (LN)</a:t>
            </a:r>
            <a:endParaRPr lang="en-US" dirty="0">
              <a:solidFill>
                <a:srgbClr val="CC3399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4088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Content Placeholder 40" descr="PoissonSvsDLNz0.1eta2b0.02mu0sig0.34539.eps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>
          <a:xfrm>
            <a:off x="612775" y="1642533"/>
            <a:ext cx="8153400" cy="4495800"/>
          </a:xfrm>
        </p:spPr>
      </p:pic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Throughput </a:t>
            </a:r>
            <a:r>
              <a:rPr lang="en-US" sz="2800" dirty="0" smtClean="0"/>
              <a:t>when varying cell radius with </a:t>
            </a:r>
            <a:r>
              <a:rPr lang="en-US" sz="2800" dirty="0" smtClean="0"/>
              <a:t>no </a:t>
            </a:r>
            <a:r>
              <a:rPr lang="en-US" sz="2800" dirty="0" smtClean="0"/>
              <a:t>SIC</a:t>
            </a:r>
            <a:endParaRPr lang="en-US" sz="2800" dirty="0"/>
          </a:p>
        </p:txBody>
      </p:sp>
      <p:sp>
        <p:nvSpPr>
          <p:cNvPr id="21" name="Rectangle 20"/>
          <p:cNvSpPr/>
          <p:nvPr/>
        </p:nvSpPr>
        <p:spPr>
          <a:xfrm>
            <a:off x="6413500" y="1809750"/>
            <a:ext cx="910167" cy="48683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None/>
            </a:pPr>
            <a:endParaRPr lang="en-US" sz="1800" dirty="0" smtClean="0">
              <a:solidFill>
                <a:schemeClr val="tx1"/>
              </a:solidFill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3249083" y="3524250"/>
            <a:ext cx="4802410" cy="3273481"/>
            <a:chOff x="3249083" y="3524250"/>
            <a:chExt cx="4802410" cy="3273481"/>
          </a:xfrm>
        </p:grpSpPr>
        <p:grpSp>
          <p:nvGrpSpPr>
            <p:cNvPr id="42" name="Group 41"/>
            <p:cNvGrpSpPr/>
            <p:nvPr/>
          </p:nvGrpSpPr>
          <p:grpSpPr>
            <a:xfrm>
              <a:off x="3270250" y="3524250"/>
              <a:ext cx="1016000" cy="2211917"/>
              <a:chOff x="3270250" y="3524250"/>
              <a:chExt cx="1016000" cy="2211917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3270250" y="4942417"/>
                <a:ext cx="0" cy="793750"/>
              </a:xfrm>
              <a:prstGeom prst="line">
                <a:avLst/>
              </a:prstGeom>
              <a:ln>
                <a:solidFill>
                  <a:srgbClr val="0034DC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3884083" y="3524250"/>
                <a:ext cx="10584" cy="2211917"/>
              </a:xfrm>
              <a:prstGeom prst="line">
                <a:avLst/>
              </a:prstGeom>
              <a:ln>
                <a:solidFill>
                  <a:srgbClr val="FF00FF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4269316" y="4226984"/>
                <a:ext cx="16934" cy="1488016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/>
            <p:cNvSpPr txBox="1"/>
            <p:nvPr/>
          </p:nvSpPr>
          <p:spPr>
            <a:xfrm>
              <a:off x="4409864" y="6096000"/>
              <a:ext cx="3641629" cy="7017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800" dirty="0" smtClean="0"/>
                <a:t>Optimal cell radius depends on </a:t>
              </a:r>
            </a:p>
            <a:p>
              <a:pPr>
                <a:buNone/>
              </a:pPr>
              <a:r>
                <a:rPr lang="en-US" sz="1800" dirty="0" smtClean="0"/>
                <a:t>the power control capabilities</a:t>
              </a:r>
              <a:endParaRPr lang="en-US" sz="1800" dirty="0"/>
            </a:p>
          </p:txBody>
        </p:sp>
        <p:cxnSp>
          <p:nvCxnSpPr>
            <p:cNvPr id="33" name="Straight Arrow Connector 32"/>
            <p:cNvCxnSpPr>
              <a:stCxn id="31" idx="1"/>
            </p:cNvCxnSpPr>
            <p:nvPr/>
          </p:nvCxnSpPr>
          <p:spPr>
            <a:xfrm flipH="1" flipV="1">
              <a:off x="4307417" y="5757334"/>
              <a:ext cx="102447" cy="689532"/>
            </a:xfrm>
            <a:prstGeom prst="straightConnector1">
              <a:avLst/>
            </a:prstGeom>
            <a:ln>
              <a:solidFill>
                <a:srgbClr val="FF0000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31" idx="1"/>
            </p:cNvCxnSpPr>
            <p:nvPr/>
          </p:nvCxnSpPr>
          <p:spPr>
            <a:xfrm flipH="1" flipV="1">
              <a:off x="3905251" y="5736168"/>
              <a:ext cx="504613" cy="710698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1" idx="1"/>
            </p:cNvCxnSpPr>
            <p:nvPr/>
          </p:nvCxnSpPr>
          <p:spPr>
            <a:xfrm flipH="1" flipV="1">
              <a:off x="3249083" y="5725584"/>
              <a:ext cx="1160781" cy="721282"/>
            </a:xfrm>
            <a:prstGeom prst="straightConnector1">
              <a:avLst/>
            </a:prstGeom>
            <a:ln>
              <a:solidFill>
                <a:srgbClr val="00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2962275" y="1746249"/>
            <a:ext cx="2314452" cy="897346"/>
            <a:chOff x="2962275" y="1746249"/>
            <a:chExt cx="2314452" cy="897346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2962275" y="1967442"/>
              <a:ext cx="551392" cy="1058"/>
            </a:xfrm>
            <a:prstGeom prst="line">
              <a:avLst/>
            </a:prstGeom>
            <a:ln>
              <a:solidFill>
                <a:srgbClr val="0034DC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2972858" y="2476500"/>
              <a:ext cx="572562" cy="9526"/>
            </a:xfrm>
            <a:prstGeom prst="line">
              <a:avLst/>
            </a:prstGeom>
            <a:ln>
              <a:solidFill>
                <a:srgbClr val="FF00FF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2966509" y="2222500"/>
              <a:ext cx="568324" cy="5293"/>
            </a:xfrm>
            <a:prstGeom prst="line">
              <a:avLst/>
            </a:prstGeom>
            <a:ln>
              <a:solidFill>
                <a:srgbClr val="FF0000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3533468" y="1746249"/>
              <a:ext cx="15632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dirty="0" smtClean="0">
                  <a:solidFill>
                    <a:srgbClr val="0000FF"/>
                  </a:solidFill>
                </a:rPr>
                <a:t>No Power Ctrl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510098" y="2046811"/>
              <a:ext cx="17666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dirty="0" smtClean="0">
                  <a:solidFill>
                    <a:srgbClr val="FF0000"/>
                  </a:solidFill>
                </a:rPr>
                <a:t>Slow Power Ctrl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543640" y="2305041"/>
              <a:ext cx="17080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1600" dirty="0" smtClean="0">
                  <a:solidFill>
                    <a:srgbClr val="FF00FF"/>
                  </a:solidFill>
                </a:rPr>
                <a:t>Fast Power Ctrl</a:t>
              </a:r>
              <a:endParaRPr lang="en-US" sz="1600" dirty="0">
                <a:solidFill>
                  <a:srgbClr val="FF00FF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979333" y="2741083"/>
            <a:ext cx="4001821" cy="1255728"/>
            <a:chOff x="3979333" y="2741083"/>
            <a:chExt cx="4001821" cy="1255728"/>
          </a:xfrm>
        </p:grpSpPr>
        <p:sp>
          <p:nvSpPr>
            <p:cNvPr id="53" name="TextBox 52"/>
            <p:cNvSpPr txBox="1"/>
            <p:nvPr/>
          </p:nvSpPr>
          <p:spPr>
            <a:xfrm>
              <a:off x="4343391" y="2741083"/>
              <a:ext cx="3637763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None/>
              </a:pPr>
              <a:r>
                <a:rPr lang="en-US" sz="1800" dirty="0" smtClean="0"/>
                <a:t>The better the Power Ctrl </a:t>
              </a:r>
            </a:p>
            <a:p>
              <a:pPr algn="l">
                <a:buNone/>
              </a:pPr>
              <a:r>
                <a:rPr lang="en-US" sz="1800" dirty="0" smtClean="0">
                  <a:solidFill>
                    <a:srgbClr val="211A52"/>
                  </a:solidFill>
                </a:rPr>
                <a:t>the </a:t>
              </a:r>
              <a:r>
                <a:rPr lang="en-US" sz="1800" dirty="0" smtClean="0">
                  <a:solidFill>
                    <a:srgbClr val="CC3399"/>
                  </a:solidFill>
                </a:rPr>
                <a:t>higher the peak rate</a:t>
              </a:r>
              <a:r>
                <a:rPr lang="en-US" sz="1800" dirty="0" smtClean="0">
                  <a:solidFill>
                    <a:srgbClr val="211A52"/>
                  </a:solidFill>
                </a:rPr>
                <a:t> </a:t>
              </a:r>
              <a:r>
                <a:rPr lang="en-US" sz="1800" dirty="0" smtClean="0">
                  <a:solidFill>
                    <a:srgbClr val="FF0000"/>
                  </a:solidFill>
                </a:rPr>
                <a:t>but </a:t>
              </a:r>
              <a:r>
                <a:rPr lang="en-US" sz="1800" dirty="0" smtClean="0"/>
                <a:t>the </a:t>
              </a:r>
              <a:r>
                <a:rPr lang="en-US" sz="1800" dirty="0" smtClean="0">
                  <a:solidFill>
                    <a:srgbClr val="CC3399"/>
                  </a:solidFill>
                </a:rPr>
                <a:t>less robust to variations in population size</a:t>
              </a:r>
              <a:endParaRPr lang="en-US" sz="1800" dirty="0">
                <a:solidFill>
                  <a:srgbClr val="CC3399"/>
                </a:solidFill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 flipH="1">
              <a:off x="3979333" y="3175000"/>
              <a:ext cx="451556" cy="296333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5467002" y="4078112"/>
            <a:ext cx="3993401" cy="701731"/>
          </a:xfrm>
          <a:prstGeom prst="rect">
            <a:avLst/>
          </a:prstGeom>
          <a:solidFill>
            <a:srgbClr val="FFFFFF"/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800" dirty="0" smtClean="0"/>
              <a:t>No power control yields</a:t>
            </a:r>
          </a:p>
          <a:p>
            <a:pPr>
              <a:buNone/>
            </a:pPr>
            <a:r>
              <a:rPr lang="en-US" sz="1800" dirty="0" smtClean="0"/>
              <a:t>lower but more stable throughput</a:t>
            </a:r>
            <a:endParaRPr lang="en-US" sz="1800" dirty="0"/>
          </a:p>
        </p:txBody>
      </p:sp>
      <p:sp>
        <p:nvSpPr>
          <p:cNvPr id="61" name="Freeform 60"/>
          <p:cNvSpPr/>
          <p:nvPr/>
        </p:nvSpPr>
        <p:spPr>
          <a:xfrm>
            <a:off x="2328333" y="4934641"/>
            <a:ext cx="5037667" cy="836803"/>
          </a:xfrm>
          <a:custGeom>
            <a:avLst/>
            <a:gdLst>
              <a:gd name="connsiteX0" fmla="*/ 0 w 5037667"/>
              <a:gd name="connsiteY0" fmla="*/ 822209 h 822209"/>
              <a:gd name="connsiteX1" fmla="*/ 310445 w 5037667"/>
              <a:gd name="connsiteY1" fmla="*/ 695209 h 822209"/>
              <a:gd name="connsiteX2" fmla="*/ 719667 w 5037667"/>
              <a:gd name="connsiteY2" fmla="*/ 328321 h 822209"/>
              <a:gd name="connsiteX3" fmla="*/ 917223 w 5037667"/>
              <a:gd name="connsiteY3" fmla="*/ 17876 h 822209"/>
              <a:gd name="connsiteX4" fmla="*/ 1072445 w 5037667"/>
              <a:gd name="connsiteY4" fmla="*/ 46098 h 822209"/>
              <a:gd name="connsiteX5" fmla="*/ 1397000 w 5037667"/>
              <a:gd name="connsiteY5" fmla="*/ 116654 h 822209"/>
              <a:gd name="connsiteX6" fmla="*/ 1552223 w 5037667"/>
              <a:gd name="connsiteY6" fmla="*/ 173098 h 822209"/>
              <a:gd name="connsiteX7" fmla="*/ 2483556 w 5037667"/>
              <a:gd name="connsiteY7" fmla="*/ 285987 h 822209"/>
              <a:gd name="connsiteX8" fmla="*/ 3739445 w 5037667"/>
              <a:gd name="connsiteY8" fmla="*/ 342432 h 822209"/>
              <a:gd name="connsiteX9" fmla="*/ 5037667 w 5037667"/>
              <a:gd name="connsiteY9" fmla="*/ 398876 h 822209"/>
              <a:gd name="connsiteX0" fmla="*/ 0 w 5037667"/>
              <a:gd name="connsiteY0" fmla="*/ 822209 h 822209"/>
              <a:gd name="connsiteX1" fmla="*/ 310445 w 5037667"/>
              <a:gd name="connsiteY1" fmla="*/ 695209 h 822209"/>
              <a:gd name="connsiteX2" fmla="*/ 719667 w 5037667"/>
              <a:gd name="connsiteY2" fmla="*/ 328321 h 822209"/>
              <a:gd name="connsiteX3" fmla="*/ 917223 w 5037667"/>
              <a:gd name="connsiteY3" fmla="*/ 17876 h 822209"/>
              <a:gd name="connsiteX4" fmla="*/ 1072445 w 5037667"/>
              <a:gd name="connsiteY4" fmla="*/ 46098 h 822209"/>
              <a:gd name="connsiteX5" fmla="*/ 1397000 w 5037667"/>
              <a:gd name="connsiteY5" fmla="*/ 116654 h 822209"/>
              <a:gd name="connsiteX6" fmla="*/ 2483556 w 5037667"/>
              <a:gd name="connsiteY6" fmla="*/ 285987 h 822209"/>
              <a:gd name="connsiteX7" fmla="*/ 3739445 w 5037667"/>
              <a:gd name="connsiteY7" fmla="*/ 342432 h 822209"/>
              <a:gd name="connsiteX8" fmla="*/ 5037667 w 5037667"/>
              <a:gd name="connsiteY8" fmla="*/ 398876 h 822209"/>
              <a:gd name="connsiteX0" fmla="*/ 0 w 5037667"/>
              <a:gd name="connsiteY0" fmla="*/ 825270 h 825270"/>
              <a:gd name="connsiteX1" fmla="*/ 310445 w 5037667"/>
              <a:gd name="connsiteY1" fmla="*/ 698270 h 825270"/>
              <a:gd name="connsiteX2" fmla="*/ 719667 w 5037667"/>
              <a:gd name="connsiteY2" fmla="*/ 331382 h 825270"/>
              <a:gd name="connsiteX3" fmla="*/ 917223 w 5037667"/>
              <a:gd name="connsiteY3" fmla="*/ 20937 h 825270"/>
              <a:gd name="connsiteX4" fmla="*/ 1072445 w 5037667"/>
              <a:gd name="connsiteY4" fmla="*/ 49159 h 825270"/>
              <a:gd name="connsiteX5" fmla="*/ 1806222 w 5037667"/>
              <a:gd name="connsiteY5" fmla="*/ 218493 h 825270"/>
              <a:gd name="connsiteX6" fmla="*/ 2483556 w 5037667"/>
              <a:gd name="connsiteY6" fmla="*/ 289048 h 825270"/>
              <a:gd name="connsiteX7" fmla="*/ 3739445 w 5037667"/>
              <a:gd name="connsiteY7" fmla="*/ 345493 h 825270"/>
              <a:gd name="connsiteX8" fmla="*/ 5037667 w 5037667"/>
              <a:gd name="connsiteY8" fmla="*/ 401937 h 825270"/>
              <a:gd name="connsiteX0" fmla="*/ 0 w 5037667"/>
              <a:gd name="connsiteY0" fmla="*/ 836802 h 836802"/>
              <a:gd name="connsiteX1" fmla="*/ 310445 w 5037667"/>
              <a:gd name="connsiteY1" fmla="*/ 709802 h 836802"/>
              <a:gd name="connsiteX2" fmla="*/ 719667 w 5037667"/>
              <a:gd name="connsiteY2" fmla="*/ 342914 h 836802"/>
              <a:gd name="connsiteX3" fmla="*/ 874890 w 5037667"/>
              <a:gd name="connsiteY3" fmla="*/ 18358 h 836802"/>
              <a:gd name="connsiteX4" fmla="*/ 1072445 w 5037667"/>
              <a:gd name="connsiteY4" fmla="*/ 60691 h 836802"/>
              <a:gd name="connsiteX5" fmla="*/ 1806222 w 5037667"/>
              <a:gd name="connsiteY5" fmla="*/ 230025 h 836802"/>
              <a:gd name="connsiteX6" fmla="*/ 2483556 w 5037667"/>
              <a:gd name="connsiteY6" fmla="*/ 300580 h 836802"/>
              <a:gd name="connsiteX7" fmla="*/ 3739445 w 5037667"/>
              <a:gd name="connsiteY7" fmla="*/ 357025 h 836802"/>
              <a:gd name="connsiteX8" fmla="*/ 5037667 w 5037667"/>
              <a:gd name="connsiteY8" fmla="*/ 413469 h 836802"/>
              <a:gd name="connsiteX0" fmla="*/ 0 w 5037667"/>
              <a:gd name="connsiteY0" fmla="*/ 863688 h 863688"/>
              <a:gd name="connsiteX1" fmla="*/ 310445 w 5037667"/>
              <a:gd name="connsiteY1" fmla="*/ 736688 h 863688"/>
              <a:gd name="connsiteX2" fmla="*/ 874890 w 5037667"/>
              <a:gd name="connsiteY2" fmla="*/ 45244 h 863688"/>
              <a:gd name="connsiteX3" fmla="*/ 1072445 w 5037667"/>
              <a:gd name="connsiteY3" fmla="*/ 87577 h 863688"/>
              <a:gd name="connsiteX4" fmla="*/ 1806222 w 5037667"/>
              <a:gd name="connsiteY4" fmla="*/ 256911 h 863688"/>
              <a:gd name="connsiteX5" fmla="*/ 2483556 w 5037667"/>
              <a:gd name="connsiteY5" fmla="*/ 327466 h 863688"/>
              <a:gd name="connsiteX6" fmla="*/ 3739445 w 5037667"/>
              <a:gd name="connsiteY6" fmla="*/ 383911 h 863688"/>
              <a:gd name="connsiteX7" fmla="*/ 5037667 w 5037667"/>
              <a:gd name="connsiteY7" fmla="*/ 440355 h 863688"/>
              <a:gd name="connsiteX0" fmla="*/ 0 w 5037667"/>
              <a:gd name="connsiteY0" fmla="*/ 836803 h 836803"/>
              <a:gd name="connsiteX1" fmla="*/ 310445 w 5037667"/>
              <a:gd name="connsiteY1" fmla="*/ 709803 h 836803"/>
              <a:gd name="connsiteX2" fmla="*/ 649111 w 5037667"/>
              <a:gd name="connsiteY2" fmla="*/ 342915 h 836803"/>
              <a:gd name="connsiteX3" fmla="*/ 874890 w 5037667"/>
              <a:gd name="connsiteY3" fmla="*/ 18359 h 836803"/>
              <a:gd name="connsiteX4" fmla="*/ 1072445 w 5037667"/>
              <a:gd name="connsiteY4" fmla="*/ 60692 h 836803"/>
              <a:gd name="connsiteX5" fmla="*/ 1806222 w 5037667"/>
              <a:gd name="connsiteY5" fmla="*/ 230026 h 836803"/>
              <a:gd name="connsiteX6" fmla="*/ 2483556 w 5037667"/>
              <a:gd name="connsiteY6" fmla="*/ 300581 h 836803"/>
              <a:gd name="connsiteX7" fmla="*/ 3739445 w 5037667"/>
              <a:gd name="connsiteY7" fmla="*/ 357026 h 836803"/>
              <a:gd name="connsiteX8" fmla="*/ 5037667 w 5037667"/>
              <a:gd name="connsiteY8" fmla="*/ 413470 h 83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37667" h="836803">
                <a:moveTo>
                  <a:pt x="0" y="836803"/>
                </a:moveTo>
                <a:cubicBezTo>
                  <a:pt x="95250" y="814460"/>
                  <a:pt x="202260" y="792118"/>
                  <a:pt x="310445" y="709803"/>
                </a:cubicBezTo>
                <a:cubicBezTo>
                  <a:pt x="418630" y="627488"/>
                  <a:pt x="555037" y="458156"/>
                  <a:pt x="649111" y="342915"/>
                </a:cubicBezTo>
                <a:cubicBezTo>
                  <a:pt x="743185" y="227674"/>
                  <a:pt x="804334" y="65396"/>
                  <a:pt x="874890" y="18359"/>
                </a:cubicBezTo>
                <a:cubicBezTo>
                  <a:pt x="945446" y="-28678"/>
                  <a:pt x="917223" y="25414"/>
                  <a:pt x="1072445" y="60692"/>
                </a:cubicBezTo>
                <a:cubicBezTo>
                  <a:pt x="1227667" y="95970"/>
                  <a:pt x="1571037" y="190045"/>
                  <a:pt x="1806222" y="230026"/>
                </a:cubicBezTo>
                <a:cubicBezTo>
                  <a:pt x="2041407" y="270008"/>
                  <a:pt x="2161352" y="279414"/>
                  <a:pt x="2483556" y="300581"/>
                </a:cubicBezTo>
                <a:cubicBezTo>
                  <a:pt x="2805760" y="321748"/>
                  <a:pt x="3739445" y="357026"/>
                  <a:pt x="3739445" y="357026"/>
                </a:cubicBezTo>
                <a:lnTo>
                  <a:pt x="5037667" y="413470"/>
                </a:lnTo>
              </a:path>
            </a:pathLst>
          </a:custGeom>
          <a:ln w="5715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49</a:t>
            </a:fld>
            <a:endParaRPr lang="it-IT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94333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History</a:t>
            </a:r>
          </a:p>
        </p:txBody>
      </p:sp>
      <p:sp>
        <p:nvSpPr>
          <p:cNvPr id="53250" name="Content Placeholder 5"/>
          <p:cNvSpPr>
            <a:spLocks noGrp="1"/>
          </p:cNvSpPr>
          <p:nvPr>
            <p:ph sz="quarter" idx="1"/>
          </p:nvPr>
        </p:nvSpPr>
        <p:spPr>
          <a:xfrm>
            <a:off x="228600" y="1371600"/>
            <a:ext cx="8686800" cy="2438400"/>
          </a:xfrm>
        </p:spPr>
        <p:txBody>
          <a:bodyPr/>
          <a:lstStyle/>
          <a:p>
            <a:r>
              <a:rPr lang="en-US" sz="2800" dirty="0">
                <a:latin typeface="Tw Cen MT" charset="0"/>
                <a:ea typeface="ＭＳ Ｐゴシック" charset="0"/>
                <a:cs typeface="ＭＳ Ｐゴシック" charset="0"/>
              </a:rPr>
              <a:t>Founded in 1222</a:t>
            </a:r>
          </a:p>
          <a:p>
            <a:pPr lvl="1"/>
            <a:r>
              <a:rPr lang="en-US" sz="2400" dirty="0">
                <a:latin typeface="Tw Cen MT" charset="0"/>
                <a:ea typeface="ＭＳ Ｐゴシック" charset="0"/>
              </a:rPr>
              <a:t>Second oldest in Italy, after Bologna (1088)</a:t>
            </a:r>
          </a:p>
          <a:p>
            <a:pPr lvl="1"/>
            <a:r>
              <a:rPr lang="en-US" sz="2400" dirty="0">
                <a:latin typeface="Tw Cen MT" charset="0"/>
                <a:ea typeface="ＭＳ Ｐゴシック" charset="0"/>
              </a:rPr>
              <a:t>One of the oldest in Europe</a:t>
            </a:r>
          </a:p>
          <a:p>
            <a:r>
              <a:rPr lang="en-US" sz="2800" dirty="0">
                <a:latin typeface="Tw Cen MT" charset="0"/>
                <a:ea typeface="ＭＳ Ｐゴシック" charset="0"/>
                <a:cs typeface="ＭＳ Ｐゴシック" charset="0"/>
              </a:rPr>
              <a:t>Founded by students and teachers </a:t>
            </a:r>
            <a:r>
              <a:rPr lang="en-US" sz="2800" dirty="0" smtClean="0">
                <a:latin typeface="Tw Cen MT" charset="0"/>
                <a:ea typeface="ＭＳ Ｐゴシック" charset="0"/>
                <a:cs typeface="ＭＳ Ｐゴシック" charset="0"/>
              </a:rPr>
              <a:t>fleeing Univ. of Bologna</a:t>
            </a:r>
            <a:r>
              <a:rPr lang="en-US" sz="2800" dirty="0">
                <a:latin typeface="Tw Cen MT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2800" dirty="0" smtClean="0">
                <a:latin typeface="Tw Cen MT" charset="0"/>
                <a:ea typeface="ＭＳ Ｐゴシック" charset="0"/>
                <a:cs typeface="ＭＳ Ｐゴシック" charset="0"/>
              </a:rPr>
              <a:t>searching more </a:t>
            </a:r>
            <a:r>
              <a:rPr lang="en-US" sz="2800" i="1" dirty="0" err="1">
                <a:latin typeface="Tw Cen MT" charset="0"/>
                <a:ea typeface="ＭＳ Ｐゴシック" charset="0"/>
                <a:cs typeface="ＭＳ Ｐゴシック" charset="0"/>
              </a:rPr>
              <a:t>Libertas</a:t>
            </a:r>
            <a:r>
              <a:rPr lang="en-US" sz="2800" i="1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800" i="1" dirty="0" err="1">
                <a:latin typeface="Tw Cen MT" charset="0"/>
                <a:ea typeface="ＭＳ Ｐゴシック" charset="0"/>
                <a:cs typeface="ＭＳ Ｐゴシック" charset="0"/>
              </a:rPr>
              <a:t>scholastica</a:t>
            </a:r>
            <a:endParaRPr lang="en-US" sz="2800" i="1" dirty="0">
              <a:latin typeface="Tw Cen MT" charset="0"/>
              <a:ea typeface="ＭＳ Ｐゴシック" charset="0"/>
              <a:cs typeface="ＭＳ Ｐゴシック" charset="0"/>
            </a:endParaRPr>
          </a:p>
          <a:p>
            <a:r>
              <a:rPr lang="en-US" sz="2800" b="1" dirty="0" err="1">
                <a:latin typeface="Tw Cen MT" charset="0"/>
                <a:ea typeface="ＭＳ Ｐゴシック" charset="0"/>
                <a:cs typeface="ＭＳ Ｐゴシック" charset="0"/>
              </a:rPr>
              <a:t>Universa</a:t>
            </a:r>
            <a:r>
              <a:rPr lang="en-US" sz="2800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800" b="1" dirty="0" err="1">
                <a:latin typeface="Tw Cen MT" charset="0"/>
                <a:ea typeface="ＭＳ Ｐゴシック" charset="0"/>
                <a:cs typeface="ＭＳ Ｐゴシック" charset="0"/>
              </a:rPr>
              <a:t>universis</a:t>
            </a:r>
            <a:r>
              <a:rPr lang="en-US" sz="2800" b="1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800" b="1" dirty="0" err="1">
                <a:latin typeface="Tw Cen MT" charset="0"/>
                <a:ea typeface="ＭＳ Ｐゴシック" charset="0"/>
                <a:cs typeface="ＭＳ Ｐゴシック" charset="0"/>
              </a:rPr>
              <a:t>patavina</a:t>
            </a:r>
            <a:r>
              <a:rPr lang="en-US" sz="2800" b="1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800" b="1" dirty="0" err="1">
                <a:latin typeface="Tw Cen MT" charset="0"/>
                <a:ea typeface="ＭＳ Ｐゴシック" charset="0"/>
                <a:cs typeface="ＭＳ Ｐゴシック" charset="0"/>
              </a:rPr>
              <a:t>libertas</a:t>
            </a:r>
            <a:r>
              <a:rPr lang="en-US" sz="2800" dirty="0">
                <a:latin typeface="Tw Cen MT" charset="0"/>
                <a:ea typeface="ＭＳ Ｐゴシック" charset="0"/>
                <a:cs typeface="ＭＳ Ｐゴシック" charset="0"/>
              </a:rPr>
              <a:t> </a:t>
            </a:r>
          </a:p>
          <a:p>
            <a:pPr lvl="1"/>
            <a:r>
              <a:rPr lang="it-IT" sz="2400" i="1" dirty="0">
                <a:solidFill>
                  <a:srgbClr val="C00000"/>
                </a:solidFill>
              </a:rPr>
              <a:t>Universal </a:t>
            </a:r>
            <a:r>
              <a:rPr lang="it-IT" sz="2400" i="1" dirty="0" err="1">
                <a:solidFill>
                  <a:srgbClr val="C00000"/>
                </a:solidFill>
              </a:rPr>
              <a:t>Freedom</a:t>
            </a:r>
            <a:r>
              <a:rPr lang="it-IT" sz="2400" i="1" dirty="0">
                <a:solidFill>
                  <a:srgbClr val="C00000"/>
                </a:solidFill>
              </a:rPr>
              <a:t> of </a:t>
            </a:r>
            <a:r>
              <a:rPr lang="it-IT" sz="2400" i="1" dirty="0" err="1">
                <a:solidFill>
                  <a:srgbClr val="C00000"/>
                </a:solidFill>
              </a:rPr>
              <a:t>Padua</a:t>
            </a:r>
            <a:r>
              <a:rPr lang="it-IT" sz="2400" i="1" dirty="0">
                <a:solidFill>
                  <a:srgbClr val="C00000"/>
                </a:solidFill>
              </a:rPr>
              <a:t> </a:t>
            </a:r>
            <a:r>
              <a:rPr lang="it-IT" sz="2400" i="1" dirty="0" err="1">
                <a:solidFill>
                  <a:srgbClr val="C00000"/>
                </a:solidFill>
              </a:rPr>
              <a:t>is</a:t>
            </a:r>
            <a:r>
              <a:rPr lang="it-IT" sz="2400" i="1" dirty="0">
                <a:solidFill>
                  <a:srgbClr val="C00000"/>
                </a:solidFill>
              </a:rPr>
              <a:t> </a:t>
            </a:r>
            <a:r>
              <a:rPr lang="it-IT" sz="2400" i="1" dirty="0" err="1">
                <a:solidFill>
                  <a:srgbClr val="C00000"/>
                </a:solidFill>
              </a:rPr>
              <a:t>granted</a:t>
            </a:r>
            <a:r>
              <a:rPr lang="it-IT" sz="2400" i="1" dirty="0">
                <a:solidFill>
                  <a:srgbClr val="C00000"/>
                </a:solidFill>
              </a:rPr>
              <a:t> to </a:t>
            </a:r>
            <a:r>
              <a:rPr lang="it-IT" sz="2400" i="1" dirty="0" err="1" smtClean="0">
                <a:solidFill>
                  <a:srgbClr val="C00000"/>
                </a:solidFill>
              </a:rPr>
              <a:t>Everybody</a:t>
            </a:r>
            <a:endParaRPr lang="en-US" sz="2400" dirty="0" smtClean="0">
              <a:latin typeface="Tw Cen MT" charset="0"/>
              <a:ea typeface="ＭＳ Ｐゴシック" charset="0"/>
            </a:endParaRPr>
          </a:p>
          <a:p>
            <a:endParaRPr lang="en-US" sz="2800" dirty="0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3251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" r="-436"/>
          <a:stretch>
            <a:fillRect/>
          </a:stretch>
        </p:blipFill>
        <p:spPr bwMode="auto">
          <a:xfrm>
            <a:off x="0" y="4716463"/>
            <a:ext cx="9144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5325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295400"/>
            <a:ext cx="14986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52408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oissonSvsDLNz0.1eta2b0.02mu0sig0.34539.eps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>
          <a:xfrm>
            <a:off x="228600" y="1388761"/>
            <a:ext cx="8686800" cy="4953000"/>
          </a:xfrm>
        </p:spPr>
      </p:pic>
      <p:grpSp>
        <p:nvGrpSpPr>
          <p:cNvPr id="26" name="Group 25"/>
          <p:cNvGrpSpPr/>
          <p:nvPr/>
        </p:nvGrpSpPr>
        <p:grpSpPr>
          <a:xfrm>
            <a:off x="2042489" y="1698948"/>
            <a:ext cx="5698371" cy="4324594"/>
            <a:chOff x="2444419" y="1873249"/>
            <a:chExt cx="5047753" cy="3932609"/>
          </a:xfrm>
        </p:grpSpPr>
        <p:grpSp>
          <p:nvGrpSpPr>
            <p:cNvPr id="27" name="Group 26"/>
            <p:cNvGrpSpPr/>
            <p:nvPr/>
          </p:nvGrpSpPr>
          <p:grpSpPr>
            <a:xfrm>
              <a:off x="5177720" y="1873249"/>
              <a:ext cx="2314452" cy="897346"/>
              <a:chOff x="2962275" y="1746249"/>
              <a:chExt cx="2314452" cy="897346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2962275" y="1967442"/>
                <a:ext cx="551392" cy="1058"/>
              </a:xfrm>
              <a:prstGeom prst="line">
                <a:avLst/>
              </a:prstGeom>
              <a:ln>
                <a:solidFill>
                  <a:srgbClr val="0034DC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V="1">
                <a:off x="2972858" y="2476500"/>
                <a:ext cx="572562" cy="9526"/>
              </a:xfrm>
              <a:prstGeom prst="line">
                <a:avLst/>
              </a:prstGeom>
              <a:ln>
                <a:solidFill>
                  <a:srgbClr val="FF00FF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V="1">
                <a:off x="2966509" y="2222500"/>
                <a:ext cx="568324" cy="529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3533468" y="1746249"/>
                <a:ext cx="156324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sz="1600" dirty="0" smtClean="0">
                    <a:solidFill>
                      <a:srgbClr val="0000FF"/>
                    </a:solidFill>
                  </a:rPr>
                  <a:t>No Power Ctrl</a:t>
                </a:r>
                <a:endParaRPr lang="en-US" sz="1600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510098" y="2046811"/>
                <a:ext cx="176662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sz="1600" dirty="0" smtClean="0">
                    <a:solidFill>
                      <a:srgbClr val="FF0000"/>
                    </a:solidFill>
                  </a:rPr>
                  <a:t>Slow Power Ctrl</a:t>
                </a:r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543640" y="2305041"/>
                <a:ext cx="170802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sz="1600" dirty="0" smtClean="0">
                    <a:solidFill>
                      <a:srgbClr val="FF00FF"/>
                    </a:solidFill>
                  </a:rPr>
                  <a:t>Fast Power Ctrl</a:t>
                </a:r>
                <a:endParaRPr lang="en-US" sz="1600" dirty="0">
                  <a:solidFill>
                    <a:srgbClr val="FF00FF"/>
                  </a:solidFill>
                </a:endParaRPr>
              </a:p>
            </p:txBody>
          </p:sp>
        </p:grpSp>
        <p:cxnSp>
          <p:nvCxnSpPr>
            <p:cNvPr id="28" name="Straight Arrow Connector 27"/>
            <p:cNvCxnSpPr/>
            <p:nvPr/>
          </p:nvCxnSpPr>
          <p:spPr>
            <a:xfrm flipH="1">
              <a:off x="5461000" y="3541889"/>
              <a:ext cx="1778001" cy="677333"/>
            </a:xfrm>
            <a:prstGeom prst="straightConnector1">
              <a:avLst/>
            </a:prstGeom>
            <a:ln>
              <a:solidFill>
                <a:srgbClr val="FF0000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H="1">
              <a:off x="4727222" y="3513667"/>
              <a:ext cx="2554111" cy="437444"/>
            </a:xfrm>
            <a:prstGeom prst="straightConnector1">
              <a:avLst/>
            </a:prstGeom>
            <a:ln>
              <a:solidFill>
                <a:srgbClr val="FF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H="1">
              <a:off x="6053667" y="3527778"/>
              <a:ext cx="1199444" cy="1128889"/>
            </a:xfrm>
            <a:prstGeom prst="straightConnector1">
              <a:avLst/>
            </a:prstGeom>
            <a:ln>
              <a:solidFill>
                <a:srgbClr val="0000FF"/>
              </a:solidFill>
              <a:prstDash val="sysDash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eform 31"/>
            <p:cNvSpPr/>
            <p:nvPr/>
          </p:nvSpPr>
          <p:spPr>
            <a:xfrm>
              <a:off x="2525889" y="2087673"/>
              <a:ext cx="4854222" cy="3641438"/>
            </a:xfrm>
            <a:custGeom>
              <a:avLst/>
              <a:gdLst>
                <a:gd name="connsiteX0" fmla="*/ 0 w 4854222"/>
                <a:gd name="connsiteY0" fmla="*/ 3641438 h 3641438"/>
                <a:gd name="connsiteX1" fmla="*/ 903111 w 4854222"/>
                <a:gd name="connsiteY1" fmla="*/ 2300883 h 3641438"/>
                <a:gd name="connsiteX2" fmla="*/ 1411111 w 4854222"/>
                <a:gd name="connsiteY2" fmla="*/ 649883 h 3641438"/>
                <a:gd name="connsiteX3" fmla="*/ 1608667 w 4854222"/>
                <a:gd name="connsiteY3" fmla="*/ 85438 h 3641438"/>
                <a:gd name="connsiteX4" fmla="*/ 1693333 w 4854222"/>
                <a:gd name="connsiteY4" fmla="*/ 14883 h 3641438"/>
                <a:gd name="connsiteX5" fmla="*/ 1806222 w 4854222"/>
                <a:gd name="connsiteY5" fmla="*/ 212438 h 3641438"/>
                <a:gd name="connsiteX6" fmla="*/ 1890889 w 4854222"/>
                <a:gd name="connsiteY6" fmla="*/ 649883 h 3641438"/>
                <a:gd name="connsiteX7" fmla="*/ 2201333 w 4854222"/>
                <a:gd name="connsiteY7" fmla="*/ 2639549 h 3641438"/>
                <a:gd name="connsiteX8" fmla="*/ 2300111 w 4854222"/>
                <a:gd name="connsiteY8" fmla="*/ 2978216 h 3641438"/>
                <a:gd name="connsiteX9" fmla="*/ 2398889 w 4854222"/>
                <a:gd name="connsiteY9" fmla="*/ 3302771 h 3641438"/>
                <a:gd name="connsiteX10" fmla="*/ 2511778 w 4854222"/>
                <a:gd name="connsiteY10" fmla="*/ 3457994 h 3641438"/>
                <a:gd name="connsiteX11" fmla="*/ 2681111 w 4854222"/>
                <a:gd name="connsiteY11" fmla="*/ 3570883 h 3641438"/>
                <a:gd name="connsiteX12" fmla="*/ 2892778 w 4854222"/>
                <a:gd name="connsiteY12" fmla="*/ 3627327 h 3641438"/>
                <a:gd name="connsiteX13" fmla="*/ 4854222 w 4854222"/>
                <a:gd name="connsiteY13" fmla="*/ 3627327 h 3641438"/>
                <a:gd name="connsiteX0" fmla="*/ 0 w 4854222"/>
                <a:gd name="connsiteY0" fmla="*/ 3641438 h 3641438"/>
                <a:gd name="connsiteX1" fmla="*/ 903111 w 4854222"/>
                <a:gd name="connsiteY1" fmla="*/ 2300883 h 3641438"/>
                <a:gd name="connsiteX2" fmla="*/ 1411111 w 4854222"/>
                <a:gd name="connsiteY2" fmla="*/ 649883 h 3641438"/>
                <a:gd name="connsiteX3" fmla="*/ 1608667 w 4854222"/>
                <a:gd name="connsiteY3" fmla="*/ 85438 h 3641438"/>
                <a:gd name="connsiteX4" fmla="*/ 1693333 w 4854222"/>
                <a:gd name="connsiteY4" fmla="*/ 14883 h 3641438"/>
                <a:gd name="connsiteX5" fmla="*/ 1806222 w 4854222"/>
                <a:gd name="connsiteY5" fmla="*/ 212438 h 3641438"/>
                <a:gd name="connsiteX6" fmla="*/ 1890889 w 4854222"/>
                <a:gd name="connsiteY6" fmla="*/ 649883 h 3641438"/>
                <a:gd name="connsiteX7" fmla="*/ 2201333 w 4854222"/>
                <a:gd name="connsiteY7" fmla="*/ 2639549 h 3641438"/>
                <a:gd name="connsiteX8" fmla="*/ 2398889 w 4854222"/>
                <a:gd name="connsiteY8" fmla="*/ 3302771 h 3641438"/>
                <a:gd name="connsiteX9" fmla="*/ 2511778 w 4854222"/>
                <a:gd name="connsiteY9" fmla="*/ 3457994 h 3641438"/>
                <a:gd name="connsiteX10" fmla="*/ 2681111 w 4854222"/>
                <a:gd name="connsiteY10" fmla="*/ 3570883 h 3641438"/>
                <a:gd name="connsiteX11" fmla="*/ 2892778 w 4854222"/>
                <a:gd name="connsiteY11" fmla="*/ 3627327 h 3641438"/>
                <a:gd name="connsiteX12" fmla="*/ 4854222 w 4854222"/>
                <a:gd name="connsiteY12" fmla="*/ 3627327 h 364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54222" h="3641438">
                  <a:moveTo>
                    <a:pt x="0" y="3641438"/>
                  </a:moveTo>
                  <a:cubicBezTo>
                    <a:pt x="333963" y="3220456"/>
                    <a:pt x="667926" y="2799475"/>
                    <a:pt x="903111" y="2300883"/>
                  </a:cubicBezTo>
                  <a:cubicBezTo>
                    <a:pt x="1138296" y="1802291"/>
                    <a:pt x="1293518" y="1019124"/>
                    <a:pt x="1411111" y="649883"/>
                  </a:cubicBezTo>
                  <a:cubicBezTo>
                    <a:pt x="1528704" y="280642"/>
                    <a:pt x="1561630" y="191271"/>
                    <a:pt x="1608667" y="85438"/>
                  </a:cubicBezTo>
                  <a:cubicBezTo>
                    <a:pt x="1655704" y="-20395"/>
                    <a:pt x="1660407" y="-6284"/>
                    <a:pt x="1693333" y="14883"/>
                  </a:cubicBezTo>
                  <a:cubicBezTo>
                    <a:pt x="1726259" y="36050"/>
                    <a:pt x="1773296" y="106605"/>
                    <a:pt x="1806222" y="212438"/>
                  </a:cubicBezTo>
                  <a:cubicBezTo>
                    <a:pt x="1839148" y="318271"/>
                    <a:pt x="1825037" y="245365"/>
                    <a:pt x="1890889" y="649883"/>
                  </a:cubicBezTo>
                  <a:cubicBezTo>
                    <a:pt x="1956741" y="1054401"/>
                    <a:pt x="2116666" y="2197401"/>
                    <a:pt x="2201333" y="2639549"/>
                  </a:cubicBezTo>
                  <a:cubicBezTo>
                    <a:pt x="2286000" y="3081697"/>
                    <a:pt x="2347148" y="3166364"/>
                    <a:pt x="2398889" y="3302771"/>
                  </a:cubicBezTo>
                  <a:cubicBezTo>
                    <a:pt x="2450630" y="3439178"/>
                    <a:pt x="2464741" y="3413309"/>
                    <a:pt x="2511778" y="3457994"/>
                  </a:cubicBezTo>
                  <a:cubicBezTo>
                    <a:pt x="2558815" y="3502679"/>
                    <a:pt x="2617611" y="3542661"/>
                    <a:pt x="2681111" y="3570883"/>
                  </a:cubicBezTo>
                  <a:cubicBezTo>
                    <a:pt x="2744611" y="3599105"/>
                    <a:pt x="2530593" y="3617920"/>
                    <a:pt x="2892778" y="3627327"/>
                  </a:cubicBezTo>
                  <a:cubicBezTo>
                    <a:pt x="3254963" y="3636734"/>
                    <a:pt x="4854222" y="3627327"/>
                    <a:pt x="4854222" y="3627327"/>
                  </a:cubicBezTo>
                </a:path>
              </a:pathLst>
            </a:custGeom>
            <a:ln w="76200" cmpd="sng">
              <a:solidFill>
                <a:srgbClr val="D20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72557" y="2777546"/>
              <a:ext cx="3852333" cy="2895121"/>
            </a:xfrm>
            <a:custGeom>
              <a:avLst/>
              <a:gdLst>
                <a:gd name="connsiteX0" fmla="*/ 0 w 3852333"/>
                <a:gd name="connsiteY0" fmla="*/ 1767586 h 2995253"/>
                <a:gd name="connsiteX1" fmla="*/ 493889 w 3852333"/>
                <a:gd name="connsiteY1" fmla="*/ 709253 h 2995253"/>
                <a:gd name="connsiteX2" fmla="*/ 550333 w 3852333"/>
                <a:gd name="connsiteY2" fmla="*/ 441142 h 2995253"/>
                <a:gd name="connsiteX3" fmla="*/ 860778 w 3852333"/>
                <a:gd name="connsiteY3" fmla="*/ 88364 h 2995253"/>
                <a:gd name="connsiteX4" fmla="*/ 1030111 w 3852333"/>
                <a:gd name="connsiteY4" fmla="*/ 3697 h 2995253"/>
                <a:gd name="connsiteX5" fmla="*/ 1255889 w 3852333"/>
                <a:gd name="connsiteY5" fmla="*/ 173031 h 2995253"/>
                <a:gd name="connsiteX6" fmla="*/ 1608667 w 3852333"/>
                <a:gd name="connsiteY6" fmla="*/ 666920 h 2995253"/>
                <a:gd name="connsiteX7" fmla="*/ 2116667 w 3852333"/>
                <a:gd name="connsiteY7" fmla="*/ 1781697 h 2995253"/>
                <a:gd name="connsiteX8" fmla="*/ 2483555 w 3852333"/>
                <a:gd name="connsiteY8" fmla="*/ 2360253 h 2995253"/>
                <a:gd name="connsiteX9" fmla="*/ 2836333 w 3852333"/>
                <a:gd name="connsiteY9" fmla="*/ 2670697 h 2995253"/>
                <a:gd name="connsiteX10" fmla="*/ 3344333 w 3852333"/>
                <a:gd name="connsiteY10" fmla="*/ 2896475 h 2995253"/>
                <a:gd name="connsiteX11" fmla="*/ 3852333 w 3852333"/>
                <a:gd name="connsiteY11" fmla="*/ 2995253 h 2995253"/>
                <a:gd name="connsiteX0" fmla="*/ 0 w 3852333"/>
                <a:gd name="connsiteY0" fmla="*/ 1774384 h 3002051"/>
                <a:gd name="connsiteX1" fmla="*/ 493889 w 3852333"/>
                <a:gd name="connsiteY1" fmla="*/ 716051 h 3002051"/>
                <a:gd name="connsiteX2" fmla="*/ 860778 w 3852333"/>
                <a:gd name="connsiteY2" fmla="*/ 95162 h 3002051"/>
                <a:gd name="connsiteX3" fmla="*/ 1030111 w 3852333"/>
                <a:gd name="connsiteY3" fmla="*/ 10495 h 3002051"/>
                <a:gd name="connsiteX4" fmla="*/ 1255889 w 3852333"/>
                <a:gd name="connsiteY4" fmla="*/ 179829 h 3002051"/>
                <a:gd name="connsiteX5" fmla="*/ 1608667 w 3852333"/>
                <a:gd name="connsiteY5" fmla="*/ 673718 h 3002051"/>
                <a:gd name="connsiteX6" fmla="*/ 2116667 w 3852333"/>
                <a:gd name="connsiteY6" fmla="*/ 1788495 h 3002051"/>
                <a:gd name="connsiteX7" fmla="*/ 2483555 w 3852333"/>
                <a:gd name="connsiteY7" fmla="*/ 2367051 h 3002051"/>
                <a:gd name="connsiteX8" fmla="*/ 2836333 w 3852333"/>
                <a:gd name="connsiteY8" fmla="*/ 2677495 h 3002051"/>
                <a:gd name="connsiteX9" fmla="*/ 3344333 w 3852333"/>
                <a:gd name="connsiteY9" fmla="*/ 2903273 h 3002051"/>
                <a:gd name="connsiteX10" fmla="*/ 3852333 w 3852333"/>
                <a:gd name="connsiteY10" fmla="*/ 3002051 h 3002051"/>
                <a:gd name="connsiteX0" fmla="*/ 0 w 3852333"/>
                <a:gd name="connsiteY0" fmla="*/ 1719355 h 2947022"/>
                <a:gd name="connsiteX1" fmla="*/ 493889 w 3852333"/>
                <a:gd name="connsiteY1" fmla="*/ 661022 h 2947022"/>
                <a:gd name="connsiteX2" fmla="*/ 860778 w 3852333"/>
                <a:gd name="connsiteY2" fmla="*/ 40133 h 2947022"/>
                <a:gd name="connsiteX3" fmla="*/ 1058333 w 3852333"/>
                <a:gd name="connsiteY3" fmla="*/ 68355 h 2947022"/>
                <a:gd name="connsiteX4" fmla="*/ 1255889 w 3852333"/>
                <a:gd name="connsiteY4" fmla="*/ 124800 h 2947022"/>
                <a:gd name="connsiteX5" fmla="*/ 1608667 w 3852333"/>
                <a:gd name="connsiteY5" fmla="*/ 618689 h 2947022"/>
                <a:gd name="connsiteX6" fmla="*/ 2116667 w 3852333"/>
                <a:gd name="connsiteY6" fmla="*/ 1733466 h 2947022"/>
                <a:gd name="connsiteX7" fmla="*/ 2483555 w 3852333"/>
                <a:gd name="connsiteY7" fmla="*/ 2312022 h 2947022"/>
                <a:gd name="connsiteX8" fmla="*/ 2836333 w 3852333"/>
                <a:gd name="connsiteY8" fmla="*/ 2622466 h 2947022"/>
                <a:gd name="connsiteX9" fmla="*/ 3344333 w 3852333"/>
                <a:gd name="connsiteY9" fmla="*/ 2848244 h 2947022"/>
                <a:gd name="connsiteX10" fmla="*/ 3852333 w 3852333"/>
                <a:gd name="connsiteY10" fmla="*/ 2947022 h 2947022"/>
                <a:gd name="connsiteX0" fmla="*/ 0 w 3852333"/>
                <a:gd name="connsiteY0" fmla="*/ 1755220 h 2982887"/>
                <a:gd name="connsiteX1" fmla="*/ 493889 w 3852333"/>
                <a:gd name="connsiteY1" fmla="*/ 696887 h 2982887"/>
                <a:gd name="connsiteX2" fmla="*/ 860778 w 3852333"/>
                <a:gd name="connsiteY2" fmla="*/ 75998 h 2982887"/>
                <a:gd name="connsiteX3" fmla="*/ 1030111 w 3852333"/>
                <a:gd name="connsiteY3" fmla="*/ 19553 h 2982887"/>
                <a:gd name="connsiteX4" fmla="*/ 1255889 w 3852333"/>
                <a:gd name="connsiteY4" fmla="*/ 160665 h 2982887"/>
                <a:gd name="connsiteX5" fmla="*/ 1608667 w 3852333"/>
                <a:gd name="connsiteY5" fmla="*/ 654554 h 2982887"/>
                <a:gd name="connsiteX6" fmla="*/ 2116667 w 3852333"/>
                <a:gd name="connsiteY6" fmla="*/ 1769331 h 2982887"/>
                <a:gd name="connsiteX7" fmla="*/ 2483555 w 3852333"/>
                <a:gd name="connsiteY7" fmla="*/ 2347887 h 2982887"/>
                <a:gd name="connsiteX8" fmla="*/ 2836333 w 3852333"/>
                <a:gd name="connsiteY8" fmla="*/ 2658331 h 2982887"/>
                <a:gd name="connsiteX9" fmla="*/ 3344333 w 3852333"/>
                <a:gd name="connsiteY9" fmla="*/ 2884109 h 2982887"/>
                <a:gd name="connsiteX10" fmla="*/ 3852333 w 3852333"/>
                <a:gd name="connsiteY10" fmla="*/ 2982887 h 2982887"/>
                <a:gd name="connsiteX0" fmla="*/ 0 w 3852333"/>
                <a:gd name="connsiteY0" fmla="*/ 1718610 h 2946277"/>
                <a:gd name="connsiteX1" fmla="*/ 493889 w 3852333"/>
                <a:gd name="connsiteY1" fmla="*/ 660277 h 2946277"/>
                <a:gd name="connsiteX2" fmla="*/ 860778 w 3852333"/>
                <a:gd name="connsiteY2" fmla="*/ 39388 h 2946277"/>
                <a:gd name="connsiteX3" fmla="*/ 1255889 w 3852333"/>
                <a:gd name="connsiteY3" fmla="*/ 124055 h 2946277"/>
                <a:gd name="connsiteX4" fmla="*/ 1608667 w 3852333"/>
                <a:gd name="connsiteY4" fmla="*/ 617944 h 2946277"/>
                <a:gd name="connsiteX5" fmla="*/ 2116667 w 3852333"/>
                <a:gd name="connsiteY5" fmla="*/ 1732721 h 2946277"/>
                <a:gd name="connsiteX6" fmla="*/ 2483555 w 3852333"/>
                <a:gd name="connsiteY6" fmla="*/ 2311277 h 2946277"/>
                <a:gd name="connsiteX7" fmla="*/ 2836333 w 3852333"/>
                <a:gd name="connsiteY7" fmla="*/ 2621721 h 2946277"/>
                <a:gd name="connsiteX8" fmla="*/ 3344333 w 3852333"/>
                <a:gd name="connsiteY8" fmla="*/ 2847499 h 2946277"/>
                <a:gd name="connsiteX9" fmla="*/ 3852333 w 3852333"/>
                <a:gd name="connsiteY9" fmla="*/ 2946277 h 2946277"/>
                <a:gd name="connsiteX0" fmla="*/ 0 w 3852333"/>
                <a:gd name="connsiteY0" fmla="*/ 1667454 h 2895121"/>
                <a:gd name="connsiteX1" fmla="*/ 493889 w 3852333"/>
                <a:gd name="connsiteY1" fmla="*/ 609121 h 2895121"/>
                <a:gd name="connsiteX2" fmla="*/ 832555 w 3852333"/>
                <a:gd name="connsiteY2" fmla="*/ 58788 h 2895121"/>
                <a:gd name="connsiteX3" fmla="*/ 1255889 w 3852333"/>
                <a:gd name="connsiteY3" fmla="*/ 72899 h 2895121"/>
                <a:gd name="connsiteX4" fmla="*/ 1608667 w 3852333"/>
                <a:gd name="connsiteY4" fmla="*/ 566788 h 2895121"/>
                <a:gd name="connsiteX5" fmla="*/ 2116667 w 3852333"/>
                <a:gd name="connsiteY5" fmla="*/ 1681565 h 2895121"/>
                <a:gd name="connsiteX6" fmla="*/ 2483555 w 3852333"/>
                <a:gd name="connsiteY6" fmla="*/ 2260121 h 2895121"/>
                <a:gd name="connsiteX7" fmla="*/ 2836333 w 3852333"/>
                <a:gd name="connsiteY7" fmla="*/ 2570565 h 2895121"/>
                <a:gd name="connsiteX8" fmla="*/ 3344333 w 3852333"/>
                <a:gd name="connsiteY8" fmla="*/ 2796343 h 2895121"/>
                <a:gd name="connsiteX9" fmla="*/ 3852333 w 3852333"/>
                <a:gd name="connsiteY9" fmla="*/ 2895121 h 2895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52333" h="2895121">
                  <a:moveTo>
                    <a:pt x="0" y="1667454"/>
                  </a:moveTo>
                  <a:cubicBezTo>
                    <a:pt x="201083" y="1248824"/>
                    <a:pt x="355130" y="877232"/>
                    <a:pt x="493889" y="609121"/>
                  </a:cubicBezTo>
                  <a:cubicBezTo>
                    <a:pt x="632648" y="341010"/>
                    <a:pt x="705555" y="148158"/>
                    <a:pt x="832555" y="58788"/>
                  </a:cubicBezTo>
                  <a:cubicBezTo>
                    <a:pt x="959555" y="-30582"/>
                    <a:pt x="1126537" y="-11768"/>
                    <a:pt x="1255889" y="72899"/>
                  </a:cubicBezTo>
                  <a:cubicBezTo>
                    <a:pt x="1385241" y="157566"/>
                    <a:pt x="1465204" y="298677"/>
                    <a:pt x="1608667" y="566788"/>
                  </a:cubicBezTo>
                  <a:cubicBezTo>
                    <a:pt x="1752130" y="834899"/>
                    <a:pt x="1970852" y="1399343"/>
                    <a:pt x="2116667" y="1681565"/>
                  </a:cubicBezTo>
                  <a:cubicBezTo>
                    <a:pt x="2262482" y="1963787"/>
                    <a:pt x="2363611" y="2111954"/>
                    <a:pt x="2483555" y="2260121"/>
                  </a:cubicBezTo>
                  <a:cubicBezTo>
                    <a:pt x="2603499" y="2408288"/>
                    <a:pt x="2692870" y="2481195"/>
                    <a:pt x="2836333" y="2570565"/>
                  </a:cubicBezTo>
                  <a:cubicBezTo>
                    <a:pt x="2979796" y="2659935"/>
                    <a:pt x="3175000" y="2742250"/>
                    <a:pt x="3344333" y="2796343"/>
                  </a:cubicBezTo>
                  <a:cubicBezTo>
                    <a:pt x="3513666" y="2850436"/>
                    <a:pt x="3682999" y="2872778"/>
                    <a:pt x="3852333" y="2895121"/>
                  </a:cubicBezTo>
                </a:path>
              </a:pathLst>
            </a:custGeom>
            <a:ln w="7620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44419" y="3609822"/>
              <a:ext cx="4921581" cy="2196036"/>
            </a:xfrm>
            <a:custGeom>
              <a:avLst/>
              <a:gdLst>
                <a:gd name="connsiteX0" fmla="*/ 81470 w 4921581"/>
                <a:gd name="connsiteY0" fmla="*/ 2192160 h 2254796"/>
                <a:gd name="connsiteX1" fmla="*/ 81470 w 4921581"/>
                <a:gd name="connsiteY1" fmla="*/ 2121605 h 2254796"/>
                <a:gd name="connsiteX2" fmla="*/ 928137 w 4921581"/>
                <a:gd name="connsiteY2" fmla="*/ 1006827 h 2254796"/>
                <a:gd name="connsiteX3" fmla="*/ 1337359 w 4921581"/>
                <a:gd name="connsiteY3" fmla="*/ 89605 h 2254796"/>
                <a:gd name="connsiteX4" fmla="*/ 1365581 w 4921581"/>
                <a:gd name="connsiteY4" fmla="*/ 33160 h 2254796"/>
                <a:gd name="connsiteX5" fmla="*/ 1492581 w 4921581"/>
                <a:gd name="connsiteY5" fmla="*/ 75494 h 2254796"/>
                <a:gd name="connsiteX6" fmla="*/ 1788914 w 4921581"/>
                <a:gd name="connsiteY6" fmla="*/ 456494 h 2254796"/>
                <a:gd name="connsiteX7" fmla="*/ 2240470 w 4921581"/>
                <a:gd name="connsiteY7" fmla="*/ 766938 h 2254796"/>
                <a:gd name="connsiteX8" fmla="*/ 2762581 w 4921581"/>
                <a:gd name="connsiteY8" fmla="*/ 978605 h 2254796"/>
                <a:gd name="connsiteX9" fmla="*/ 3425803 w 4921581"/>
                <a:gd name="connsiteY9" fmla="*/ 1133827 h 2254796"/>
                <a:gd name="connsiteX10" fmla="*/ 4230137 w 4921581"/>
                <a:gd name="connsiteY10" fmla="*/ 1274938 h 2254796"/>
                <a:gd name="connsiteX11" fmla="*/ 4921581 w 4921581"/>
                <a:gd name="connsiteY11" fmla="*/ 1359605 h 2254796"/>
                <a:gd name="connsiteX0" fmla="*/ 81470 w 4921581"/>
                <a:gd name="connsiteY0" fmla="*/ 2232790 h 2295426"/>
                <a:gd name="connsiteX1" fmla="*/ 81470 w 4921581"/>
                <a:gd name="connsiteY1" fmla="*/ 2162235 h 2295426"/>
                <a:gd name="connsiteX2" fmla="*/ 928137 w 4921581"/>
                <a:gd name="connsiteY2" fmla="*/ 1047457 h 2295426"/>
                <a:gd name="connsiteX3" fmla="*/ 1365581 w 4921581"/>
                <a:gd name="connsiteY3" fmla="*/ 73790 h 2295426"/>
                <a:gd name="connsiteX4" fmla="*/ 1492581 w 4921581"/>
                <a:gd name="connsiteY4" fmla="*/ 116124 h 2295426"/>
                <a:gd name="connsiteX5" fmla="*/ 1788914 w 4921581"/>
                <a:gd name="connsiteY5" fmla="*/ 497124 h 2295426"/>
                <a:gd name="connsiteX6" fmla="*/ 2240470 w 4921581"/>
                <a:gd name="connsiteY6" fmla="*/ 807568 h 2295426"/>
                <a:gd name="connsiteX7" fmla="*/ 2762581 w 4921581"/>
                <a:gd name="connsiteY7" fmla="*/ 1019235 h 2295426"/>
                <a:gd name="connsiteX8" fmla="*/ 3425803 w 4921581"/>
                <a:gd name="connsiteY8" fmla="*/ 1174457 h 2295426"/>
                <a:gd name="connsiteX9" fmla="*/ 4230137 w 4921581"/>
                <a:gd name="connsiteY9" fmla="*/ 1315568 h 2295426"/>
                <a:gd name="connsiteX10" fmla="*/ 4921581 w 4921581"/>
                <a:gd name="connsiteY10" fmla="*/ 1400235 h 2295426"/>
                <a:gd name="connsiteX0" fmla="*/ 81470 w 4921581"/>
                <a:gd name="connsiteY0" fmla="*/ 2133400 h 2196036"/>
                <a:gd name="connsiteX1" fmla="*/ 81470 w 4921581"/>
                <a:gd name="connsiteY1" fmla="*/ 2062845 h 2196036"/>
                <a:gd name="connsiteX2" fmla="*/ 928137 w 4921581"/>
                <a:gd name="connsiteY2" fmla="*/ 948067 h 2196036"/>
                <a:gd name="connsiteX3" fmla="*/ 1295025 w 4921581"/>
                <a:gd name="connsiteY3" fmla="*/ 157845 h 2196036"/>
                <a:gd name="connsiteX4" fmla="*/ 1492581 w 4921581"/>
                <a:gd name="connsiteY4" fmla="*/ 16734 h 2196036"/>
                <a:gd name="connsiteX5" fmla="*/ 1788914 w 4921581"/>
                <a:gd name="connsiteY5" fmla="*/ 397734 h 2196036"/>
                <a:gd name="connsiteX6" fmla="*/ 2240470 w 4921581"/>
                <a:gd name="connsiteY6" fmla="*/ 708178 h 2196036"/>
                <a:gd name="connsiteX7" fmla="*/ 2762581 w 4921581"/>
                <a:gd name="connsiteY7" fmla="*/ 919845 h 2196036"/>
                <a:gd name="connsiteX8" fmla="*/ 3425803 w 4921581"/>
                <a:gd name="connsiteY8" fmla="*/ 1075067 h 2196036"/>
                <a:gd name="connsiteX9" fmla="*/ 4230137 w 4921581"/>
                <a:gd name="connsiteY9" fmla="*/ 1216178 h 2196036"/>
                <a:gd name="connsiteX10" fmla="*/ 4921581 w 4921581"/>
                <a:gd name="connsiteY10" fmla="*/ 1300845 h 219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1581" h="2196036">
                  <a:moveTo>
                    <a:pt x="81470" y="2133400"/>
                  </a:moveTo>
                  <a:cubicBezTo>
                    <a:pt x="10914" y="2196900"/>
                    <a:pt x="-59641" y="2260401"/>
                    <a:pt x="81470" y="2062845"/>
                  </a:cubicBezTo>
                  <a:cubicBezTo>
                    <a:pt x="222581" y="1865289"/>
                    <a:pt x="725878" y="1265567"/>
                    <a:pt x="928137" y="948067"/>
                  </a:cubicBezTo>
                  <a:cubicBezTo>
                    <a:pt x="1130396" y="630567"/>
                    <a:pt x="1200951" y="313067"/>
                    <a:pt x="1295025" y="157845"/>
                  </a:cubicBezTo>
                  <a:cubicBezTo>
                    <a:pt x="1389099" y="2623"/>
                    <a:pt x="1410266" y="-23248"/>
                    <a:pt x="1492581" y="16734"/>
                  </a:cubicBezTo>
                  <a:cubicBezTo>
                    <a:pt x="1574896" y="56716"/>
                    <a:pt x="1664266" y="282493"/>
                    <a:pt x="1788914" y="397734"/>
                  </a:cubicBezTo>
                  <a:cubicBezTo>
                    <a:pt x="1913562" y="512975"/>
                    <a:pt x="2078192" y="621159"/>
                    <a:pt x="2240470" y="708178"/>
                  </a:cubicBezTo>
                  <a:cubicBezTo>
                    <a:pt x="2402748" y="795196"/>
                    <a:pt x="2565026" y="858697"/>
                    <a:pt x="2762581" y="919845"/>
                  </a:cubicBezTo>
                  <a:cubicBezTo>
                    <a:pt x="2960136" y="980993"/>
                    <a:pt x="3181210" y="1025678"/>
                    <a:pt x="3425803" y="1075067"/>
                  </a:cubicBezTo>
                  <a:cubicBezTo>
                    <a:pt x="3670396" y="1124456"/>
                    <a:pt x="3980841" y="1178548"/>
                    <a:pt x="4230137" y="1216178"/>
                  </a:cubicBezTo>
                  <a:cubicBezTo>
                    <a:pt x="4479433" y="1253808"/>
                    <a:pt x="4921581" y="1300845"/>
                    <a:pt x="4921581" y="1300845"/>
                  </a:cubicBezTo>
                </a:path>
              </a:pathLst>
            </a:custGeom>
            <a:ln w="76200" cmpd="sng"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4737" y="245761"/>
            <a:ext cx="7110664" cy="990600"/>
          </a:xfrm>
        </p:spPr>
        <p:txBody>
          <a:bodyPr/>
          <a:lstStyle/>
          <a:p>
            <a:r>
              <a:rPr lang="en-US" dirty="0" smtClean="0"/>
              <a:t>Introducing </a:t>
            </a:r>
            <a:r>
              <a:rPr lang="en-US" dirty="0" smtClean="0"/>
              <a:t>SIC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096000" y="6500511"/>
            <a:ext cx="2667000" cy="365125"/>
          </a:xfrm>
        </p:spPr>
        <p:txBody>
          <a:bodyPr/>
          <a:lstStyle/>
          <a:p>
            <a:fld id="{0B15E908-24CB-4A3D-84E2-8BC6E04821A3}" type="slidenum">
              <a:rPr lang="it-IT" smtClean="0"/>
              <a:pPr/>
              <a:t>50</a:t>
            </a:fld>
            <a:endParaRPr lang="it-IT" dirty="0"/>
          </a:p>
        </p:txBody>
      </p:sp>
      <p:sp>
        <p:nvSpPr>
          <p:cNvPr id="22" name="TextBox 21"/>
          <p:cNvSpPr txBox="1"/>
          <p:nvPr/>
        </p:nvSpPr>
        <p:spPr>
          <a:xfrm>
            <a:off x="6727691" y="3135716"/>
            <a:ext cx="2531462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800" dirty="0" smtClean="0"/>
              <a:t>With just 1 SIC cycle</a:t>
            </a:r>
            <a:endParaRPr lang="en-US" sz="1800" dirty="0"/>
          </a:p>
        </p:txBody>
      </p:sp>
      <p:pic>
        <p:nvPicPr>
          <p:cNvPr id="45" name="Content Placeholder 40" descr="PoissonSvsDLNz0.1eta2b0.02mu0sig0.34539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83" r="-23283"/>
          <a:stretch>
            <a:fillRect/>
          </a:stretch>
        </p:blipFill>
        <p:spPr>
          <a:xfrm>
            <a:off x="137781" y="1406482"/>
            <a:ext cx="8869956" cy="489091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432341" y="3502604"/>
            <a:ext cx="1039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000" dirty="0" smtClean="0"/>
              <a:t>No SIC</a:t>
            </a:r>
            <a:endParaRPr lang="en-US" sz="2000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5446890" y="3855383"/>
            <a:ext cx="2300110" cy="86077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2949222" y="4579967"/>
            <a:ext cx="2483555" cy="357054"/>
          </a:xfrm>
          <a:prstGeom prst="ellipse">
            <a:avLst/>
          </a:prstGeom>
          <a:noFill/>
          <a:ln>
            <a:solidFill>
              <a:srgbClr val="7F7F7F"/>
            </a:solidFill>
            <a:prstDash val="dot"/>
          </a:ln>
        </p:spPr>
        <p:txBody>
          <a:bodyPr wrap="square" rtlCol="0" anchor="ctr">
            <a:spAutoFit/>
          </a:bodyPr>
          <a:lstStyle/>
          <a:p>
            <a:pPr algn="l">
              <a:buNone/>
            </a:pPr>
            <a:endParaRPr lang="en-US" sz="105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30613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Asymptotic performance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pic>
        <p:nvPicPr>
          <p:cNvPr id="6" name="Picture 5" descr="M2M_SIC.pd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63" y="1260331"/>
            <a:ext cx="6828075" cy="559766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312077" y="4649059"/>
            <a:ext cx="183192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1400" dirty="0" smtClean="0">
                <a:solidFill>
                  <a:srgbClr val="7F7F7F"/>
                </a:solidFill>
              </a:rPr>
              <a:t>Zanella et al. “M2M </a:t>
            </a:r>
            <a:r>
              <a:rPr lang="en-US" sz="1400" dirty="0">
                <a:solidFill>
                  <a:srgbClr val="7F7F7F"/>
                </a:solidFill>
              </a:rPr>
              <a:t>massive wireless access: challenges, research issues, and ways </a:t>
            </a:r>
            <a:r>
              <a:rPr lang="en-US" sz="1400" dirty="0" smtClean="0">
                <a:solidFill>
                  <a:srgbClr val="7F7F7F"/>
                </a:solidFill>
              </a:rPr>
              <a:t>forward” – </a:t>
            </a:r>
            <a:r>
              <a:rPr lang="en-US" sz="1400" dirty="0" err="1" smtClean="0">
                <a:solidFill>
                  <a:srgbClr val="7F7F7F"/>
                </a:solidFill>
              </a:rPr>
              <a:t>Globecom</a:t>
            </a:r>
            <a:r>
              <a:rPr lang="en-US" sz="1400" dirty="0" smtClean="0">
                <a:solidFill>
                  <a:srgbClr val="7F7F7F"/>
                </a:solidFill>
              </a:rPr>
              <a:t> 2013</a:t>
            </a:r>
            <a:endParaRPr lang="en-US" sz="1400" dirty="0">
              <a:solidFill>
                <a:srgbClr val="7F7F7F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59464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 startAt="2"/>
            </a:pPr>
            <a:r>
              <a:rPr lang="en-US" dirty="0" smtClean="0"/>
              <a:t>Context-awareness and reactiveness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-31161" r="-31161"/>
          <a:stretch>
            <a:fillRect/>
          </a:stretch>
        </p:blipFill>
        <p:spPr/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52</a:t>
            </a:fld>
            <a:endParaRPr lang="it-IT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28441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4"/>
          <p:cNvSpPr/>
          <p:nvPr/>
        </p:nvSpPr>
        <p:spPr>
          <a:xfrm>
            <a:off x="335667" y="5282406"/>
            <a:ext cx="8424936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Cognition-based</a:t>
            </a:r>
            <a:r>
              <a:rPr lang="it-IT" dirty="0" smtClean="0"/>
              <a:t> Network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it-IT" dirty="0" err="1" smtClean="0"/>
              <a:t>Each</a:t>
            </a:r>
            <a:r>
              <a:rPr lang="it-IT" dirty="0" smtClean="0"/>
              <a:t> </a:t>
            </a:r>
            <a:r>
              <a:rPr lang="it-IT" dirty="0" err="1" smtClean="0"/>
              <a:t>node</a:t>
            </a:r>
            <a:r>
              <a:rPr lang="it-IT" dirty="0" smtClean="0"/>
              <a:t> of the network: </a:t>
            </a:r>
          </a:p>
          <a:p>
            <a:pPr lvl="1"/>
            <a:r>
              <a:rPr lang="it-IT" dirty="0" smtClean="0"/>
              <a:t>exploits </a:t>
            </a:r>
            <a:r>
              <a:rPr lang="it-IT" dirty="0" err="1" smtClean="0"/>
              <a:t>local</a:t>
            </a:r>
            <a:r>
              <a:rPr lang="it-IT" dirty="0" smtClean="0"/>
              <a:t> information to </a:t>
            </a:r>
            <a:r>
              <a:rPr lang="it-IT" dirty="0" err="1" smtClean="0"/>
              <a:t>achieve</a:t>
            </a:r>
            <a:r>
              <a:rPr lang="it-IT" dirty="0" smtClean="0"/>
              <a:t> </a:t>
            </a:r>
            <a:r>
              <a:rPr lang="it-IT" dirty="0" err="1" smtClean="0"/>
              <a:t>its</a:t>
            </a:r>
            <a:r>
              <a:rPr lang="it-IT" dirty="0" smtClean="0"/>
              <a:t> goal </a:t>
            </a:r>
          </a:p>
          <a:p>
            <a:pPr lvl="1"/>
            <a:r>
              <a:rPr lang="it-IT" dirty="0" smtClean="0"/>
              <a:t>shares </a:t>
            </a:r>
            <a:r>
              <a:rPr lang="it-IT" dirty="0" err="1" smtClean="0"/>
              <a:t>it</a:t>
            </a:r>
            <a:r>
              <a:rPr lang="it-IT" dirty="0" smtClean="0"/>
              <a:t> with </a:t>
            </a:r>
            <a:r>
              <a:rPr lang="it-IT" dirty="0" err="1" smtClean="0"/>
              <a:t>its</a:t>
            </a:r>
            <a:r>
              <a:rPr lang="it-IT" dirty="0" smtClean="0"/>
              <a:t> </a:t>
            </a:r>
            <a:r>
              <a:rPr lang="it-IT" dirty="0" err="1" smtClean="0"/>
              <a:t>neighbors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Self-</a:t>
            </a:r>
            <a:r>
              <a:rPr lang="it-IT" dirty="0" err="1" smtClean="0"/>
              <a:t>adaptation</a:t>
            </a:r>
            <a:r>
              <a:rPr lang="it-IT" dirty="0" smtClean="0"/>
              <a:t> to the </a:t>
            </a:r>
            <a:r>
              <a:rPr lang="it-IT" dirty="0" err="1" smtClean="0"/>
              <a:t>environment</a:t>
            </a:r>
            <a:r>
              <a:rPr lang="it-IT" dirty="0" smtClean="0"/>
              <a:t> to </a:t>
            </a:r>
            <a:r>
              <a:rPr lang="it-IT" dirty="0" err="1" smtClean="0"/>
              <a:t>achieve</a:t>
            </a:r>
            <a:r>
              <a:rPr lang="it-IT" dirty="0" smtClean="0"/>
              <a:t> network wide </a:t>
            </a:r>
            <a:r>
              <a:rPr lang="it-IT" dirty="0" err="1" smtClean="0"/>
              <a:t>goals</a:t>
            </a:r>
            <a:endParaRPr lang="it-IT" dirty="0" smtClean="0"/>
          </a:p>
          <a:p>
            <a:r>
              <a:rPr lang="it-IT" dirty="0" err="1" smtClean="0"/>
              <a:t>Cognition</a:t>
            </a:r>
            <a:r>
              <a:rPr lang="it-IT" dirty="0" smtClean="0"/>
              <a:t> </a:t>
            </a:r>
            <a:r>
              <a:rPr lang="it-IT" dirty="0" err="1" smtClean="0"/>
              <a:t>applied</a:t>
            </a:r>
            <a:r>
              <a:rPr lang="it-IT" dirty="0" smtClean="0"/>
              <a:t> to the </a:t>
            </a:r>
            <a:r>
              <a:rPr lang="it-IT" dirty="0" err="1" smtClean="0"/>
              <a:t>entire</a:t>
            </a:r>
            <a:r>
              <a:rPr lang="it-IT" dirty="0" smtClean="0"/>
              <a:t> network (</a:t>
            </a:r>
            <a:r>
              <a:rPr lang="it-IT" dirty="0" err="1" smtClean="0"/>
              <a:t>not</a:t>
            </a:r>
            <a:r>
              <a:rPr lang="it-IT" dirty="0" smtClean="0"/>
              <a:t> just </a:t>
            </a:r>
            <a:r>
              <a:rPr lang="it-IT" dirty="0" err="1" smtClean="0"/>
              <a:t>at</a:t>
            </a:r>
            <a:r>
              <a:rPr lang="it-IT" dirty="0" smtClean="0"/>
              <a:t> the PHY and MAC </a:t>
            </a:r>
            <a:r>
              <a:rPr lang="it-IT" dirty="0" err="1" smtClean="0"/>
              <a:t>layers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4263557" y="3098387"/>
            <a:ext cx="57606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2845150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Restricted Boltzmann Machines (RBM)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Stochastic neural network</a:t>
            </a:r>
          </a:p>
          <a:p>
            <a:pPr lvl="1"/>
            <a:r>
              <a:rPr lang="en-US" dirty="0" smtClean="0"/>
              <a:t>input layer symmetrically connected with a hidden layer of feature-detectors</a:t>
            </a:r>
          </a:p>
          <a:p>
            <a:r>
              <a:rPr lang="en-US" dirty="0" smtClean="0"/>
              <a:t>Unsupervised learning of an internal model of the data </a:t>
            </a:r>
          </a:p>
          <a:p>
            <a:pPr lvl="1"/>
            <a:r>
              <a:rPr lang="en-US" dirty="0" smtClean="0"/>
              <a:t>features or latent causes</a:t>
            </a:r>
          </a:p>
        </p:txBody>
      </p:sp>
      <p:pic>
        <p:nvPicPr>
          <p:cNvPr id="25604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1203"/>
            <a:ext cx="91440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344139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Hierarchical processing</a:t>
            </a:r>
            <a:endParaRPr lang="en-US" dirty="0"/>
          </a:p>
        </p:txBody>
      </p:sp>
      <p:pic>
        <p:nvPicPr>
          <p:cNvPr id="26626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" b="1621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435516" y="1367190"/>
            <a:ext cx="5698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  <a:defRPr/>
            </a:pPr>
            <a:r>
              <a:rPr lang="en-US" sz="3600" baseline="30000" dirty="0">
                <a:solidFill>
                  <a:schemeClr val="accent6">
                    <a:lumMod val="50000"/>
                  </a:schemeClr>
                </a:solidFill>
              </a:rPr>
              <a:t>A key feature of cortical computation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6786575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Example of learning/generation </a:t>
            </a:r>
            <a:endParaRPr lang="en-US"/>
          </a:p>
        </p:txBody>
      </p:sp>
      <p:pic>
        <p:nvPicPr>
          <p:cNvPr id="2867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575"/>
            <a:ext cx="91440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56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473027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applications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Content-based video </a:t>
            </a:r>
            <a:r>
              <a:rPr lang="en-US" dirty="0" smtClean="0"/>
              <a:t>management</a:t>
            </a:r>
          </a:p>
          <a:p>
            <a:r>
              <a:rPr lang="en-US" dirty="0" smtClean="0"/>
              <a:t>Context-dependent handover in </a:t>
            </a:r>
            <a:r>
              <a:rPr lang="en-US" dirty="0" err="1" smtClean="0"/>
              <a:t>HetNets</a:t>
            </a:r>
            <a:endParaRPr lang="en-US" dirty="0" smtClean="0"/>
          </a:p>
          <a:p>
            <a:r>
              <a:rPr lang="en-US" dirty="0" smtClean="0"/>
              <a:t>Context-aware proactive content caching 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4367943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309254"/>
            <a:ext cx="8100392" cy="56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growth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652120" y="5085184"/>
            <a:ext cx="2952328" cy="1704252"/>
          </a:xfrm>
        </p:spPr>
        <p:txBody>
          <a:bodyPr>
            <a:normAutofit/>
          </a:bodyPr>
          <a:lstStyle/>
          <a:p>
            <a:pPr marL="109728" indent="0">
              <a:spcBef>
                <a:spcPts val="1500"/>
              </a:spcBef>
              <a:buNone/>
            </a:pPr>
            <a:r>
              <a:rPr lang="en-US" sz="3200" dirty="0" smtClean="0"/>
              <a:t>source: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en-US" sz="3200" dirty="0" smtClean="0"/>
              <a:t>Cisco report (2014)</a:t>
            </a:r>
            <a:endParaRPr lang="en-US" dirty="0" smtClean="0"/>
          </a:p>
          <a:p>
            <a:pPr>
              <a:spcBef>
                <a:spcPts val="1500"/>
              </a:spcBef>
            </a:pPr>
            <a:endParaRPr lang="en-US" dirty="0" smtClean="0"/>
          </a:p>
          <a:p>
            <a:pPr>
              <a:spcBef>
                <a:spcPts val="1500"/>
              </a:spcBef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58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438938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We consider a test set of 38 video clips, all encoded in an H</a:t>
            </a:r>
            <a:r>
              <a:rPr lang="en-US" sz="3200" dirty="0"/>
              <a:t>.264-AVC </a:t>
            </a:r>
            <a:r>
              <a:rPr lang="en-US" sz="3200" dirty="0" smtClean="0"/>
              <a:t>format</a:t>
            </a:r>
          </a:p>
          <a:p>
            <a:r>
              <a:rPr lang="en-US" sz="3200" dirty="0" smtClean="0"/>
              <a:t>All the videos are encoded with a 16-frame structure (1 I-frame, 15 P</a:t>
            </a:r>
            <a:r>
              <a:rPr lang="en-US" sz="3200" smtClean="0"/>
              <a:t>-frames) </a:t>
            </a:r>
            <a:r>
              <a:rPr lang="en-US" sz="3200" dirty="0" smtClean="0"/>
              <a:t>and compressed with 18 different rates</a:t>
            </a:r>
          </a:p>
          <a:p>
            <a:r>
              <a:rPr lang="en-US" sz="3200" dirty="0" smtClean="0"/>
              <a:t>Depending on the content, the perceived quality of a compressed version changes</a:t>
            </a:r>
          </a:p>
          <a:p>
            <a:pPr lvl="1"/>
            <a:r>
              <a:rPr lang="en-US" sz="3000" dirty="0" smtClean="0"/>
              <a:t>We used the SSIM indicator to capture it</a:t>
            </a:r>
            <a:endParaRPr lang="en-US" sz="3000" dirty="0"/>
          </a:p>
          <a:p>
            <a:endParaRPr lang="en-US" sz="3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59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264231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>
          <a:xfrm>
            <a:off x="1751013" y="228600"/>
            <a:ext cx="7164387" cy="974725"/>
          </a:xfrm>
        </p:spPr>
        <p:txBody>
          <a:bodyPr/>
          <a:lstStyle/>
          <a:p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Some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4191000" cy="4789488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dirty="0"/>
              <a:t>Founded in </a:t>
            </a:r>
            <a:r>
              <a:rPr lang="en-US" b="1" dirty="0" smtClean="0"/>
              <a:t>1222</a:t>
            </a:r>
          </a:p>
          <a:p>
            <a:pPr>
              <a:defRPr/>
            </a:pPr>
            <a:r>
              <a:rPr lang="en-US" b="1" dirty="0" smtClean="0"/>
              <a:t>32</a:t>
            </a:r>
            <a:r>
              <a:rPr lang="en-US" dirty="0" smtClean="0"/>
              <a:t> Departments</a:t>
            </a:r>
          </a:p>
          <a:p>
            <a:pPr lvl="1">
              <a:defRPr/>
            </a:pPr>
            <a:r>
              <a:rPr lang="en-US" b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University </a:t>
            </a:r>
            <a:r>
              <a:rPr lang="en-US" dirty="0" smtClean="0"/>
              <a:t>Hospital</a:t>
            </a:r>
          </a:p>
          <a:p>
            <a:pPr lvl="1">
              <a:defRPr/>
            </a:pPr>
            <a:r>
              <a:rPr lang="en-US" b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Veterinary </a:t>
            </a:r>
            <a:r>
              <a:rPr lang="en-US" dirty="0" smtClean="0"/>
              <a:t>Hospital</a:t>
            </a:r>
          </a:p>
          <a:p>
            <a:pPr lvl="1">
              <a:defRPr/>
            </a:pPr>
            <a:r>
              <a:rPr lang="en-US" b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Experimental </a:t>
            </a:r>
            <a:r>
              <a:rPr lang="en-US" dirty="0" smtClean="0"/>
              <a:t>Farm</a:t>
            </a:r>
          </a:p>
          <a:p>
            <a:pPr lvl="1">
              <a:defRPr/>
            </a:pPr>
            <a:r>
              <a:rPr lang="en-US" b="1" dirty="0" smtClean="0"/>
              <a:t>1</a:t>
            </a:r>
            <a:r>
              <a:rPr lang="en-US" dirty="0" smtClean="0"/>
              <a:t> </a:t>
            </a:r>
            <a:r>
              <a:rPr lang="en-US" dirty="0"/>
              <a:t>School of </a:t>
            </a:r>
            <a:r>
              <a:rPr lang="en-US" dirty="0" smtClean="0"/>
              <a:t>Excellence</a:t>
            </a:r>
          </a:p>
          <a:p>
            <a:pPr>
              <a:defRPr/>
            </a:pPr>
            <a:r>
              <a:rPr lang="en-US" dirty="0" smtClean="0"/>
              <a:t>A </a:t>
            </a:r>
            <a:r>
              <a:rPr lang="en-US" dirty="0"/>
              <a:t>budget of </a:t>
            </a:r>
            <a:r>
              <a:rPr lang="en-US" b="1" dirty="0"/>
              <a:t>607 </a:t>
            </a:r>
            <a:r>
              <a:rPr lang="en-US" dirty="0"/>
              <a:t>million</a:t>
            </a:r>
            <a:r>
              <a:rPr lang="en-US" b="1" dirty="0"/>
              <a:t> 66 </a:t>
            </a:r>
            <a:r>
              <a:rPr lang="en-US" dirty="0"/>
              <a:t>thousand </a:t>
            </a:r>
            <a:r>
              <a:rPr lang="en-US" dirty="0" smtClean="0"/>
              <a:t>euro</a:t>
            </a:r>
          </a:p>
          <a:p>
            <a:pPr>
              <a:defRPr/>
            </a:pPr>
            <a:r>
              <a:rPr lang="en-US" b="1" dirty="0" smtClean="0"/>
              <a:t>65000</a:t>
            </a:r>
            <a:r>
              <a:rPr lang="en-US" dirty="0" smtClean="0"/>
              <a:t> Students</a:t>
            </a:r>
          </a:p>
          <a:p>
            <a:pPr lvl="1">
              <a:defRPr/>
            </a:pPr>
            <a:r>
              <a:rPr lang="en-US" b="1" dirty="0" smtClean="0"/>
              <a:t>12000</a:t>
            </a:r>
            <a:r>
              <a:rPr lang="en-US" dirty="0" smtClean="0"/>
              <a:t> Graduates each year</a:t>
            </a:r>
          </a:p>
          <a:p>
            <a:pPr lvl="1">
              <a:defRPr/>
            </a:pPr>
            <a:r>
              <a:rPr lang="en-US" b="1" dirty="0" smtClean="0"/>
              <a:t>2210</a:t>
            </a:r>
            <a:r>
              <a:rPr lang="en-US" dirty="0" smtClean="0"/>
              <a:t> Professors and Researchers</a:t>
            </a:r>
          </a:p>
          <a:p>
            <a:pPr lvl="1">
              <a:defRPr/>
            </a:pPr>
            <a:r>
              <a:rPr lang="en-US" b="1" dirty="0" smtClean="0"/>
              <a:t>2223</a:t>
            </a:r>
            <a:r>
              <a:rPr lang="en-US" dirty="0" smtClean="0"/>
              <a:t> Technicians and Administrative Personnel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24400" y="1371600"/>
            <a:ext cx="4191000" cy="4789488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US" b="1" dirty="0" smtClean="0"/>
              <a:t>82</a:t>
            </a:r>
            <a:r>
              <a:rPr lang="en-US" dirty="0" smtClean="0"/>
              <a:t> 1st cycle degree courses</a:t>
            </a:r>
          </a:p>
          <a:p>
            <a:pPr>
              <a:defRPr/>
            </a:pPr>
            <a:r>
              <a:rPr lang="en-US" b="1" dirty="0" smtClean="0"/>
              <a:t>82</a:t>
            </a:r>
            <a:r>
              <a:rPr lang="en-US" dirty="0" smtClean="0"/>
              <a:t> 2nd cycle degree courses</a:t>
            </a:r>
          </a:p>
          <a:p>
            <a:pPr>
              <a:defRPr/>
            </a:pPr>
            <a:r>
              <a:rPr lang="en-US" b="1" dirty="0" smtClean="0"/>
              <a:t>8</a:t>
            </a:r>
            <a:r>
              <a:rPr lang="en-US" dirty="0" smtClean="0"/>
              <a:t> single cycle degree courses</a:t>
            </a:r>
          </a:p>
          <a:p>
            <a:pPr>
              <a:defRPr/>
            </a:pPr>
            <a:r>
              <a:rPr lang="en-US" b="1" dirty="0" smtClean="0"/>
              <a:t>81</a:t>
            </a:r>
            <a:r>
              <a:rPr lang="en-US" dirty="0" smtClean="0"/>
              <a:t> million </a:t>
            </a:r>
            <a:r>
              <a:rPr lang="en-US" b="1" dirty="0" smtClean="0"/>
              <a:t>748</a:t>
            </a:r>
            <a:r>
              <a:rPr lang="en-US" dirty="0" smtClean="0"/>
              <a:t> thousand euro a year for research</a:t>
            </a:r>
          </a:p>
          <a:p>
            <a:pPr>
              <a:defRPr/>
            </a:pPr>
            <a:r>
              <a:rPr lang="en-US" b="1" dirty="0" smtClean="0"/>
              <a:t>65</a:t>
            </a:r>
            <a:r>
              <a:rPr lang="en-US" dirty="0" smtClean="0"/>
              <a:t> 1st and 2nd level short </a:t>
            </a:r>
            <a:r>
              <a:rPr lang="en-US" dirty="0" err="1" smtClean="0"/>
              <a:t>specialisation</a:t>
            </a:r>
            <a:r>
              <a:rPr lang="en-US" dirty="0" smtClean="0"/>
              <a:t> degree courses</a:t>
            </a:r>
          </a:p>
          <a:p>
            <a:pPr>
              <a:defRPr/>
            </a:pPr>
            <a:r>
              <a:rPr lang="en-US" b="1" dirty="0" smtClean="0"/>
              <a:t>65</a:t>
            </a:r>
            <a:r>
              <a:rPr lang="en-US" dirty="0" smtClean="0"/>
              <a:t> </a:t>
            </a:r>
            <a:r>
              <a:rPr lang="en-US" dirty="0" err="1" smtClean="0"/>
              <a:t>Specialisation</a:t>
            </a:r>
            <a:r>
              <a:rPr lang="en-US" dirty="0" smtClean="0"/>
              <a:t> Schools</a:t>
            </a:r>
          </a:p>
          <a:p>
            <a:pPr>
              <a:defRPr/>
            </a:pPr>
            <a:r>
              <a:rPr lang="en-US" b="1" dirty="0" smtClean="0"/>
              <a:t>72</a:t>
            </a:r>
            <a:r>
              <a:rPr lang="en-US" dirty="0" smtClean="0"/>
              <a:t> Research and Service </a:t>
            </a:r>
            <a:r>
              <a:rPr lang="en-US" dirty="0" err="1" smtClean="0"/>
              <a:t>Centres</a:t>
            </a:r>
            <a:endParaRPr lang="en-US" dirty="0"/>
          </a:p>
          <a:p>
            <a:pPr>
              <a:defRPr/>
            </a:pPr>
            <a:r>
              <a:rPr lang="en-US" b="1" dirty="0" smtClean="0"/>
              <a:t>14</a:t>
            </a:r>
            <a:r>
              <a:rPr lang="en-US" dirty="0" smtClean="0"/>
              <a:t> Halls of Residence</a:t>
            </a:r>
          </a:p>
          <a:p>
            <a:pPr lvl="1">
              <a:defRPr/>
            </a:pPr>
            <a:r>
              <a:rPr lang="en-US" b="1" dirty="0" smtClean="0"/>
              <a:t>16</a:t>
            </a:r>
            <a:r>
              <a:rPr lang="en-US" dirty="0" smtClean="0"/>
              <a:t> University Canteens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99753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777" y="1484176"/>
            <a:ext cx="6301019" cy="4905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Rate versus compression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05406" y="6396335"/>
            <a:ext cx="39952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Quantization point (compression level)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223917" y="3979012"/>
            <a:ext cx="3195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latin typeface="Symbol" charset="2"/>
                <a:cs typeface="Symbol" charset="2"/>
              </a:rPr>
              <a:t>r</a:t>
            </a:r>
            <a:r>
              <a:rPr lang="en-US" dirty="0" smtClean="0"/>
              <a:t>=log(actual rate/original rate)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60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215867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445" y="1321475"/>
            <a:ext cx="6462888" cy="5061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SSIM versus rate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-642724" y="3717780"/>
            <a:ext cx="3550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000" dirty="0" smtClean="0"/>
              <a:t>Self Similarity Index (SSIM)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913445" y="6386901"/>
            <a:ext cx="39477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2000" dirty="0" smtClean="0">
                <a:latin typeface="Symbol" charset="2"/>
                <a:cs typeface="Symbol" charset="2"/>
              </a:rPr>
              <a:t>r</a:t>
            </a:r>
            <a:r>
              <a:rPr lang="en-US" sz="2000" dirty="0" smtClean="0"/>
              <a:t>=log(actual rate/original rate)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806031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0000"/>
                </a:solidFill>
              </a:rPr>
              <a:t>All the video exhibit similar trends</a:t>
            </a:r>
          </a:p>
          <a:p>
            <a:pPr lvl="1"/>
            <a:r>
              <a:rPr lang="en-US" sz="3000" dirty="0" smtClean="0"/>
              <a:t>monotonic descent</a:t>
            </a:r>
          </a:p>
          <a:p>
            <a:pPr lvl="1"/>
            <a:r>
              <a:rPr lang="en-US" sz="3000" dirty="0" smtClean="0"/>
              <a:t>a steep “fall” after a threshold</a:t>
            </a:r>
          </a:p>
          <a:p>
            <a:pPr lvl="1"/>
            <a:endParaRPr lang="en-US" sz="1200" dirty="0" smtClean="0"/>
          </a:p>
          <a:p>
            <a:r>
              <a:rPr lang="en-US" sz="3200" dirty="0" smtClean="0"/>
              <a:t>However, quantitative differences mean</a:t>
            </a:r>
          </a:p>
          <a:p>
            <a:pPr lvl="1"/>
            <a:r>
              <a:rPr lang="en-US" sz="3000" dirty="0" smtClean="0"/>
              <a:t>different perceived end quality</a:t>
            </a:r>
          </a:p>
          <a:p>
            <a:pPr lvl="1"/>
            <a:r>
              <a:rPr lang="en-US" sz="3000" dirty="0" smtClean="0"/>
              <a:t>different resource requirements</a:t>
            </a:r>
          </a:p>
          <a:p>
            <a:pPr lvl="1"/>
            <a:endParaRPr lang="en-US" sz="1400" dirty="0"/>
          </a:p>
          <a:p>
            <a:r>
              <a:rPr lang="en-US" sz="3200" dirty="0" smtClean="0"/>
              <a:t>These characteristics are more or less consistent within the same video</a:t>
            </a:r>
            <a:endParaRPr lang="en-US" sz="3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9250357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Requirements for video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QoE</a:t>
            </a:r>
            <a:r>
              <a:rPr lang="en-US" dirty="0" smtClean="0"/>
              <a:t>-based and content-aware resource allocation</a:t>
            </a:r>
          </a:p>
          <a:p>
            <a:pPr lvl="1"/>
            <a:r>
              <a:rPr lang="en-US" dirty="0" smtClean="0"/>
              <a:t>Rate-distortion curve depends on video content</a:t>
            </a:r>
          </a:p>
          <a:p>
            <a:pPr lvl="1"/>
            <a:r>
              <a:rPr lang="en-US" dirty="0" smtClean="0"/>
              <a:t>Video content affects size of the encoded video frames</a:t>
            </a:r>
          </a:p>
          <a:p>
            <a:pPr lvl="1"/>
            <a:r>
              <a:rPr lang="en-US" dirty="0" smtClean="0"/>
              <a:t>RBM can be used to infer rate-distortion curve of a video by observing the </a:t>
            </a:r>
            <a:r>
              <a:rPr lang="en-US" b="1" dirty="0" smtClean="0"/>
              <a:t>size</a:t>
            </a:r>
            <a:r>
              <a:rPr lang="en-US" dirty="0" smtClean="0"/>
              <a:t> (not the content) of video frames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7783465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6794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it-IT">
                <a:latin typeface="Calibri" charset="0"/>
              </a:rPr>
              <a:t>“</a:t>
            </a:r>
            <a:r>
              <a:rPr lang="it-IT" altLang="ja-JP">
                <a:latin typeface="Calibri" charset="0"/>
              </a:rPr>
              <a:t>Our</a:t>
            </a:r>
            <a:r>
              <a:rPr lang="it-IT">
                <a:latin typeface="Calibri" charset="0"/>
              </a:rPr>
              <a:t>”</a:t>
            </a:r>
            <a:r>
              <a:rPr lang="it-IT" altLang="ja-JP">
                <a:latin typeface="Calibri" charset="0"/>
              </a:rPr>
              <a:t> Video Classes</a:t>
            </a:r>
            <a:endParaRPr lang="it-IT">
              <a:latin typeface="Calibri" charset="0"/>
            </a:endParaRPr>
          </a:p>
        </p:txBody>
      </p:sp>
      <p:pic>
        <p:nvPicPr>
          <p:cNvPr id="6146" name="Segnaposto contenuto 5" descr="SSIMclass.pn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3" r="-11553"/>
          <a:stretch>
            <a:fillRect/>
          </a:stretch>
        </p:blipFill>
        <p:spPr>
          <a:xfrm>
            <a:off x="612775" y="1341438"/>
            <a:ext cx="8153400" cy="4967287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038610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RBM SSIM estimate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5E908-24CB-4A3D-84E2-8BC6E04821A3}" type="slidenum">
              <a:rPr lang="it-IT" smtClean="0"/>
              <a:pPr/>
              <a:t>65</a:t>
            </a:fld>
            <a:endParaRPr lang="it-IT" dirty="0"/>
          </a:p>
        </p:txBody>
      </p:sp>
      <p:pic>
        <p:nvPicPr>
          <p:cNvPr id="7" name="Picture 6" descr="rmse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9" y="1988626"/>
            <a:ext cx="8854154" cy="359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6277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Cognitive video admission control</a:t>
            </a:r>
            <a:endParaRPr lang="en-US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78" y="1411110"/>
            <a:ext cx="8644311" cy="43479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96809" y="3259667"/>
            <a:ext cx="3379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sz="1800" dirty="0" smtClean="0"/>
              <a:t>Rate-based resource allocation</a:t>
            </a:r>
            <a:endParaRPr lang="en-US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1750915" y="1902177"/>
            <a:ext cx="2281394" cy="63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Cognitive </a:t>
            </a:r>
            <a:r>
              <a:rPr lang="en-US" dirty="0" err="1" smtClean="0">
                <a:solidFill>
                  <a:srgbClr val="FF0000"/>
                </a:solidFill>
              </a:rPr>
              <a:t>QoE</a:t>
            </a:r>
            <a:r>
              <a:rPr lang="en-US" dirty="0" smtClean="0">
                <a:solidFill>
                  <a:srgbClr val="FF0000"/>
                </a:solidFill>
              </a:rPr>
              <a:t>-based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resource allocation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624667" y="2610556"/>
            <a:ext cx="776111" cy="4938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 rot="2030614">
            <a:off x="3457222" y="3217333"/>
            <a:ext cx="578556" cy="225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12" idx="1"/>
          </p:cNvCxnSpPr>
          <p:nvPr/>
        </p:nvCxnSpPr>
        <p:spPr>
          <a:xfrm flipH="1" flipV="1">
            <a:off x="4854222" y="3429000"/>
            <a:ext cx="442587" cy="15333"/>
          </a:xfrm>
          <a:prstGeom prst="straightConnector1">
            <a:avLst/>
          </a:prstGeom>
          <a:ln>
            <a:solidFill>
              <a:srgbClr val="594FB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 rot="2030614">
            <a:off x="4466598" y="3286253"/>
            <a:ext cx="350096" cy="170649"/>
          </a:xfrm>
          <a:prstGeom prst="ellipse">
            <a:avLst/>
          </a:prstGeom>
          <a:noFill/>
          <a:ln>
            <a:solidFill>
              <a:srgbClr val="594FB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34085" y="5743222"/>
            <a:ext cx="4735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Link rate over aggregate full-quality video rate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C8B4EC-34A8-40D0-866F-D88F6FAD535A}" type="slidenum">
              <a:rPr lang="it-IT" smtClean="0"/>
              <a:pPr/>
              <a:t>66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9847154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QoE</a:t>
            </a:r>
            <a:r>
              <a:rPr lang="en-US" dirty="0" smtClean="0"/>
              <a:t>-aware proxy </a:t>
            </a:r>
            <a:r>
              <a:rPr lang="en-US" dirty="0" err="1" smtClean="0"/>
              <a:t>vs</a:t>
            </a:r>
            <a:r>
              <a:rPr lang="en-US" dirty="0" smtClean="0"/>
              <a:t> legacy video clients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41EB56-A91D-E14E-A20A-892F179A961C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7" name="Picture 6" descr="time_SSIM-eps-converted-t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03" y="1458692"/>
            <a:ext cx="8295184" cy="497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4005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Machine-type traffic poses new challenges but also some opportunities</a:t>
            </a:r>
          </a:p>
          <a:p>
            <a:pPr lvl="1"/>
            <a:r>
              <a:rPr lang="en-US" sz="2000" dirty="0" smtClean="0"/>
              <a:t>Massive access, low latency, battery life, sporadic traffic</a:t>
            </a:r>
          </a:p>
          <a:p>
            <a:pPr lvl="1"/>
            <a:r>
              <a:rPr lang="en-US" sz="2000" dirty="0" smtClean="0"/>
              <a:t>New PHY/MAC, new frame, data correlations…</a:t>
            </a:r>
          </a:p>
          <a:p>
            <a:pPr lvl="1"/>
            <a:r>
              <a:rPr lang="en-US" sz="2000" dirty="0" smtClean="0"/>
              <a:t>Some recent advances on fundamental limits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68786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Machine-type traffic poses new challenges but also some opportunities</a:t>
            </a:r>
          </a:p>
          <a:p>
            <a:pPr lvl="1"/>
            <a:r>
              <a:rPr lang="en-US" sz="2000" dirty="0" smtClean="0"/>
              <a:t>Massive access, low latency, battery life, sporadic traffic</a:t>
            </a:r>
          </a:p>
          <a:p>
            <a:pPr lvl="1"/>
            <a:r>
              <a:rPr lang="en-US" sz="2000" dirty="0" smtClean="0"/>
              <a:t>New PHY/MAC, new frame, data correlations…</a:t>
            </a:r>
          </a:p>
          <a:p>
            <a:pPr lvl="1"/>
            <a:r>
              <a:rPr lang="en-US" sz="2000" dirty="0" smtClean="0"/>
              <a:t>Some recent advances on fundamental limits</a:t>
            </a:r>
          </a:p>
          <a:p>
            <a:r>
              <a:rPr lang="en-US" sz="2400" dirty="0" smtClean="0"/>
              <a:t>Need for cognitive optimization modules that seamlessly interoperate at the system level</a:t>
            </a:r>
          </a:p>
          <a:p>
            <a:pPr lvl="1"/>
            <a:r>
              <a:rPr lang="en-US" sz="2000" dirty="0" smtClean="0"/>
              <a:t>Learning holds great promise to manage complexity</a:t>
            </a:r>
          </a:p>
          <a:p>
            <a:pPr lvl="1"/>
            <a:r>
              <a:rPr lang="en-US" sz="2000" dirty="0" smtClean="0"/>
              <a:t>Application of cognitive techniques to communications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68786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Department of Information engineering</a:t>
            </a:r>
            <a:endParaRPr lang="en-US" sz="40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-1" y="497671"/>
            <a:ext cx="3707375" cy="16646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008894" y="1561659"/>
            <a:ext cx="6362737" cy="1306475"/>
            <a:chOff x="841025" y="2780096"/>
            <a:chExt cx="6362737" cy="1306475"/>
          </a:xfrm>
        </p:grpSpPr>
        <p:pic>
          <p:nvPicPr>
            <p:cNvPr id="10" name="Immagine 14" descr="DEI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3" t="31972" r="28108" b="33784"/>
            <a:stretch>
              <a:fillRect/>
            </a:stretch>
          </p:blipFill>
          <p:spPr bwMode="auto">
            <a:xfrm>
              <a:off x="841025" y="2780096"/>
              <a:ext cx="2043288" cy="128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210361" y="3378685"/>
              <a:ext cx="399340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sz="4000" dirty="0" smtClean="0">
                  <a:solidFill>
                    <a:srgbClr val="9B0014"/>
                  </a:solidFill>
                </a:rPr>
                <a:t>My Department</a:t>
              </a:r>
              <a:endParaRPr lang="en-US" sz="4000" dirty="0">
                <a:solidFill>
                  <a:srgbClr val="9B0014"/>
                </a:solidFill>
              </a:endParaRPr>
            </a:p>
          </p:txBody>
        </p:sp>
      </p:grp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A58C8-4EF3-6A4B-AEE2-5C6659962E2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04684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Machine-type traffic poses new challenges but also some opportunities</a:t>
            </a:r>
          </a:p>
          <a:p>
            <a:pPr lvl="1"/>
            <a:r>
              <a:rPr lang="en-US" sz="2000" dirty="0" smtClean="0"/>
              <a:t>Massive access, low latency, battery life, sporadic traffic</a:t>
            </a:r>
          </a:p>
          <a:p>
            <a:pPr lvl="1"/>
            <a:r>
              <a:rPr lang="en-US" sz="2000" dirty="0" smtClean="0"/>
              <a:t>New PHY/MAC, new frame, data correlations…</a:t>
            </a:r>
          </a:p>
          <a:p>
            <a:pPr lvl="1"/>
            <a:r>
              <a:rPr lang="en-US" sz="2000" dirty="0" smtClean="0"/>
              <a:t>Some recent advances on fundamental limits</a:t>
            </a:r>
          </a:p>
          <a:p>
            <a:r>
              <a:rPr lang="en-US" sz="2400" dirty="0" smtClean="0"/>
              <a:t>Need for cognitive optimization modules that seamlessly interoperate at the system level</a:t>
            </a:r>
          </a:p>
          <a:p>
            <a:pPr lvl="1"/>
            <a:r>
              <a:rPr lang="en-US" sz="2000" dirty="0" smtClean="0"/>
              <a:t>Learning holds great promise to manage complexity</a:t>
            </a:r>
          </a:p>
          <a:p>
            <a:pPr lvl="1"/>
            <a:r>
              <a:rPr lang="en-US" sz="2000" dirty="0" smtClean="0"/>
              <a:t>Application of cognitive techniques to communications</a:t>
            </a:r>
          </a:p>
          <a:p>
            <a:r>
              <a:rPr lang="en-US" sz="2400" dirty="0" smtClean="0"/>
              <a:t>Importance of implementation and experimental testing</a:t>
            </a:r>
            <a:endParaRPr lang="en-US" sz="2400" dirty="0"/>
          </a:p>
          <a:p>
            <a:pPr lvl="1"/>
            <a:r>
              <a:rPr lang="en-US" sz="2000" dirty="0" smtClean="0"/>
              <a:t>We have a cognition-based </a:t>
            </a:r>
            <a:r>
              <a:rPr lang="en-US" sz="2000" dirty="0" err="1" smtClean="0"/>
              <a:t>testbed</a:t>
            </a:r>
            <a:r>
              <a:rPr lang="en-US" sz="2000" dirty="0" smtClean="0"/>
              <a:t> in </a:t>
            </a:r>
            <a:r>
              <a:rPr lang="en-US" sz="2000" dirty="0" err="1" smtClean="0"/>
              <a:t>Padova</a:t>
            </a:r>
            <a:r>
              <a:rPr lang="en-US" sz="2000" dirty="0" smtClean="0"/>
              <a:t> based on commercial devices and fully available software framework (look for our paper in IEEE Communications Magazine, Sep. 2014)</a:t>
            </a:r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68786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SPARE SLIDES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21947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Mobile multimedia networks</a:t>
            </a: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5" b="2555"/>
          <a:stretch>
            <a:fillRect/>
          </a:stretch>
        </p:blipFill>
        <p:spPr>
          <a:xfrm>
            <a:off x="1560513" y="0"/>
            <a:ext cx="7583487" cy="4568825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72</a:t>
            </a:fld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47282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2290763" y="228600"/>
            <a:ext cx="6853237" cy="931863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Research topics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50863" y="1246188"/>
            <a:ext cx="3903662" cy="520065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Error control</a:t>
            </a:r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  <a:p>
            <a:pPr eaLnBrk="1" hangingPunct="1">
              <a:defRPr/>
            </a:pPr>
            <a:endParaRPr lang="en-US" sz="2400" dirty="0" smtClean="0"/>
          </a:p>
          <a:p>
            <a:pPr eaLnBrk="1" hangingPunct="1">
              <a:defRPr/>
            </a:pPr>
            <a:r>
              <a:rPr lang="en-US" dirty="0" smtClean="0"/>
              <a:t>Quality, adaptation, optimization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1524000" y="2427288"/>
            <a:ext cx="987425" cy="138271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Picture 41" descr="liberty-ce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38" y="1835150"/>
            <a:ext cx="1979612" cy="341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42" descr="liberty-cel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1835150"/>
            <a:ext cx="1979612" cy="341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419600"/>
            <a:ext cx="3357563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52988" y="1246188"/>
            <a:ext cx="390207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/>
          </a:bodyPr>
          <a:lstStyle>
            <a:lvl1pPr marL="319088" indent="-319088">
              <a:spcBef>
                <a:spcPts val="700"/>
              </a:spcBef>
              <a:buClr>
                <a:srgbClr val="800000"/>
              </a:buClr>
              <a:buSzPct val="60000"/>
              <a:buFont typeface="Wingdings" charset="0"/>
              <a:buChar char=""/>
              <a:defRPr sz="3600">
                <a:latin typeface="+mn-lt"/>
                <a:ea typeface="ＭＳ Ｐゴシック" charset="-128"/>
                <a:cs typeface="ＭＳ Ｐゴシック" charset="-128"/>
              </a:defRPr>
            </a:lvl1pPr>
            <a:lvl2pPr marL="639763" indent="-273050">
              <a:spcBef>
                <a:spcPts val="550"/>
              </a:spcBef>
              <a:buClr>
                <a:srgbClr val="FF6600"/>
              </a:buClr>
              <a:buSzPct val="70000"/>
              <a:buFont typeface="Wingdings 2" charset="0"/>
              <a:buChar char=""/>
              <a:defRPr sz="3200">
                <a:latin typeface="+mn-lt"/>
                <a:ea typeface="ＭＳ Ｐゴシック" charset="-128"/>
                <a:cs typeface="+mn-cs"/>
              </a:defRPr>
            </a:lvl2pPr>
            <a:lvl3pPr marL="914400">
              <a:spcBef>
                <a:spcPts val="500"/>
              </a:spcBef>
              <a:buClr>
                <a:srgbClr val="3366FF"/>
              </a:buClr>
              <a:buSzPct val="75000"/>
              <a:buFont typeface="Wingdings" charset="0"/>
              <a:buChar char=""/>
              <a:defRPr sz="2800">
                <a:latin typeface="+mn-lt"/>
                <a:ea typeface="ＭＳ Ｐゴシック" charset="-128"/>
                <a:cs typeface="+mn-cs"/>
              </a:defRPr>
            </a:lvl3pPr>
            <a:lvl4pPr marL="1371600">
              <a:spcBef>
                <a:spcPts val="400"/>
              </a:spcBef>
              <a:buClr>
                <a:srgbClr val="A5AB81"/>
              </a:buClr>
              <a:buSzPct val="75000"/>
              <a:buFont typeface="Wingdings" charset="0"/>
              <a:buChar char=""/>
              <a:defRPr sz="2800">
                <a:latin typeface="+mn-lt"/>
                <a:ea typeface="ＭＳ Ｐゴシック" charset="-128"/>
                <a:cs typeface="+mn-cs"/>
              </a:defRPr>
            </a:lvl4pPr>
            <a:lvl5pPr marL="1828800">
              <a:spcBef>
                <a:spcPts val="400"/>
              </a:spcBef>
              <a:buClr>
                <a:srgbClr val="D8B25C"/>
              </a:buClr>
              <a:buSzPct val="65000"/>
              <a:buFont typeface="Wingdings" charset="0"/>
              <a:buChar char=""/>
              <a:defRPr sz="2800">
                <a:latin typeface="+mn-lt"/>
                <a:ea typeface="ＭＳ Ｐゴシック" charset="-128"/>
                <a:cs typeface="+mn-cs"/>
              </a:defRPr>
            </a:lvl5pPr>
            <a:lvl6pPr marL="2103120" indent="-228600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baseline="0">
                <a:latin typeface="+mn-lt"/>
                <a:ea typeface="+mn-ea"/>
                <a:cs typeface="+mn-cs"/>
              </a:defRPr>
            </a:lvl6pPr>
            <a:lvl7pPr marL="2377440" indent="-228600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baseline="0">
                <a:latin typeface="+mn-lt"/>
                <a:ea typeface="+mn-ea"/>
                <a:cs typeface="+mn-cs"/>
              </a:defRPr>
            </a:lvl7pPr>
            <a:lvl8pPr marL="2651760" indent="-228600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baseline="0">
                <a:latin typeface="+mn-lt"/>
                <a:ea typeface="+mn-ea"/>
                <a:cs typeface="+mn-cs"/>
              </a:defRPr>
            </a:lvl8pPr>
            <a:lvl9pPr marL="2926080" indent="-228600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baseline="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/>
              <a:t>Resource allocation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38" y="1835150"/>
            <a:ext cx="3135312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73</a:t>
            </a:fld>
            <a:fld id="{3E41EB56-A91D-E14E-A20A-892F179A961C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45040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Internet of Things &amp; Internet of Energy</a:t>
            </a:r>
          </a:p>
        </p:txBody>
      </p:sp>
      <p:pic>
        <p:nvPicPr>
          <p:cNvPr id="6" name="Picture Placeholder 5" descr="screenshot-amphionforumintelkeynote-2012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7" r="3337"/>
          <a:stretch>
            <a:fillRect/>
          </a:stretch>
        </p:blipFill>
        <p:spPr>
          <a:xfrm>
            <a:off x="1560513" y="0"/>
            <a:ext cx="7583487" cy="4568825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74</a:t>
            </a:fld>
            <a:endParaRPr lang="it-IT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68017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Research topics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Energy Harvesting</a:t>
            </a:r>
          </a:p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Distributed Networked Storage for WSNs</a:t>
            </a:r>
          </a:p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Network Protocol Stacks for</a:t>
            </a:r>
          </a:p>
          <a:p>
            <a:pPr lvl="1" eaLnBrk="1" hangingPunct="1"/>
            <a:r>
              <a:rPr lang="en-US">
                <a:latin typeface="Tw Cen MT" charset="0"/>
                <a:ea typeface="ＭＳ Ｐゴシック" charset="0"/>
              </a:rPr>
              <a:t>Internet of Energy (Powerline Communications)</a:t>
            </a:r>
          </a:p>
          <a:p>
            <a:pPr lvl="1" eaLnBrk="1" hangingPunct="1"/>
            <a:r>
              <a:rPr lang="en-US">
                <a:latin typeface="Tw Cen MT" charset="0"/>
                <a:ea typeface="ＭＳ Ｐゴシック" charset="0"/>
              </a:rPr>
              <a:t>IoTs (IEEE 802.15.4)</a:t>
            </a:r>
          </a:p>
        </p:txBody>
      </p:sp>
      <p:pic>
        <p:nvPicPr>
          <p:cNvPr id="36867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51"/>
          <a:stretch>
            <a:fillRect/>
          </a:stretch>
        </p:blipFill>
        <p:spPr bwMode="auto">
          <a:xfrm>
            <a:off x="6056313" y="3829050"/>
            <a:ext cx="3087687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75</a:t>
            </a:fld>
            <a:fld id="{3E41EB56-A91D-E14E-A20A-892F179A961C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065730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Underwater communications</a:t>
            </a:r>
          </a:p>
        </p:txBody>
      </p:sp>
      <p:grpSp>
        <p:nvGrpSpPr>
          <p:cNvPr id="19459" name="Area di disegno 513"/>
          <p:cNvGrpSpPr>
            <a:grpSpLocks/>
          </p:cNvGrpSpPr>
          <p:nvPr/>
        </p:nvGrpSpPr>
        <p:grpSpPr bwMode="auto">
          <a:xfrm>
            <a:off x="1447800" y="228600"/>
            <a:ext cx="7432675" cy="4248150"/>
            <a:chOff x="0" y="0"/>
            <a:chExt cx="5760720" cy="3292475"/>
          </a:xfrm>
        </p:grpSpPr>
        <p:sp>
          <p:nvSpPr>
            <p:cNvPr id="19460" name="Rettangolo 6"/>
            <p:cNvSpPr>
              <a:spLocks noChangeArrowheads="1"/>
            </p:cNvSpPr>
            <p:nvPr/>
          </p:nvSpPr>
          <p:spPr bwMode="auto">
            <a:xfrm>
              <a:off x="0" y="0"/>
              <a:ext cx="5760720" cy="329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61" name="Freeform 407"/>
            <p:cNvSpPr>
              <a:spLocks/>
            </p:cNvSpPr>
            <p:nvPr/>
          </p:nvSpPr>
          <p:spPr bwMode="auto">
            <a:xfrm>
              <a:off x="135255" y="606425"/>
              <a:ext cx="5503545" cy="245110"/>
            </a:xfrm>
            <a:custGeom>
              <a:avLst/>
              <a:gdLst>
                <a:gd name="T0" fmla="*/ 0 w 8667"/>
                <a:gd name="T1" fmla="*/ 2147483647 h 386"/>
                <a:gd name="T2" fmla="*/ 2147483647 w 8667"/>
                <a:gd name="T3" fmla="*/ 2147483647 h 386"/>
                <a:gd name="T4" fmla="*/ 2147483647 w 8667"/>
                <a:gd name="T5" fmla="*/ 2147483647 h 386"/>
                <a:gd name="T6" fmla="*/ 2147483647 w 8667"/>
                <a:gd name="T7" fmla="*/ 2147483647 h 386"/>
                <a:gd name="T8" fmla="*/ 2147483647 w 8667"/>
                <a:gd name="T9" fmla="*/ 2147483647 h 386"/>
                <a:gd name="T10" fmla="*/ 2147483647 w 8667"/>
                <a:gd name="T11" fmla="*/ 2147483647 h 386"/>
                <a:gd name="T12" fmla="*/ 2147483647 w 8667"/>
                <a:gd name="T13" fmla="*/ 2147483647 h 386"/>
                <a:gd name="T14" fmla="*/ 2147483647 w 8667"/>
                <a:gd name="T15" fmla="*/ 1280239375 h 386"/>
                <a:gd name="T16" fmla="*/ 2147483647 w 8667"/>
                <a:gd name="T17" fmla="*/ 2147483647 h 386"/>
                <a:gd name="T18" fmla="*/ 2147483647 w 8667"/>
                <a:gd name="T19" fmla="*/ 2147483647 h 386"/>
                <a:gd name="T20" fmla="*/ 2147483647 w 8667"/>
                <a:gd name="T21" fmla="*/ 2147483647 h 386"/>
                <a:gd name="T22" fmla="*/ 2147483647 w 8667"/>
                <a:gd name="T23" fmla="*/ 2147483647 h 386"/>
                <a:gd name="T24" fmla="*/ 2147483647 w 8667"/>
                <a:gd name="T25" fmla="*/ 1280239375 h 386"/>
                <a:gd name="T26" fmla="*/ 2147483647 w 8667"/>
                <a:gd name="T27" fmla="*/ 2147483647 h 386"/>
                <a:gd name="T28" fmla="*/ 2147483647 w 8667"/>
                <a:gd name="T29" fmla="*/ 2147483647 h 386"/>
                <a:gd name="T30" fmla="*/ 2147483647 w 8667"/>
                <a:gd name="T31" fmla="*/ 2147483647 h 386"/>
                <a:gd name="T32" fmla="*/ 2147483647 w 8667"/>
                <a:gd name="T33" fmla="*/ 2147483647 h 386"/>
                <a:gd name="T34" fmla="*/ 2147483647 w 8667"/>
                <a:gd name="T35" fmla="*/ 2147483647 h 38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667" h="386">
                  <a:moveTo>
                    <a:pt x="0" y="114"/>
                  </a:moveTo>
                  <a:cubicBezTo>
                    <a:pt x="60" y="86"/>
                    <a:pt x="121" y="59"/>
                    <a:pt x="245" y="46"/>
                  </a:cubicBezTo>
                  <a:cubicBezTo>
                    <a:pt x="369" y="33"/>
                    <a:pt x="593" y="31"/>
                    <a:pt x="747" y="33"/>
                  </a:cubicBezTo>
                  <a:cubicBezTo>
                    <a:pt x="901" y="35"/>
                    <a:pt x="1025" y="42"/>
                    <a:pt x="1168" y="60"/>
                  </a:cubicBezTo>
                  <a:cubicBezTo>
                    <a:pt x="1311" y="78"/>
                    <a:pt x="1424" y="125"/>
                    <a:pt x="1603" y="141"/>
                  </a:cubicBezTo>
                  <a:cubicBezTo>
                    <a:pt x="1782" y="157"/>
                    <a:pt x="2070" y="162"/>
                    <a:pt x="2242" y="155"/>
                  </a:cubicBezTo>
                  <a:cubicBezTo>
                    <a:pt x="2414" y="148"/>
                    <a:pt x="2505" y="126"/>
                    <a:pt x="2636" y="101"/>
                  </a:cubicBezTo>
                  <a:cubicBezTo>
                    <a:pt x="2767" y="76"/>
                    <a:pt x="2867" y="10"/>
                    <a:pt x="3030" y="5"/>
                  </a:cubicBezTo>
                  <a:cubicBezTo>
                    <a:pt x="3193" y="0"/>
                    <a:pt x="3433" y="14"/>
                    <a:pt x="3614" y="73"/>
                  </a:cubicBezTo>
                  <a:cubicBezTo>
                    <a:pt x="3795" y="132"/>
                    <a:pt x="3890" y="332"/>
                    <a:pt x="4116" y="359"/>
                  </a:cubicBezTo>
                  <a:cubicBezTo>
                    <a:pt x="4342" y="386"/>
                    <a:pt x="4716" y="270"/>
                    <a:pt x="4972" y="236"/>
                  </a:cubicBezTo>
                  <a:cubicBezTo>
                    <a:pt x="5228" y="202"/>
                    <a:pt x="5471" y="194"/>
                    <a:pt x="5652" y="155"/>
                  </a:cubicBezTo>
                  <a:cubicBezTo>
                    <a:pt x="5833" y="116"/>
                    <a:pt x="5889" y="3"/>
                    <a:pt x="6059" y="5"/>
                  </a:cubicBezTo>
                  <a:cubicBezTo>
                    <a:pt x="6229" y="7"/>
                    <a:pt x="6509" y="145"/>
                    <a:pt x="6670" y="168"/>
                  </a:cubicBezTo>
                  <a:cubicBezTo>
                    <a:pt x="6831" y="191"/>
                    <a:pt x="6870" y="161"/>
                    <a:pt x="7024" y="141"/>
                  </a:cubicBezTo>
                  <a:cubicBezTo>
                    <a:pt x="7178" y="121"/>
                    <a:pt x="7447" y="53"/>
                    <a:pt x="7594" y="46"/>
                  </a:cubicBezTo>
                  <a:cubicBezTo>
                    <a:pt x="7741" y="39"/>
                    <a:pt x="7728" y="105"/>
                    <a:pt x="7907" y="101"/>
                  </a:cubicBezTo>
                  <a:cubicBezTo>
                    <a:pt x="8086" y="97"/>
                    <a:pt x="8376" y="58"/>
                    <a:pt x="8667" y="19"/>
                  </a:cubicBezTo>
                </a:path>
              </a:pathLst>
            </a:custGeom>
            <a:noFill/>
            <a:ln w="3810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CBEB8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408"/>
            <p:cNvSpPr>
              <a:spLocks/>
            </p:cNvSpPr>
            <p:nvPr/>
          </p:nvSpPr>
          <p:spPr bwMode="auto">
            <a:xfrm>
              <a:off x="159952" y="2533336"/>
              <a:ext cx="5487572" cy="78744"/>
            </a:xfrm>
            <a:custGeom>
              <a:avLst/>
              <a:gdLst>
                <a:gd name="T0" fmla="*/ 0 w 8640"/>
                <a:gd name="T1" fmla="*/ 28 h 125"/>
                <a:gd name="T2" fmla="*/ 2310 w 8640"/>
                <a:gd name="T3" fmla="*/ 123 h 125"/>
                <a:gd name="T4" fmla="*/ 4225 w 8640"/>
                <a:gd name="T5" fmla="*/ 14 h 125"/>
                <a:gd name="T6" fmla="*/ 6086 w 8640"/>
                <a:gd name="T7" fmla="*/ 41 h 125"/>
                <a:gd name="T8" fmla="*/ 8640 w 8640"/>
                <a:gd name="T9" fmla="*/ 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40" h="125">
                  <a:moveTo>
                    <a:pt x="0" y="28"/>
                  </a:moveTo>
                  <a:cubicBezTo>
                    <a:pt x="803" y="76"/>
                    <a:pt x="1606" y="125"/>
                    <a:pt x="2310" y="123"/>
                  </a:cubicBezTo>
                  <a:cubicBezTo>
                    <a:pt x="3014" y="121"/>
                    <a:pt x="3596" y="28"/>
                    <a:pt x="4225" y="14"/>
                  </a:cubicBezTo>
                  <a:cubicBezTo>
                    <a:pt x="4854" y="0"/>
                    <a:pt x="5350" y="43"/>
                    <a:pt x="6086" y="41"/>
                  </a:cubicBezTo>
                  <a:cubicBezTo>
                    <a:pt x="6822" y="39"/>
                    <a:pt x="7731" y="20"/>
                    <a:pt x="8640" y="1"/>
                  </a:cubicBezTo>
                </a:path>
              </a:pathLst>
            </a:custGeom>
            <a:noFill/>
            <a:ln w="762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upright="1"/>
            <a:lstStyle/>
            <a:p>
              <a:pPr>
                <a:defRPr/>
              </a:pPr>
              <a:endParaRPr lang="it-IT"/>
            </a:p>
          </p:txBody>
        </p:sp>
        <p:pic>
          <p:nvPicPr>
            <p:cNvPr id="19463" name="Picture 409" descr="shi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3205" y="99695"/>
              <a:ext cx="776605" cy="767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410" descr="seaweed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280" y="2291715"/>
              <a:ext cx="200025" cy="294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5" name="Picture 411" descr="seaweed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2190750"/>
              <a:ext cx="169545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6" name="Picture 412" descr="uwsink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1010" y="1816100"/>
              <a:ext cx="420370" cy="796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Picture 413" descr="uwsink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9040" y="1838325"/>
              <a:ext cx="380365" cy="721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Picture 414" descr="uwnode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405" y="2273935"/>
              <a:ext cx="161925" cy="294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9" name="Picture 415" descr="uwnode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0475" y="2371725"/>
              <a:ext cx="219075" cy="398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Picture 416" descr="uwnode2_anchor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555" y="2075180"/>
              <a:ext cx="146050" cy="49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1" name="Picture 417" descr="seaweed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41806" flipH="1">
              <a:off x="3016885" y="2278380"/>
              <a:ext cx="124460" cy="276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2" name="Picture 418" descr="seaweed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965" y="2380615"/>
              <a:ext cx="124460" cy="18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Picture 419" descr="seaweed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7650" y="2278380"/>
              <a:ext cx="130175" cy="290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4" name="Picture 420" descr="seaweed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84472">
              <a:off x="5497195" y="2344420"/>
              <a:ext cx="160655" cy="23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5" name="Picture 421" descr="seaweed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6225" y="2075180"/>
              <a:ext cx="205740" cy="457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6" name="Picture 422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835" y="935355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7" name="Picture 423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6140" y="130556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8" name="Picture 424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1515" y="110109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9" name="Picture 425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4115" y="130556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0" name="Picture 426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2685" y="110109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1" name="Picture 427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37540" y="178181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2" name="Picture 428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2165" y="198628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3" name="Picture 429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17905" y="1889760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4" name="Picture 430" descr="fish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6625" y="1591945"/>
              <a:ext cx="241300" cy="204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85" name="Group 431"/>
            <p:cNvGrpSpPr>
              <a:grpSpLocks/>
            </p:cNvGrpSpPr>
            <p:nvPr/>
          </p:nvGrpSpPr>
          <p:grpSpPr bwMode="auto">
            <a:xfrm>
              <a:off x="1385570" y="95885"/>
              <a:ext cx="391160" cy="784860"/>
              <a:chOff x="3599" y="3120"/>
              <a:chExt cx="616" cy="1236"/>
            </a:xfrm>
          </p:grpSpPr>
          <p:pic>
            <p:nvPicPr>
              <p:cNvPr id="19522" name="Picture 432" descr="surfacestation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342635">
                <a:off x="3599" y="3432"/>
                <a:ext cx="616" cy="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523" name="Picture 433" descr="antenna_aerial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422447">
                <a:off x="3700" y="3120"/>
                <a:ext cx="306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9486" name="AutoShape 434"/>
            <p:cNvCxnSpPr>
              <a:cxnSpLocks noChangeShapeType="1"/>
            </p:cNvCxnSpPr>
            <p:nvPr/>
          </p:nvCxnSpPr>
          <p:spPr bwMode="auto">
            <a:xfrm rot="-2587947">
              <a:off x="1036320" y="27305"/>
              <a:ext cx="136525" cy="172085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87" name="AutoShape 435"/>
            <p:cNvCxnSpPr>
              <a:cxnSpLocks noChangeShapeType="1"/>
            </p:cNvCxnSpPr>
            <p:nvPr/>
          </p:nvCxnSpPr>
          <p:spPr bwMode="auto">
            <a:xfrm rot="-2587947" flipH="1" flipV="1">
              <a:off x="1062990" y="139065"/>
              <a:ext cx="153670" cy="4953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88" name="AutoShape 436"/>
            <p:cNvCxnSpPr>
              <a:cxnSpLocks noChangeShapeType="1"/>
            </p:cNvCxnSpPr>
            <p:nvPr/>
          </p:nvCxnSpPr>
          <p:spPr bwMode="auto">
            <a:xfrm rot="-2587947">
              <a:off x="1117600" y="105410"/>
              <a:ext cx="183515" cy="220345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9" name="Oval 437"/>
            <p:cNvSpPr>
              <a:spLocks noChangeArrowheads="1"/>
            </p:cNvSpPr>
            <p:nvPr/>
          </p:nvSpPr>
          <p:spPr bwMode="auto">
            <a:xfrm>
              <a:off x="51435" y="721995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1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0" name="Oval 438"/>
            <p:cNvSpPr>
              <a:spLocks noChangeArrowheads="1"/>
            </p:cNvSpPr>
            <p:nvPr/>
          </p:nvSpPr>
          <p:spPr bwMode="auto">
            <a:xfrm>
              <a:off x="1793875" y="139065"/>
              <a:ext cx="745490" cy="28194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b="1">
                  <a:solidFill>
                    <a:srgbClr val="C00000"/>
                  </a:solidFill>
                  <a:latin typeface="Courier New" charset="0"/>
                  <a:cs typeface="Times New Roman" charset="0"/>
                </a:rPr>
                <a:t>Sink</a:t>
              </a:r>
              <a:endParaRPr lang="it-IT" sz="14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1" name="Oval 439"/>
            <p:cNvSpPr>
              <a:spLocks noChangeArrowheads="1"/>
            </p:cNvSpPr>
            <p:nvPr/>
          </p:nvSpPr>
          <p:spPr bwMode="auto">
            <a:xfrm>
              <a:off x="1511935" y="1704340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3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2" name="Oval 440"/>
            <p:cNvSpPr>
              <a:spLocks noChangeArrowheads="1"/>
            </p:cNvSpPr>
            <p:nvPr/>
          </p:nvSpPr>
          <p:spPr bwMode="auto">
            <a:xfrm>
              <a:off x="2257425" y="1704340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4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3" name="Oval 441"/>
            <p:cNvSpPr>
              <a:spLocks noChangeArrowheads="1"/>
            </p:cNvSpPr>
            <p:nvPr/>
          </p:nvSpPr>
          <p:spPr bwMode="auto">
            <a:xfrm>
              <a:off x="4326890" y="1951990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5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4" name="Oval 442"/>
            <p:cNvSpPr>
              <a:spLocks noChangeArrowheads="1"/>
            </p:cNvSpPr>
            <p:nvPr/>
          </p:nvSpPr>
          <p:spPr bwMode="auto">
            <a:xfrm>
              <a:off x="4919980" y="1760855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6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495" name="Oval 443"/>
            <p:cNvSpPr>
              <a:spLocks noChangeArrowheads="1"/>
            </p:cNvSpPr>
            <p:nvPr/>
          </p:nvSpPr>
          <p:spPr bwMode="auto">
            <a:xfrm>
              <a:off x="5370195" y="2602865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7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496" name="AutoShape 444"/>
            <p:cNvCxnSpPr>
              <a:cxnSpLocks noChangeShapeType="1"/>
            </p:cNvCxnSpPr>
            <p:nvPr/>
          </p:nvCxnSpPr>
          <p:spPr bwMode="auto">
            <a:xfrm flipH="1" flipV="1">
              <a:off x="2743200" y="2057400"/>
              <a:ext cx="1589405" cy="328930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7" name="AutoShape 445"/>
            <p:cNvCxnSpPr>
              <a:cxnSpLocks noChangeShapeType="1"/>
            </p:cNvCxnSpPr>
            <p:nvPr/>
          </p:nvCxnSpPr>
          <p:spPr bwMode="auto">
            <a:xfrm flipH="1">
              <a:off x="4554220" y="2244090"/>
              <a:ext cx="241300" cy="133985"/>
            </a:xfrm>
            <a:prstGeom prst="straightConnector1">
              <a:avLst/>
            </a:prstGeom>
            <a:noFill/>
            <a:ln w="88900">
              <a:solidFill>
                <a:srgbClr val="C00000"/>
              </a:solidFill>
              <a:round/>
              <a:headEnd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8" name="AutoShape 446"/>
            <p:cNvCxnSpPr>
              <a:cxnSpLocks noChangeShapeType="1"/>
            </p:cNvCxnSpPr>
            <p:nvPr/>
          </p:nvCxnSpPr>
          <p:spPr bwMode="auto">
            <a:xfrm flipH="1" flipV="1">
              <a:off x="1714500" y="800100"/>
              <a:ext cx="903605" cy="93535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99" name="AutoShape 447"/>
            <p:cNvCxnSpPr>
              <a:cxnSpLocks noChangeShapeType="1"/>
            </p:cNvCxnSpPr>
            <p:nvPr/>
          </p:nvCxnSpPr>
          <p:spPr bwMode="auto">
            <a:xfrm flipH="1" flipV="1">
              <a:off x="1644015" y="935355"/>
              <a:ext cx="173990" cy="768985"/>
            </a:xfrm>
            <a:prstGeom prst="straightConnector1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0" name="AutoShape 448"/>
            <p:cNvCxnSpPr>
              <a:cxnSpLocks noChangeShapeType="1"/>
            </p:cNvCxnSpPr>
            <p:nvPr/>
          </p:nvCxnSpPr>
          <p:spPr bwMode="auto">
            <a:xfrm flipH="1" flipV="1">
              <a:off x="4577715" y="2486660"/>
              <a:ext cx="439420" cy="194310"/>
            </a:xfrm>
            <a:prstGeom prst="straightConnector1">
              <a:avLst/>
            </a:prstGeom>
            <a:noFill/>
            <a:ln w="88900">
              <a:solidFill>
                <a:srgbClr val="C00000"/>
              </a:solidFill>
              <a:round/>
              <a:headEnd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01" name="Oval 449"/>
            <p:cNvSpPr>
              <a:spLocks noChangeArrowheads="1"/>
            </p:cNvSpPr>
            <p:nvPr/>
          </p:nvSpPr>
          <p:spPr bwMode="auto">
            <a:xfrm>
              <a:off x="5260975" y="1760855"/>
              <a:ext cx="499745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300" b="1">
                  <a:latin typeface="Courier New" charset="0"/>
                  <a:cs typeface="Times New Roman" charset="0"/>
                </a:rPr>
                <a:t>CO2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502" name="Oval 450"/>
            <p:cNvSpPr>
              <a:spLocks noChangeArrowheads="1"/>
            </p:cNvSpPr>
            <p:nvPr/>
          </p:nvSpPr>
          <p:spPr bwMode="auto">
            <a:xfrm>
              <a:off x="5260975" y="2931160"/>
              <a:ext cx="499745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300" b="1">
                  <a:latin typeface="Courier New" charset="0"/>
                  <a:cs typeface="Times New Roman" charset="0"/>
                </a:rPr>
                <a:t>CO2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03" name="AutoShape 451"/>
            <p:cNvCxnSpPr>
              <a:cxnSpLocks noChangeShapeType="1"/>
              <a:stCxn id="19501" idx="2"/>
              <a:endCxn id="19494" idx="6"/>
            </p:cNvCxnSpPr>
            <p:nvPr/>
          </p:nvCxnSpPr>
          <p:spPr bwMode="auto">
            <a:xfrm flipH="1">
              <a:off x="5201920" y="1901825"/>
              <a:ext cx="59055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4" name="AutoShape 452"/>
            <p:cNvCxnSpPr>
              <a:cxnSpLocks noChangeShapeType="1"/>
              <a:stCxn id="19495" idx="4"/>
              <a:endCxn id="19502" idx="0"/>
            </p:cNvCxnSpPr>
            <p:nvPr/>
          </p:nvCxnSpPr>
          <p:spPr bwMode="auto">
            <a:xfrm>
              <a:off x="5511165" y="2884805"/>
              <a:ext cx="635" cy="463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05" name="Oval 453"/>
            <p:cNvSpPr>
              <a:spLocks noChangeArrowheads="1"/>
            </p:cNvSpPr>
            <p:nvPr/>
          </p:nvSpPr>
          <p:spPr bwMode="auto">
            <a:xfrm>
              <a:off x="1216660" y="800100"/>
              <a:ext cx="281940" cy="2819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0" rIns="18000" bIns="18000" anchor="ctr"/>
            <a:lstStyle/>
            <a:p>
              <a:pPr algn="ctr">
                <a:spcBef>
                  <a:spcPts val="100"/>
                </a:spcBef>
                <a:tabLst>
                  <a:tab pos="179388" algn="l"/>
                </a:tabLst>
              </a:pPr>
              <a:r>
                <a:rPr lang="it-IT" sz="1400" b="1">
                  <a:latin typeface="Courier New" charset="0"/>
                  <a:cs typeface="Times New Roman" charset="0"/>
                </a:rPr>
                <a:t>2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06" name="AutoShape 454"/>
            <p:cNvCxnSpPr>
              <a:cxnSpLocks noChangeShapeType="1"/>
            </p:cNvCxnSpPr>
            <p:nvPr/>
          </p:nvCxnSpPr>
          <p:spPr bwMode="auto">
            <a:xfrm>
              <a:off x="1943100" y="800100"/>
              <a:ext cx="916305" cy="935355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7" name="AutoShape 455"/>
            <p:cNvCxnSpPr>
              <a:cxnSpLocks noChangeShapeType="1"/>
            </p:cNvCxnSpPr>
            <p:nvPr/>
          </p:nvCxnSpPr>
          <p:spPr bwMode="auto">
            <a:xfrm>
              <a:off x="2857500" y="1943100"/>
              <a:ext cx="1485900" cy="34290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8" name="AutoShape 456"/>
            <p:cNvCxnSpPr>
              <a:cxnSpLocks noChangeShapeType="1"/>
              <a:endCxn id="19470" idx="0"/>
            </p:cNvCxnSpPr>
            <p:nvPr/>
          </p:nvCxnSpPr>
          <p:spPr bwMode="auto">
            <a:xfrm flipV="1">
              <a:off x="4572000" y="2075180"/>
              <a:ext cx="322580" cy="21082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09" name="AutoShape 457"/>
            <p:cNvCxnSpPr>
              <a:cxnSpLocks noChangeShapeType="1"/>
            </p:cNvCxnSpPr>
            <p:nvPr/>
          </p:nvCxnSpPr>
          <p:spPr bwMode="auto">
            <a:xfrm>
              <a:off x="4626610" y="2402840"/>
              <a:ext cx="419100" cy="190500"/>
            </a:xfrm>
            <a:prstGeom prst="straightConnector1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10" name="Text Box 459"/>
            <p:cNvSpPr txBox="1">
              <a:spLocks noChangeArrowheads="1"/>
            </p:cNvSpPr>
            <p:nvPr/>
          </p:nvSpPr>
          <p:spPr bwMode="auto">
            <a:xfrm>
              <a:off x="3493135" y="2593975"/>
              <a:ext cx="1431925" cy="254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solidFill>
                    <a:srgbClr val="C00000"/>
                  </a:solidFill>
                  <a:latin typeface="Times New Roman" charset="0"/>
                  <a:cs typeface="Times New Roman" charset="0"/>
                </a:rPr>
                <a:t>Increased traffic rate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511" name="Text Box 460"/>
            <p:cNvSpPr txBox="1">
              <a:spLocks noChangeArrowheads="1"/>
            </p:cNvSpPr>
            <p:nvPr/>
          </p:nvSpPr>
          <p:spPr bwMode="auto">
            <a:xfrm>
              <a:off x="2501265" y="1547495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ts val="100"/>
                </a:spcBef>
              </a:pPr>
              <a:r>
                <a:rPr lang="nb-NO" sz="1100">
                  <a:latin typeface="Times New Roman" charset="0"/>
                  <a:cs typeface="Times New Roman" charset="0"/>
                </a:rPr>
                <a:t> 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12" name="AutoShape 461"/>
            <p:cNvCxnSpPr>
              <a:cxnSpLocks noChangeShapeType="1"/>
            </p:cNvCxnSpPr>
            <p:nvPr/>
          </p:nvCxnSpPr>
          <p:spPr bwMode="auto">
            <a:xfrm>
              <a:off x="1942465" y="2882265"/>
              <a:ext cx="759460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513" name="AutoShape 462"/>
            <p:cNvCxnSpPr>
              <a:cxnSpLocks noChangeShapeType="1"/>
            </p:cNvCxnSpPr>
            <p:nvPr/>
          </p:nvCxnSpPr>
          <p:spPr bwMode="auto">
            <a:xfrm>
              <a:off x="4401820" y="2880995"/>
              <a:ext cx="902970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14" name="Text Box 463"/>
            <p:cNvSpPr txBox="1">
              <a:spLocks noChangeArrowheads="1"/>
            </p:cNvSpPr>
            <p:nvPr/>
          </p:nvSpPr>
          <p:spPr bwMode="auto">
            <a:xfrm>
              <a:off x="1998345" y="2890520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latin typeface="Times New Roman" charset="0"/>
                  <a:cs typeface="Times New Roman" charset="0"/>
                </a:rPr>
                <a:t>~200 m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9515" name="Text Box 464"/>
            <p:cNvSpPr txBox="1">
              <a:spLocks noChangeArrowheads="1"/>
            </p:cNvSpPr>
            <p:nvPr/>
          </p:nvSpPr>
          <p:spPr bwMode="auto">
            <a:xfrm>
              <a:off x="4560570" y="2863850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latin typeface="Times New Roman" charset="0"/>
                  <a:cs typeface="Times New Roman" charset="0"/>
                </a:rPr>
                <a:t>~400 m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16" name="AutoShape 465"/>
            <p:cNvCxnSpPr>
              <a:cxnSpLocks noChangeShapeType="1"/>
            </p:cNvCxnSpPr>
            <p:nvPr/>
          </p:nvCxnSpPr>
          <p:spPr bwMode="auto">
            <a:xfrm>
              <a:off x="2701925" y="2880995"/>
              <a:ext cx="1699895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17" name="Text Box 466"/>
            <p:cNvSpPr txBox="1">
              <a:spLocks noChangeArrowheads="1"/>
            </p:cNvSpPr>
            <p:nvPr/>
          </p:nvSpPr>
          <p:spPr bwMode="auto">
            <a:xfrm>
              <a:off x="3244850" y="2890520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latin typeface="Times New Roman" charset="0"/>
                  <a:cs typeface="Times New Roman" charset="0"/>
                </a:rPr>
                <a:t>~1000 m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18" name="AutoShape 467"/>
            <p:cNvCxnSpPr>
              <a:cxnSpLocks noChangeShapeType="1"/>
            </p:cNvCxnSpPr>
            <p:nvPr/>
          </p:nvCxnSpPr>
          <p:spPr bwMode="auto">
            <a:xfrm>
              <a:off x="1527175" y="2879725"/>
              <a:ext cx="414655" cy="6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19" name="Text Box 468"/>
            <p:cNvSpPr txBox="1">
              <a:spLocks noChangeArrowheads="1"/>
            </p:cNvSpPr>
            <p:nvPr/>
          </p:nvSpPr>
          <p:spPr bwMode="auto">
            <a:xfrm>
              <a:off x="1426210" y="2898775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latin typeface="Times New Roman" charset="0"/>
                  <a:cs typeface="Times New Roman" charset="0"/>
                </a:rPr>
                <a:t>~100 m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  <p:cxnSp>
          <p:nvCxnSpPr>
            <p:cNvPr id="19520" name="AutoShape 469"/>
            <p:cNvCxnSpPr>
              <a:cxnSpLocks noChangeShapeType="1"/>
            </p:cNvCxnSpPr>
            <p:nvPr/>
          </p:nvCxnSpPr>
          <p:spPr bwMode="auto">
            <a:xfrm flipV="1">
              <a:off x="604520" y="2880360"/>
              <a:ext cx="922020" cy="1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521" name="Text Box 470"/>
            <p:cNvSpPr txBox="1">
              <a:spLocks noChangeArrowheads="1"/>
            </p:cNvSpPr>
            <p:nvPr/>
          </p:nvSpPr>
          <p:spPr bwMode="auto">
            <a:xfrm>
              <a:off x="770890" y="2898775"/>
              <a:ext cx="629920" cy="224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8000" rIns="18000" bIns="18000" anchor="ctr"/>
            <a:lstStyle>
              <a:lvl1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9388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ts val="100"/>
                </a:spcBef>
              </a:pPr>
              <a:r>
                <a:rPr lang="en-US" sz="1100">
                  <a:latin typeface="Times New Roman" charset="0"/>
                  <a:cs typeface="Times New Roman" charset="0"/>
                </a:rPr>
                <a:t>~200 m</a:t>
              </a:r>
              <a:endParaRPr lang="it-IT" sz="1100">
                <a:latin typeface="Times New Roman" charset="0"/>
                <a:cs typeface="Times New Roman" charset="0"/>
              </a:endParaRPr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76</a:t>
            </a:fld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393899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733425" y="69850"/>
            <a:ext cx="8410575" cy="931863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Underwater communications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sz="quarter" idx="1"/>
          </p:nvPr>
        </p:nvSpPr>
        <p:spPr>
          <a:xfrm>
            <a:off x="550863" y="1246188"/>
            <a:ext cx="8278812" cy="5338762"/>
          </a:xfrm>
        </p:spPr>
        <p:txBody>
          <a:bodyPr/>
          <a:lstStyle/>
          <a:p>
            <a:pPr eaLnBrk="1" hangingPunct="1"/>
            <a:r>
              <a:rPr lang="en-US" b="1">
                <a:latin typeface="Tw Cen MT" charset="0"/>
                <a:ea typeface="ＭＳ Ｐゴシック" charset="0"/>
                <a:cs typeface="ＭＳ Ｐゴシック" charset="0"/>
              </a:rPr>
              <a:t>Why</a:t>
            </a:r>
          </a:p>
          <a:p>
            <a:pPr lvl="1" eaLnBrk="1" hangingPunct="1">
              <a:spcBef>
                <a:spcPts val="75"/>
              </a:spcBef>
            </a:pPr>
            <a:r>
              <a:rPr lang="en-US">
                <a:latin typeface="Tw Cen MT" charset="0"/>
                <a:ea typeface="ＭＳ Ｐゴシック" charset="0"/>
              </a:rPr>
              <a:t>Oceanography/security/monitoring applications</a:t>
            </a:r>
          </a:p>
          <a:p>
            <a:pPr lvl="1" eaLnBrk="1" hangingPunct="1">
              <a:spcBef>
                <a:spcPts val="75"/>
              </a:spcBef>
            </a:pPr>
            <a:r>
              <a:rPr lang="en-US">
                <a:latin typeface="Tw Cen MT" charset="0"/>
                <a:ea typeface="ＭＳ Ｐゴシック" charset="0"/>
              </a:rPr>
              <a:t>The channel is extremely difficult to characterize</a:t>
            </a:r>
          </a:p>
          <a:p>
            <a:pPr lvl="1" eaLnBrk="1" hangingPunct="1">
              <a:spcBef>
                <a:spcPts val="75"/>
              </a:spcBef>
            </a:pPr>
            <a:r>
              <a:rPr lang="en-US">
                <a:latin typeface="Tw Cen MT" charset="0"/>
                <a:ea typeface="ＭＳ Ｐゴシック" charset="0"/>
              </a:rPr>
              <a:t>Infrastructure monitoring is critical (oil pipes)</a:t>
            </a:r>
          </a:p>
          <a:p>
            <a:pPr lvl="1" eaLnBrk="1" hangingPunct="1">
              <a:spcBef>
                <a:spcPts val="75"/>
              </a:spcBef>
            </a:pPr>
            <a:r>
              <a:rPr lang="en-US">
                <a:latin typeface="Tw Cen MT" charset="0"/>
                <a:ea typeface="ＭＳ Ｐゴシック" charset="0"/>
              </a:rPr>
              <a:t>Networking under development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77</a:t>
            </a:fld>
            <a:fld id="{3E41EB56-A91D-E14E-A20A-892F179A961C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5845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it-IT">
                <a:latin typeface="Tw Cen MT" charset="0"/>
                <a:ea typeface="ＭＳ Ｐゴシック" charset="0"/>
                <a:cs typeface="ＭＳ Ｐゴシック" charset="0"/>
              </a:rPr>
              <a:t>Details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quarter" idx="1"/>
          </p:nvPr>
        </p:nvSpPr>
        <p:spPr>
          <a:xfrm>
            <a:off x="346075" y="1246188"/>
            <a:ext cx="8042275" cy="50180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b="1" dirty="0" err="1" smtClean="0"/>
              <a:t>Protocol</a:t>
            </a:r>
            <a:r>
              <a:rPr lang="it-IT" b="1" dirty="0" smtClean="0"/>
              <a:t> design</a:t>
            </a:r>
          </a:p>
          <a:p>
            <a:pPr lvl="1" eaLnBrk="1" hangingPunct="1">
              <a:defRPr/>
            </a:pPr>
            <a:r>
              <a:rPr lang="it-IT" dirty="0" smtClean="0"/>
              <a:t>MAC, Routing, </a:t>
            </a:r>
            <a:r>
              <a:rPr lang="it-IT" dirty="0" err="1" smtClean="0"/>
              <a:t>Error</a:t>
            </a:r>
            <a:r>
              <a:rPr lang="it-IT" dirty="0" smtClean="0"/>
              <a:t> control</a:t>
            </a:r>
          </a:p>
          <a:p>
            <a:pPr eaLnBrk="1" hangingPunct="1">
              <a:defRPr/>
            </a:pPr>
            <a:r>
              <a:rPr lang="it-IT" b="1" dirty="0" smtClean="0"/>
              <a:t>Channel </a:t>
            </a:r>
            <a:r>
              <a:rPr lang="it-IT" b="1" dirty="0" err="1" smtClean="0"/>
              <a:t>characterization</a:t>
            </a:r>
            <a:endParaRPr lang="it-IT" b="1" dirty="0" smtClean="0"/>
          </a:p>
          <a:p>
            <a:pPr lvl="1" eaLnBrk="1" hangingPunct="1">
              <a:defRPr/>
            </a:pPr>
            <a:r>
              <a:rPr lang="it-IT" dirty="0" err="1" smtClean="0"/>
              <a:t>Correlation</a:t>
            </a:r>
            <a:r>
              <a:rPr lang="it-IT" dirty="0" smtClean="0"/>
              <a:t>, impact on </a:t>
            </a:r>
            <a:r>
              <a:rPr lang="it-IT" dirty="0" err="1" smtClean="0"/>
              <a:t>protocols</a:t>
            </a:r>
            <a:endParaRPr lang="it-IT" dirty="0" smtClean="0"/>
          </a:p>
          <a:p>
            <a:pPr lvl="1" eaLnBrk="1" hangingPunct="1">
              <a:defRPr/>
            </a:pPr>
            <a:r>
              <a:rPr lang="it-IT" dirty="0" smtClean="0"/>
              <a:t>Real data sets</a:t>
            </a:r>
          </a:p>
          <a:p>
            <a:pPr eaLnBrk="1" hangingPunct="1">
              <a:defRPr/>
            </a:pPr>
            <a:r>
              <a:rPr lang="it-IT" b="1" dirty="0" smtClean="0"/>
              <a:t>Performance </a:t>
            </a:r>
            <a:r>
              <a:rPr lang="it-IT" b="1" dirty="0" err="1" smtClean="0"/>
              <a:t>analysis</a:t>
            </a:r>
            <a:endParaRPr lang="it-IT" b="1" dirty="0" smtClean="0"/>
          </a:p>
          <a:p>
            <a:pPr marL="0" indent="0" eaLnBrk="1" hangingPunct="1">
              <a:buFont typeface="Wingdings" charset="0"/>
              <a:buNone/>
              <a:defRPr/>
            </a:pPr>
            <a:endParaRPr lang="it-IT" dirty="0" smtClean="0"/>
          </a:p>
          <a:p>
            <a:pPr eaLnBrk="1" hangingPunct="1">
              <a:defRPr/>
            </a:pPr>
            <a:r>
              <a:rPr lang="it-IT" b="1" dirty="0" err="1" smtClean="0"/>
              <a:t>Experiments</a:t>
            </a:r>
            <a:r>
              <a:rPr lang="it-IT" b="1" dirty="0"/>
              <a:t/>
            </a:r>
            <a:br>
              <a:rPr lang="it-IT" b="1" dirty="0"/>
            </a:br>
            <a:r>
              <a:rPr lang="it-IT" b="1" dirty="0" smtClean="0"/>
              <a:t>and </a:t>
            </a:r>
            <a:r>
              <a:rPr lang="it-IT" b="1" dirty="0" err="1" smtClean="0"/>
              <a:t>sea</a:t>
            </a:r>
            <a:r>
              <a:rPr lang="it-IT" b="1" dirty="0" smtClean="0"/>
              <a:t> trials</a:t>
            </a:r>
          </a:p>
        </p:txBody>
      </p:sp>
      <p:grpSp>
        <p:nvGrpSpPr>
          <p:cNvPr id="22531" name="Gruppo 3"/>
          <p:cNvGrpSpPr>
            <a:grpSpLocks/>
          </p:cNvGrpSpPr>
          <p:nvPr/>
        </p:nvGrpSpPr>
        <p:grpSpPr bwMode="auto">
          <a:xfrm>
            <a:off x="4637088" y="1295400"/>
            <a:ext cx="4008437" cy="1244600"/>
            <a:chOff x="896938" y="4065588"/>
            <a:chExt cx="8675687" cy="3352800"/>
          </a:xfrm>
        </p:grpSpPr>
        <p:pic>
          <p:nvPicPr>
            <p:cNvPr id="22538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3688" y="4851400"/>
              <a:ext cx="388937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9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7938" y="6708775"/>
              <a:ext cx="388937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0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7875" y="5565775"/>
              <a:ext cx="388938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1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938" y="5208588"/>
              <a:ext cx="388937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2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3188" y="5208588"/>
              <a:ext cx="388937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3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188" y="4494213"/>
              <a:ext cx="388937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4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2938" y="6137275"/>
              <a:ext cx="388937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5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3250" y="6565900"/>
              <a:ext cx="388938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6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250" y="4137025"/>
              <a:ext cx="388938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7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0563" y="6065838"/>
              <a:ext cx="388937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5" name="Connettore 2 14"/>
            <p:cNvCxnSpPr/>
            <p:nvPr/>
          </p:nvCxnSpPr>
          <p:spPr>
            <a:xfrm rot="16200000" flipH="1">
              <a:off x="8632875" y="4105128"/>
              <a:ext cx="786882" cy="707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Connettore 2 15"/>
            <p:cNvCxnSpPr/>
            <p:nvPr/>
          </p:nvCxnSpPr>
          <p:spPr>
            <a:xfrm rot="5400000">
              <a:off x="7882370" y="4776609"/>
              <a:ext cx="1501064" cy="7902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Connettore 2 16"/>
            <p:cNvCxnSpPr/>
            <p:nvPr/>
          </p:nvCxnSpPr>
          <p:spPr>
            <a:xfrm rot="16200000" flipH="1">
              <a:off x="7560558" y="5177445"/>
              <a:ext cx="2642896" cy="41918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2551" name="Gruppo 56"/>
            <p:cNvGrpSpPr>
              <a:grpSpLocks/>
            </p:cNvGrpSpPr>
            <p:nvPr/>
          </p:nvGrpSpPr>
          <p:grpSpPr bwMode="auto">
            <a:xfrm rot="-2336903">
              <a:off x="7805738" y="4857750"/>
              <a:ext cx="273050" cy="714375"/>
              <a:chOff x="1989460" y="6413598"/>
              <a:chExt cx="272713" cy="714380"/>
            </a:xfrm>
          </p:grpSpPr>
          <p:sp>
            <p:nvSpPr>
              <p:cNvPr id="28" name="Rettangolo 27"/>
              <p:cNvSpPr/>
              <p:nvPr/>
            </p:nvSpPr>
            <p:spPr>
              <a:xfrm rot="4500000">
                <a:off x="2029202" y="6556544"/>
                <a:ext cx="213828" cy="253943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cxnSp>
            <p:nvCxnSpPr>
              <p:cNvPr id="29" name="Connettore 2 28"/>
              <p:cNvCxnSpPr/>
              <p:nvPr/>
            </p:nvCxnSpPr>
            <p:spPr>
              <a:xfrm rot="4500000">
                <a:off x="1638590" y="6752051"/>
                <a:ext cx="714186" cy="343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2552" name="Gruppo 56"/>
            <p:cNvGrpSpPr>
              <a:grpSpLocks/>
            </p:cNvGrpSpPr>
            <p:nvPr/>
          </p:nvGrpSpPr>
          <p:grpSpPr bwMode="auto">
            <a:xfrm rot="-2336903">
              <a:off x="4019550" y="4857750"/>
              <a:ext cx="273050" cy="714375"/>
              <a:chOff x="1989460" y="6413598"/>
              <a:chExt cx="272713" cy="714380"/>
            </a:xfrm>
          </p:grpSpPr>
          <p:sp>
            <p:nvSpPr>
              <p:cNvPr id="26" name="Rettangolo 25"/>
              <p:cNvSpPr/>
              <p:nvPr/>
            </p:nvSpPr>
            <p:spPr>
              <a:xfrm rot="4500000">
                <a:off x="2029052" y="6556394"/>
                <a:ext cx="213828" cy="253943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cxnSp>
            <p:nvCxnSpPr>
              <p:cNvPr id="27" name="Connettore 2 26"/>
              <p:cNvCxnSpPr/>
              <p:nvPr/>
            </p:nvCxnSpPr>
            <p:spPr>
              <a:xfrm rot="4500000">
                <a:off x="1638440" y="6751900"/>
                <a:ext cx="714186" cy="343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2553" name="Gruppo 56"/>
            <p:cNvGrpSpPr>
              <a:grpSpLocks/>
            </p:cNvGrpSpPr>
            <p:nvPr/>
          </p:nvGrpSpPr>
          <p:grpSpPr bwMode="auto">
            <a:xfrm rot="-7346553">
              <a:off x="6064251" y="4657725"/>
              <a:ext cx="273050" cy="714375"/>
              <a:chOff x="1989460" y="6413598"/>
              <a:chExt cx="272713" cy="714380"/>
            </a:xfrm>
          </p:grpSpPr>
          <p:sp>
            <p:nvSpPr>
              <p:cNvPr id="24" name="Rettangolo 23"/>
              <p:cNvSpPr/>
              <p:nvPr/>
            </p:nvSpPr>
            <p:spPr>
              <a:xfrm rot="4500000">
                <a:off x="2042632" y="6574593"/>
                <a:ext cx="213029" cy="25627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cxnSp>
            <p:nvCxnSpPr>
              <p:cNvPr id="25" name="Connettore 2 24"/>
              <p:cNvCxnSpPr/>
              <p:nvPr/>
            </p:nvCxnSpPr>
            <p:spPr>
              <a:xfrm rot="4500000">
                <a:off x="1652458" y="6761662"/>
                <a:ext cx="714677" cy="427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2554" name="Gruppo 56"/>
            <p:cNvGrpSpPr>
              <a:grpSpLocks/>
            </p:cNvGrpSpPr>
            <p:nvPr/>
          </p:nvGrpSpPr>
          <p:grpSpPr bwMode="auto">
            <a:xfrm rot="-6941058">
              <a:off x="1927226" y="4986337"/>
              <a:ext cx="273050" cy="714375"/>
              <a:chOff x="1989460" y="6413598"/>
              <a:chExt cx="272713" cy="714380"/>
            </a:xfrm>
          </p:grpSpPr>
          <p:sp>
            <p:nvSpPr>
              <p:cNvPr id="22" name="Rettangolo 21"/>
              <p:cNvSpPr/>
              <p:nvPr/>
            </p:nvSpPr>
            <p:spPr>
              <a:xfrm rot="4500000">
                <a:off x="2039358" y="6568082"/>
                <a:ext cx="213029" cy="25627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t-IT"/>
              </a:p>
            </p:txBody>
          </p:sp>
          <p:cxnSp>
            <p:nvCxnSpPr>
              <p:cNvPr id="23" name="Connettore 2 22"/>
              <p:cNvCxnSpPr/>
              <p:nvPr/>
            </p:nvCxnSpPr>
            <p:spPr>
              <a:xfrm rot="4500000">
                <a:off x="1639058" y="6771834"/>
                <a:ext cx="714677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3502025"/>
            <a:ext cx="2443162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213" y="2297113"/>
            <a:ext cx="2744787" cy="190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http://nautilus.dei.unipd.it/desert-underwater/tests-pictures/DSCN42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440363"/>
            <a:ext cx="1366838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http://nautilus.dei.unipd.it/desert-underwater/tests-pictures/IMG_010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950" y="5440363"/>
            <a:ext cx="946150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 descr="http://nautilus.dei.unipd.it/desert-underwater/tests-pictures/IMG_316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850" y="5440363"/>
            <a:ext cx="1884363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1" descr="http://nautilus.dei.unipd.it/desert-underwater/tests-pictures/dsc0015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025" y="5440363"/>
            <a:ext cx="1504950" cy="141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78</a:t>
            </a:fld>
            <a:fld id="{3E41EB56-A91D-E14E-A20A-892F179A961C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22110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>
              <a:latin typeface="Tw Cen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Cognitive networks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>
          <a:xfrm>
            <a:off x="1560513" y="0"/>
            <a:ext cx="7583487" cy="4568825"/>
          </a:xfrm>
        </p:spPr>
      </p:sp>
      <p:pic>
        <p:nvPicPr>
          <p:cNvPr id="23556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895600"/>
            <a:ext cx="2224088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966788"/>
            <a:ext cx="3063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338" y="2743200"/>
            <a:ext cx="24796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77ACB7-CCBB-8C46-A9DA-D9FDFF8702E9}" type="slidenum">
              <a:rPr lang="it-IT" smtClean="0"/>
              <a:pPr/>
              <a:t>79</a:t>
            </a:fld>
            <a:endParaRPr lang="it-IT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7219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olo 1"/>
          <p:cNvSpPr>
            <a:spLocks noGrp="1"/>
          </p:cNvSpPr>
          <p:nvPr>
            <p:ph type="title"/>
          </p:nvPr>
        </p:nvSpPr>
        <p:spPr>
          <a:xfrm>
            <a:off x="1258136" y="177424"/>
            <a:ext cx="7859712" cy="977900"/>
          </a:xfrm>
        </p:spPr>
        <p:txBody>
          <a:bodyPr>
            <a:normAutofit/>
          </a:bodyPr>
          <a:lstStyle/>
          <a:p>
            <a:r>
              <a:rPr lang="it-IT" dirty="0" err="1" smtClean="0">
                <a:ea typeface="ＭＳ Ｐゴシック" pitchFamily="1" charset="-128"/>
              </a:rPr>
              <a:t>DEI’s</a:t>
            </a:r>
            <a:r>
              <a:rPr lang="it-IT" dirty="0" smtClean="0">
                <a:ea typeface="ＭＳ Ｐゴシック" pitchFamily="1" charset="-128"/>
              </a:rPr>
              <a:t> educational portfolio</a:t>
            </a:r>
          </a:p>
        </p:txBody>
      </p:sp>
      <p:grpSp>
        <p:nvGrpSpPr>
          <p:cNvPr id="2" name="Gruppo 4"/>
          <p:cNvGrpSpPr/>
          <p:nvPr/>
        </p:nvGrpSpPr>
        <p:grpSpPr>
          <a:xfrm>
            <a:off x="1016442" y="1441867"/>
            <a:ext cx="7751625" cy="890639"/>
            <a:chOff x="7258" y="0"/>
            <a:chExt cx="7688909" cy="833820"/>
          </a:xfrm>
          <a:gradFill flip="none" rotWithShape="1">
            <a:gsLst>
              <a:gs pos="0">
                <a:srgbClr val="0000FF"/>
              </a:gs>
              <a:gs pos="100000">
                <a:srgbClr val="FF6600"/>
              </a:gs>
            </a:gsLst>
            <a:lin ang="0" scaled="1"/>
            <a:tileRect/>
          </a:gradFill>
        </p:grpSpPr>
        <p:sp>
          <p:nvSpPr>
            <p:cNvPr id="33" name="Rettangolo arrotondato 32"/>
            <p:cNvSpPr/>
            <p:nvPr/>
          </p:nvSpPr>
          <p:spPr>
            <a:xfrm>
              <a:off x="7258" y="0"/>
              <a:ext cx="7688909" cy="833820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ettangolo 33"/>
            <p:cNvSpPr/>
            <p:nvPr/>
          </p:nvSpPr>
          <p:spPr>
            <a:xfrm>
              <a:off x="31680" y="24422"/>
              <a:ext cx="7640065" cy="784976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106680" rIns="106680" bIns="106680" spcCol="1270" anchor="ctr"/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endParaRPr lang="it-IT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uppo 6"/>
          <p:cNvGrpSpPr/>
          <p:nvPr/>
        </p:nvGrpSpPr>
        <p:grpSpPr>
          <a:xfrm>
            <a:off x="1014033" y="4343085"/>
            <a:ext cx="913172" cy="1745344"/>
            <a:chOff x="3645" y="2902841"/>
            <a:chExt cx="913172" cy="1745344"/>
          </a:xfrm>
          <a:solidFill>
            <a:srgbClr val="0000FF"/>
          </a:solidFill>
        </p:grpSpPr>
        <p:sp>
          <p:nvSpPr>
            <p:cNvPr id="29" name="Rettangolo arrotondato 28"/>
            <p:cNvSpPr/>
            <p:nvPr/>
          </p:nvSpPr>
          <p:spPr>
            <a:xfrm>
              <a:off x="3645" y="2902841"/>
              <a:ext cx="913172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ettangolo 29"/>
            <p:cNvSpPr/>
            <p:nvPr/>
          </p:nvSpPr>
          <p:spPr>
            <a:xfrm>
              <a:off x="30391" y="2929587"/>
              <a:ext cx="859680" cy="16918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en-US" sz="2000" dirty="0"/>
                <a:t>AUT</a:t>
              </a:r>
              <a:endParaRPr lang="it-IT" sz="2000" dirty="0"/>
            </a:p>
          </p:txBody>
        </p:sp>
      </p:grpSp>
      <p:grpSp>
        <p:nvGrpSpPr>
          <p:cNvPr id="4" name="Gruppo 7"/>
          <p:cNvGrpSpPr/>
          <p:nvPr/>
        </p:nvGrpSpPr>
        <p:grpSpPr>
          <a:xfrm>
            <a:off x="1965559" y="4336735"/>
            <a:ext cx="913172" cy="1745344"/>
            <a:chOff x="955170" y="2902841"/>
            <a:chExt cx="913172" cy="1745344"/>
          </a:xfrm>
          <a:solidFill>
            <a:srgbClr val="0000FF"/>
          </a:solidFill>
        </p:grpSpPr>
        <p:sp>
          <p:nvSpPr>
            <p:cNvPr id="27" name="Rettangolo arrotondato 26"/>
            <p:cNvSpPr/>
            <p:nvPr/>
          </p:nvSpPr>
          <p:spPr>
            <a:xfrm>
              <a:off x="955170" y="2902841"/>
              <a:ext cx="913172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ettangolo 27"/>
            <p:cNvSpPr/>
            <p:nvPr/>
          </p:nvSpPr>
          <p:spPr>
            <a:xfrm>
              <a:off x="981916" y="2929587"/>
              <a:ext cx="859680" cy="16918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 dirty="0" smtClean="0"/>
                <a:t>ELECT</a:t>
              </a:r>
              <a:endParaRPr lang="it-IT" sz="2000" dirty="0"/>
            </a:p>
          </p:txBody>
        </p:sp>
      </p:grpSp>
      <p:grpSp>
        <p:nvGrpSpPr>
          <p:cNvPr id="5" name="Gruppo 8"/>
          <p:cNvGrpSpPr/>
          <p:nvPr/>
        </p:nvGrpSpPr>
        <p:grpSpPr>
          <a:xfrm>
            <a:off x="2917083" y="4343085"/>
            <a:ext cx="913172" cy="1745344"/>
            <a:chOff x="1906695" y="2902841"/>
            <a:chExt cx="913172" cy="1745344"/>
          </a:xfrm>
          <a:solidFill>
            <a:srgbClr val="0000FF"/>
          </a:solidFill>
        </p:grpSpPr>
        <p:sp>
          <p:nvSpPr>
            <p:cNvPr id="25" name="Rettangolo arrotondato 24"/>
            <p:cNvSpPr/>
            <p:nvPr/>
          </p:nvSpPr>
          <p:spPr>
            <a:xfrm>
              <a:off x="1906695" y="2902841"/>
              <a:ext cx="913172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ettangolo 25"/>
            <p:cNvSpPr/>
            <p:nvPr/>
          </p:nvSpPr>
          <p:spPr>
            <a:xfrm>
              <a:off x="1933441" y="2929587"/>
              <a:ext cx="859680" cy="16918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 dirty="0"/>
                <a:t>IF</a:t>
              </a:r>
            </a:p>
          </p:txBody>
        </p:sp>
      </p:grpSp>
      <p:grpSp>
        <p:nvGrpSpPr>
          <p:cNvPr id="6" name="Gruppo 9"/>
          <p:cNvGrpSpPr/>
          <p:nvPr/>
        </p:nvGrpSpPr>
        <p:grpSpPr>
          <a:xfrm>
            <a:off x="3892717" y="4335844"/>
            <a:ext cx="890271" cy="1745344"/>
            <a:chOff x="2858221" y="2902841"/>
            <a:chExt cx="913172" cy="1745344"/>
          </a:xfrm>
          <a:solidFill>
            <a:srgbClr val="0000FF"/>
          </a:solidFill>
        </p:grpSpPr>
        <p:sp>
          <p:nvSpPr>
            <p:cNvPr id="23" name="Rettangolo arrotondato 22"/>
            <p:cNvSpPr/>
            <p:nvPr/>
          </p:nvSpPr>
          <p:spPr>
            <a:xfrm>
              <a:off x="2858221" y="2902841"/>
              <a:ext cx="913172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ettangolo 23"/>
            <p:cNvSpPr/>
            <p:nvPr/>
          </p:nvSpPr>
          <p:spPr>
            <a:xfrm>
              <a:off x="2884967" y="2929587"/>
              <a:ext cx="859680" cy="16918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 dirty="0"/>
                <a:t>TLC</a:t>
              </a:r>
            </a:p>
          </p:txBody>
        </p:sp>
      </p:grpSp>
      <p:grpSp>
        <p:nvGrpSpPr>
          <p:cNvPr id="7" name="Gruppo 10"/>
          <p:cNvGrpSpPr/>
          <p:nvPr/>
        </p:nvGrpSpPr>
        <p:grpSpPr>
          <a:xfrm>
            <a:off x="4831512" y="4334256"/>
            <a:ext cx="834451" cy="1745345"/>
            <a:chOff x="3809746" y="2902841"/>
            <a:chExt cx="913172" cy="1745344"/>
          </a:xfrm>
          <a:solidFill>
            <a:srgbClr val="0000FF"/>
          </a:solidFill>
        </p:grpSpPr>
        <p:sp>
          <p:nvSpPr>
            <p:cNvPr id="21" name="Rettangolo arrotondato 20"/>
            <p:cNvSpPr/>
            <p:nvPr/>
          </p:nvSpPr>
          <p:spPr>
            <a:xfrm>
              <a:off x="3809746" y="2902841"/>
              <a:ext cx="913172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ttangolo 21"/>
            <p:cNvSpPr/>
            <p:nvPr/>
          </p:nvSpPr>
          <p:spPr>
            <a:xfrm>
              <a:off x="3836492" y="2929587"/>
              <a:ext cx="859680" cy="16918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 dirty="0"/>
                <a:t>BIO</a:t>
              </a:r>
            </a:p>
          </p:txBody>
        </p:sp>
      </p:grpSp>
      <p:grpSp>
        <p:nvGrpSpPr>
          <p:cNvPr id="8" name="Gruppo 5"/>
          <p:cNvGrpSpPr/>
          <p:nvPr/>
        </p:nvGrpSpPr>
        <p:grpSpPr>
          <a:xfrm>
            <a:off x="1005408" y="2435909"/>
            <a:ext cx="4653943" cy="1745344"/>
            <a:chOff x="3645" y="995665"/>
            <a:chExt cx="4719273" cy="1745344"/>
          </a:xfrm>
          <a:solidFill>
            <a:srgbClr val="0000FF"/>
          </a:solidFill>
        </p:grpSpPr>
        <p:sp>
          <p:nvSpPr>
            <p:cNvPr id="31" name="Rettangolo arrotondato 30"/>
            <p:cNvSpPr/>
            <p:nvPr/>
          </p:nvSpPr>
          <p:spPr>
            <a:xfrm>
              <a:off x="3645" y="995665"/>
              <a:ext cx="4719273" cy="174534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ettangolo 31"/>
            <p:cNvSpPr/>
            <p:nvPr/>
          </p:nvSpPr>
          <p:spPr>
            <a:xfrm>
              <a:off x="54764" y="1046784"/>
              <a:ext cx="4617035" cy="164310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400" dirty="0" smtClean="0"/>
                <a:t>ENGINEERING</a:t>
              </a:r>
              <a:endParaRPr lang="it-IT" sz="2400" dirty="0"/>
            </a:p>
          </p:txBody>
        </p:sp>
      </p:grpSp>
      <p:grpSp>
        <p:nvGrpSpPr>
          <p:cNvPr id="9" name="Gruppo 11"/>
          <p:cNvGrpSpPr>
            <a:grpSpLocks/>
          </p:cNvGrpSpPr>
          <p:nvPr/>
        </p:nvGrpSpPr>
        <p:grpSpPr bwMode="auto">
          <a:xfrm>
            <a:off x="5871281" y="2435607"/>
            <a:ext cx="914400" cy="1746250"/>
            <a:chOff x="4799625" y="995665"/>
            <a:chExt cx="913172" cy="1745344"/>
          </a:xfrm>
        </p:grpSpPr>
        <p:sp>
          <p:nvSpPr>
            <p:cNvPr id="19" name="Rettangolo arrotondato 18"/>
            <p:cNvSpPr>
              <a:spLocks noChangeArrowheads="1"/>
            </p:cNvSpPr>
            <p:nvPr/>
          </p:nvSpPr>
          <p:spPr bwMode="auto">
            <a:xfrm>
              <a:off x="4799625" y="995665"/>
              <a:ext cx="913172" cy="1745344"/>
            </a:xfrm>
            <a:prstGeom prst="roundRect">
              <a:avLst>
                <a:gd name="adj" fmla="val 10000"/>
              </a:avLst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/>
            <a:lstStyle/>
            <a:p>
              <a:pPr>
                <a:buNone/>
                <a:defRPr/>
              </a:pPr>
              <a:endParaRPr lang="it-IT"/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4826576" y="1022638"/>
              <a:ext cx="859269" cy="1691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>
                  <a:solidFill>
                    <a:srgbClr val="FFFFFF"/>
                  </a:solidFill>
                  <a:ea typeface="ＭＳ Ｐゴシック" pitchFamily="1" charset="-128"/>
                </a:rPr>
                <a:t>IF-prof</a:t>
              </a:r>
            </a:p>
          </p:txBody>
        </p:sp>
      </p:grpSp>
      <p:grpSp>
        <p:nvGrpSpPr>
          <p:cNvPr id="10" name="Gruppo 12"/>
          <p:cNvGrpSpPr>
            <a:grpSpLocks/>
          </p:cNvGrpSpPr>
          <p:nvPr/>
        </p:nvGrpSpPr>
        <p:grpSpPr bwMode="auto">
          <a:xfrm>
            <a:off x="6861881" y="2435607"/>
            <a:ext cx="912812" cy="1746250"/>
            <a:chOff x="5789504" y="995665"/>
            <a:chExt cx="913172" cy="1745344"/>
          </a:xfrm>
        </p:grpSpPr>
        <p:sp>
          <p:nvSpPr>
            <p:cNvPr id="17" name="Rettangolo arrotondato 16"/>
            <p:cNvSpPr>
              <a:spLocks noChangeArrowheads="1"/>
            </p:cNvSpPr>
            <p:nvPr/>
          </p:nvSpPr>
          <p:spPr bwMode="auto">
            <a:xfrm>
              <a:off x="5789504" y="995665"/>
              <a:ext cx="913172" cy="1745344"/>
            </a:xfrm>
            <a:prstGeom prst="roundRect">
              <a:avLst>
                <a:gd name="adj" fmla="val 10000"/>
              </a:avLst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/>
            <a:lstStyle/>
            <a:p>
              <a:pPr>
                <a:buNone/>
                <a:defRPr/>
              </a:pPr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5816502" y="1022638"/>
              <a:ext cx="859177" cy="1691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 dirty="0" err="1" smtClean="0">
                  <a:solidFill>
                    <a:srgbClr val="FFFFFF"/>
                  </a:solidFill>
                  <a:ea typeface="ＭＳ Ｐゴシック" pitchFamily="1" charset="-128"/>
                </a:rPr>
                <a:t>ELECT-prof</a:t>
              </a:r>
              <a:endParaRPr lang="it-IT" sz="2000" dirty="0">
                <a:solidFill>
                  <a:srgbClr val="FFFFFF"/>
                </a:solidFill>
                <a:ea typeface="ＭＳ Ｐゴシック" pitchFamily="1" charset="-128"/>
              </a:endParaRPr>
            </a:p>
          </p:txBody>
        </p:sp>
      </p:grpSp>
      <p:grpSp>
        <p:nvGrpSpPr>
          <p:cNvPr id="11" name="Gruppo 13"/>
          <p:cNvGrpSpPr>
            <a:grpSpLocks/>
          </p:cNvGrpSpPr>
          <p:nvPr/>
        </p:nvGrpSpPr>
        <p:grpSpPr bwMode="auto">
          <a:xfrm>
            <a:off x="7850893" y="2435607"/>
            <a:ext cx="914400" cy="1746250"/>
            <a:chOff x="6779382" y="995665"/>
            <a:chExt cx="913172" cy="1745344"/>
          </a:xfrm>
        </p:grpSpPr>
        <p:sp>
          <p:nvSpPr>
            <p:cNvPr id="15" name="Rettangolo arrotondato 14"/>
            <p:cNvSpPr>
              <a:spLocks noChangeArrowheads="1"/>
            </p:cNvSpPr>
            <p:nvPr/>
          </p:nvSpPr>
          <p:spPr bwMode="auto">
            <a:xfrm>
              <a:off x="6779382" y="995665"/>
              <a:ext cx="913172" cy="1745344"/>
            </a:xfrm>
            <a:prstGeom prst="roundRect">
              <a:avLst>
                <a:gd name="adj" fmla="val 10000"/>
              </a:avLst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/>
            <a:lstStyle/>
            <a:p>
              <a:pPr>
                <a:buNone/>
                <a:defRPr/>
              </a:pPr>
              <a:endParaRPr lang="it-IT"/>
            </a:p>
          </p:txBody>
        </p:sp>
        <p:sp>
          <p:nvSpPr>
            <p:cNvPr id="16" name="Rettangolo 15"/>
            <p:cNvSpPr/>
            <p:nvPr/>
          </p:nvSpPr>
          <p:spPr>
            <a:xfrm>
              <a:off x="6806334" y="1022638"/>
              <a:ext cx="859269" cy="1691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it-IT" sz="2000">
                  <a:solidFill>
                    <a:srgbClr val="FFFFFF"/>
                  </a:solidFill>
                  <a:ea typeface="ＭＳ Ｐゴシック" pitchFamily="1" charset="-128"/>
                </a:rPr>
                <a:t>BIO-prof</a:t>
              </a:r>
            </a:p>
          </p:txBody>
        </p:sp>
      </p:grpSp>
      <p:sp>
        <p:nvSpPr>
          <p:cNvPr id="52" name="CasellaDiTesto 51"/>
          <p:cNvSpPr txBox="1">
            <a:spLocks noChangeArrowheads="1"/>
          </p:cNvSpPr>
          <p:nvPr/>
        </p:nvSpPr>
        <p:spPr bwMode="auto">
          <a:xfrm>
            <a:off x="553431" y="1745044"/>
            <a:ext cx="4026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it-IT" b="1"/>
              <a:t>1°</a:t>
            </a:r>
          </a:p>
        </p:txBody>
      </p:sp>
      <p:sp>
        <p:nvSpPr>
          <p:cNvPr id="53" name="CasellaDiTesto 52"/>
          <p:cNvSpPr txBox="1">
            <a:spLocks noChangeArrowheads="1"/>
          </p:cNvSpPr>
          <p:nvPr/>
        </p:nvSpPr>
        <p:spPr bwMode="auto">
          <a:xfrm>
            <a:off x="566132" y="2672144"/>
            <a:ext cx="402674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it-IT" b="1"/>
              <a:t>2°</a:t>
            </a:r>
          </a:p>
          <a:p>
            <a:pPr>
              <a:buNone/>
            </a:pPr>
            <a:endParaRPr lang="it-IT" b="1"/>
          </a:p>
          <a:p>
            <a:pPr>
              <a:buNone/>
            </a:pPr>
            <a:endParaRPr lang="it-IT" b="1"/>
          </a:p>
          <a:p>
            <a:pPr>
              <a:buNone/>
            </a:pPr>
            <a:r>
              <a:rPr lang="it-IT" b="1"/>
              <a:t>3°</a:t>
            </a:r>
          </a:p>
        </p:txBody>
      </p:sp>
      <p:sp>
        <p:nvSpPr>
          <p:cNvPr id="55" name="Rettangolo arrotondato 54"/>
          <p:cNvSpPr>
            <a:spLocks noChangeArrowheads="1"/>
          </p:cNvSpPr>
          <p:nvPr/>
        </p:nvSpPr>
        <p:spPr bwMode="auto">
          <a:xfrm>
            <a:off x="5820481" y="1364044"/>
            <a:ext cx="3024187" cy="2895600"/>
          </a:xfrm>
          <a:prstGeom prst="roundRect">
            <a:avLst>
              <a:gd name="adj" fmla="val 4718"/>
            </a:avLst>
          </a:prstGeom>
          <a:noFill/>
          <a:ln w="76200">
            <a:solidFill>
              <a:srgbClr val="606060"/>
            </a:solidFill>
            <a:prstDash val="sysDash"/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buNone/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5" name="Connettore 1 44"/>
          <p:cNvCxnSpPr>
            <a:cxnSpLocks noChangeShapeType="1"/>
          </p:cNvCxnSpPr>
          <p:nvPr/>
        </p:nvCxnSpPr>
        <p:spPr bwMode="auto">
          <a:xfrm rot="10800000">
            <a:off x="386468" y="4258057"/>
            <a:ext cx="8534400" cy="1587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50" name="Rettangolo arrotondato 49"/>
          <p:cNvSpPr>
            <a:spLocks noChangeArrowheads="1"/>
          </p:cNvSpPr>
          <p:nvPr/>
        </p:nvSpPr>
        <p:spPr bwMode="auto">
          <a:xfrm>
            <a:off x="919868" y="1364044"/>
            <a:ext cx="4818063" cy="4876800"/>
          </a:xfrm>
          <a:prstGeom prst="roundRect">
            <a:avLst>
              <a:gd name="adj" fmla="val 4718"/>
            </a:avLst>
          </a:prstGeom>
          <a:noFill/>
          <a:ln w="76200">
            <a:solidFill>
              <a:srgbClr val="008000"/>
            </a:solidFill>
            <a:prstDash val="dash"/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buNone/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9" name="CasellaDiTesto 58"/>
          <p:cNvSpPr txBox="1">
            <a:spLocks noChangeArrowheads="1"/>
          </p:cNvSpPr>
          <p:nvPr/>
        </p:nvSpPr>
        <p:spPr bwMode="auto">
          <a:xfrm>
            <a:off x="3353192" y="1602169"/>
            <a:ext cx="29290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it-IT" sz="2400" dirty="0" smtClean="0">
                <a:solidFill>
                  <a:schemeClr val="bg1"/>
                </a:solidFill>
              </a:rPr>
              <a:t>Common first </a:t>
            </a:r>
            <a:r>
              <a:rPr lang="it-IT" sz="2400" dirty="0" err="1" smtClean="0">
                <a:solidFill>
                  <a:schemeClr val="bg1"/>
                </a:solidFill>
              </a:rPr>
              <a:t>year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34841" name="Text Box 33"/>
          <p:cNvSpPr txBox="1">
            <a:spLocks noChangeArrowheads="1"/>
          </p:cNvSpPr>
          <p:nvPr/>
        </p:nvSpPr>
        <p:spPr bwMode="auto">
          <a:xfrm>
            <a:off x="2534188" y="5555044"/>
            <a:ext cx="191009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>
                <a:solidFill>
                  <a:schemeClr val="bg1"/>
                </a:solidFill>
              </a:rPr>
              <a:t>Lauree Magistrali</a:t>
            </a:r>
            <a:endParaRPr lang="en-US"/>
          </a:p>
        </p:txBody>
      </p:sp>
      <p:sp>
        <p:nvSpPr>
          <p:cNvPr id="32794" name="Text Box 34"/>
          <p:cNvSpPr txBox="1">
            <a:spLocks noChangeArrowheads="1"/>
          </p:cNvSpPr>
          <p:nvPr/>
        </p:nvSpPr>
        <p:spPr bwMode="auto">
          <a:xfrm>
            <a:off x="4958019" y="2627694"/>
            <a:ext cx="19958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3-YEAR DEGREES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843" name="Text Box 35"/>
          <p:cNvSpPr txBox="1">
            <a:spLocks noChangeArrowheads="1"/>
          </p:cNvSpPr>
          <p:nvPr/>
        </p:nvSpPr>
        <p:spPr bwMode="auto">
          <a:xfrm>
            <a:off x="2291468" y="2735644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en-US" sz="2400" dirty="0" smtClean="0">
                <a:solidFill>
                  <a:schemeClr val="bg1"/>
                </a:solidFill>
                <a:latin typeface="+mn-lt"/>
              </a:rPr>
              <a:t>INFORMATION</a:t>
            </a:r>
            <a:endParaRPr lang="en-US" sz="2400" dirty="0">
              <a:latin typeface="+mn-lt"/>
            </a:endParaRPr>
          </a:p>
        </p:txBody>
      </p:sp>
      <p:grpSp>
        <p:nvGrpSpPr>
          <p:cNvPr id="13" name="Group 55"/>
          <p:cNvGrpSpPr/>
          <p:nvPr/>
        </p:nvGrpSpPr>
        <p:grpSpPr>
          <a:xfrm>
            <a:off x="486543" y="4672394"/>
            <a:ext cx="518091" cy="1256701"/>
            <a:chOff x="709675" y="4603750"/>
            <a:chExt cx="518091" cy="1256701"/>
          </a:xfrm>
        </p:grpSpPr>
        <p:sp>
          <p:nvSpPr>
            <p:cNvPr id="54" name="CasellaDiTesto 53"/>
            <p:cNvSpPr txBox="1">
              <a:spLocks noChangeArrowheads="1"/>
            </p:cNvSpPr>
            <p:nvPr/>
          </p:nvSpPr>
          <p:spPr bwMode="auto">
            <a:xfrm>
              <a:off x="709675" y="4603750"/>
              <a:ext cx="518091" cy="1224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it-IT" b="1" dirty="0" smtClean="0"/>
                <a:t>4  *</a:t>
              </a:r>
              <a:endParaRPr lang="it-IT" b="1" dirty="0"/>
            </a:p>
            <a:p>
              <a:pPr>
                <a:buNone/>
              </a:pPr>
              <a:endParaRPr lang="it-IT" b="1" dirty="0"/>
            </a:p>
            <a:p>
              <a:pPr>
                <a:buNone/>
              </a:pPr>
              <a:endParaRPr lang="it-IT" b="1" dirty="0"/>
            </a:p>
            <a:p>
              <a:pPr>
                <a:buNone/>
              </a:pPr>
              <a:r>
                <a:rPr lang="it-IT" b="1" dirty="0" smtClean="0"/>
                <a:t>5  *</a:t>
              </a:r>
              <a:endParaRPr lang="it-IT" b="1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50900" y="4635500"/>
              <a:ext cx="292100" cy="12249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it-IT" b="1" dirty="0" smtClean="0"/>
                <a:t>°</a:t>
              </a:r>
            </a:p>
            <a:p>
              <a:pPr>
                <a:buNone/>
              </a:pPr>
              <a:endParaRPr lang="it-IT" b="1" dirty="0" smtClean="0"/>
            </a:p>
            <a:p>
              <a:pPr>
                <a:buNone/>
              </a:pPr>
              <a:endParaRPr lang="it-IT" b="1" dirty="0" smtClean="0"/>
            </a:p>
            <a:p>
              <a:pPr>
                <a:buNone/>
              </a:pPr>
              <a:r>
                <a:rPr lang="it-IT" b="1" dirty="0" smtClean="0"/>
                <a:t>°</a:t>
              </a:r>
              <a:endParaRPr lang="it-IT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866492" y="4444720"/>
            <a:ext cx="297285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en-US" dirty="0" smtClean="0"/>
              <a:t>About 600 students new enrolments every year</a:t>
            </a:r>
          </a:p>
          <a:p>
            <a:pPr algn="l">
              <a:buNone/>
            </a:pPr>
            <a:endParaRPr lang="en-US" dirty="0"/>
          </a:p>
          <a:p>
            <a:pPr algn="l">
              <a:buNone/>
            </a:pPr>
            <a:r>
              <a:rPr lang="en-US" dirty="0" smtClean="0"/>
              <a:t>About 180 master graduations per year</a:t>
            </a:r>
            <a:endParaRPr lang="en-US" dirty="0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8</a:t>
            </a:fld>
            <a:fld id="{3E41EB56-A91D-E14E-A20A-892F179A961C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5493061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4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Deep learning: </a:t>
            </a:r>
          </a:p>
        </p:txBody>
      </p:sp>
      <p:pic>
        <p:nvPicPr>
          <p:cNvPr id="25602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" b="2184"/>
          <a:stretch>
            <a:fillRect/>
          </a:stretch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80</a:t>
            </a:fld>
            <a:fld id="{3E41EB56-A91D-E14E-A20A-892F179A961C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96290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1804988" y="228600"/>
            <a:ext cx="7110412" cy="990600"/>
          </a:xfrm>
        </p:spPr>
        <p:txBody>
          <a:bodyPr/>
          <a:lstStyle/>
          <a:p>
            <a:pPr eaLnBrk="1" hangingPunct="1"/>
            <a:r>
              <a:rPr lang="en-US">
                <a:latin typeface="Tw Cen MT" charset="0"/>
                <a:ea typeface="ＭＳ Ｐゴシック" charset="0"/>
                <a:cs typeface="ＭＳ Ｐゴシック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Context classification techniques</a:t>
            </a:r>
          </a:p>
          <a:p>
            <a:pPr lvl="1" eaLnBrk="1" hangingPunct="1">
              <a:defRPr/>
            </a:pPr>
            <a:r>
              <a:rPr lang="en-US" dirty="0" smtClean="0"/>
              <a:t>Infer congestions, channel conditions, traffic types, in-network delays,…</a:t>
            </a:r>
          </a:p>
          <a:p>
            <a:pPr eaLnBrk="1" hangingPunct="1">
              <a:defRPr/>
            </a:pPr>
            <a:r>
              <a:rPr lang="en-US" b="1" dirty="0" smtClean="0"/>
              <a:t>Convergence to global optimal behavior</a:t>
            </a:r>
          </a:p>
          <a:p>
            <a:pPr lvl="1" eaLnBrk="1" hangingPunct="1">
              <a:defRPr/>
            </a:pPr>
            <a:r>
              <a:rPr lang="en-US" dirty="0" smtClean="0"/>
              <a:t>Apply emergent behavior techniques to find optimal parameters setting in a distributed fashion</a:t>
            </a:r>
            <a:endParaRPr lang="en-US" dirty="0"/>
          </a:p>
          <a:p>
            <a:pPr eaLnBrk="1" hangingPunct="1">
              <a:defRPr/>
            </a:pPr>
            <a:r>
              <a:rPr lang="en-US" b="1" dirty="0" smtClean="0"/>
              <a:t>Network optimization</a:t>
            </a:r>
          </a:p>
          <a:p>
            <a:pPr lvl="1" eaLnBrk="1" hangingPunct="1">
              <a:defRPr/>
            </a:pPr>
            <a:r>
              <a:rPr lang="en-US" dirty="0" smtClean="0"/>
              <a:t>Learn optimal actions by means of neural networks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855D372D-C40D-DB4B-B82E-BD670C8D061D}" type="slidenum">
              <a:rPr lang="en-US" smtClean="0"/>
              <a:pPr/>
              <a:t>81</a:t>
            </a:fld>
            <a:fld id="{3E41EB56-A91D-E14E-A20A-892F179A961C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51506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DEI’s research portfolio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Telenor - Oslo - Norway</a:t>
            </a:r>
            <a:endParaRPr lang="en-US"/>
          </a:p>
        </p:txBody>
      </p:sp>
      <p:sp>
        <p:nvSpPr>
          <p:cNvPr id="8" name="Rettangolo 32"/>
          <p:cNvSpPr/>
          <p:nvPr/>
        </p:nvSpPr>
        <p:spPr bwMode="auto">
          <a:xfrm>
            <a:off x="4726635" y="3532261"/>
            <a:ext cx="2262845" cy="185403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4564865" y="4899776"/>
            <a:ext cx="2420164" cy="52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Telecommunications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ttangolo 31"/>
          <p:cNvSpPr/>
          <p:nvPr/>
        </p:nvSpPr>
        <p:spPr bwMode="auto">
          <a:xfrm>
            <a:off x="2308380" y="3581823"/>
            <a:ext cx="2418255" cy="180446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Rectangle 58"/>
          <p:cNvSpPr>
            <a:spLocks noChangeArrowheads="1"/>
          </p:cNvSpPr>
          <p:nvPr/>
        </p:nvSpPr>
        <p:spPr bwMode="auto">
          <a:xfrm>
            <a:off x="2092612" y="4892660"/>
            <a:ext cx="2679356" cy="48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Operational</a:t>
            </a:r>
            <a:r>
              <a:rPr lang="it-IT" b="1" dirty="0" smtClean="0">
                <a:solidFill>
                  <a:srgbClr val="8C0E1D"/>
                </a:solidFill>
                <a:latin typeface="Arial" charset="0"/>
                <a:cs typeface="Arial" charset="0"/>
              </a:rPr>
              <a:t> </a:t>
            </a: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Research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Rectangle 58"/>
          <p:cNvSpPr>
            <a:spLocks noChangeArrowheads="1"/>
          </p:cNvSpPr>
          <p:nvPr/>
        </p:nvSpPr>
        <p:spPr bwMode="auto">
          <a:xfrm>
            <a:off x="0" y="2074482"/>
            <a:ext cx="2051235" cy="153178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 algn="ctr">
              <a:spcAft>
                <a:spcPts val="1200"/>
              </a:spcAft>
              <a:buNone/>
            </a:pPr>
            <a:r>
              <a:rPr lang="it-IT" sz="2800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Research</a:t>
            </a:r>
            <a:r>
              <a:rPr lang="it-IT" sz="2800" b="1" dirty="0" smtClean="0">
                <a:solidFill>
                  <a:srgbClr val="8C0E1D"/>
                </a:solidFill>
                <a:latin typeface="Arial" charset="0"/>
                <a:cs typeface="Arial" charset="0"/>
              </a:rPr>
              <a:t> </a:t>
            </a:r>
            <a:r>
              <a:rPr lang="it-IT" sz="2800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areas</a:t>
            </a:r>
            <a:endParaRPr lang="it-IT" sz="2800" dirty="0">
              <a:solidFill>
                <a:srgbClr val="8C0E1D"/>
              </a:solidFill>
              <a:latin typeface="Arial" charset="0"/>
              <a:cs typeface="Arial" charset="0"/>
            </a:endParaRPr>
          </a:p>
          <a:p>
            <a:pPr algn="just">
              <a:buNone/>
            </a:pPr>
            <a:endParaRPr lang="it-IT" sz="24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Rettangolo 27"/>
          <p:cNvSpPr/>
          <p:nvPr/>
        </p:nvSpPr>
        <p:spPr bwMode="auto">
          <a:xfrm>
            <a:off x="2165210" y="1770961"/>
            <a:ext cx="2561425" cy="186239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Rettangolo 28"/>
          <p:cNvSpPr/>
          <p:nvPr/>
        </p:nvSpPr>
        <p:spPr bwMode="auto">
          <a:xfrm>
            <a:off x="4726635" y="1770961"/>
            <a:ext cx="2262845" cy="1813187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Rettangolo 29"/>
          <p:cNvSpPr/>
          <p:nvPr/>
        </p:nvSpPr>
        <p:spPr bwMode="auto">
          <a:xfrm>
            <a:off x="6989479" y="1770961"/>
            <a:ext cx="2099008" cy="180446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6" name="Rettangolo 30"/>
          <p:cNvSpPr/>
          <p:nvPr/>
        </p:nvSpPr>
        <p:spPr bwMode="auto">
          <a:xfrm>
            <a:off x="78984" y="3488019"/>
            <a:ext cx="2249809" cy="18982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7" name="Rettangolo 33"/>
          <p:cNvSpPr/>
          <p:nvPr/>
        </p:nvSpPr>
        <p:spPr bwMode="auto">
          <a:xfrm>
            <a:off x="6989479" y="3553823"/>
            <a:ext cx="2099008" cy="183246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 eaLnBrk="0" hangingPunct="0">
              <a:spcBef>
                <a:spcPct val="0"/>
              </a:spcBef>
              <a:buNone/>
            </a:pPr>
            <a:endParaRPr kumimoji="0" lang="it-IT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8" name="Rectangle 58"/>
          <p:cNvSpPr>
            <a:spLocks noChangeArrowheads="1"/>
          </p:cNvSpPr>
          <p:nvPr/>
        </p:nvSpPr>
        <p:spPr bwMode="auto">
          <a:xfrm>
            <a:off x="1842214" y="3109424"/>
            <a:ext cx="2779779" cy="45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smtClean="0">
                <a:solidFill>
                  <a:srgbClr val="8C0E1D"/>
                </a:solidFill>
                <a:latin typeface="Arial" charset="0"/>
                <a:cs typeface="Arial" charset="0"/>
              </a:rPr>
              <a:t>Control &amp; </a:t>
            </a: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automation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  <a:p>
            <a:pPr>
              <a:buNone/>
            </a:pPr>
            <a:endParaRPr lang="it-IT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Rectangle 58"/>
          <p:cNvSpPr>
            <a:spLocks noChangeArrowheads="1"/>
          </p:cNvSpPr>
          <p:nvPr/>
        </p:nvSpPr>
        <p:spPr bwMode="auto">
          <a:xfrm>
            <a:off x="4495675" y="3085216"/>
            <a:ext cx="2259963" cy="48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Bio-engineering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Rectangle 58"/>
          <p:cNvSpPr>
            <a:spLocks noChangeArrowheads="1"/>
          </p:cNvSpPr>
          <p:nvPr/>
        </p:nvSpPr>
        <p:spPr bwMode="auto">
          <a:xfrm>
            <a:off x="6755310" y="3093556"/>
            <a:ext cx="2259963" cy="47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Electronics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Rectangle 58"/>
          <p:cNvSpPr>
            <a:spLocks noChangeArrowheads="1"/>
          </p:cNvSpPr>
          <p:nvPr/>
        </p:nvSpPr>
        <p:spPr bwMode="auto">
          <a:xfrm>
            <a:off x="-143078" y="4899771"/>
            <a:ext cx="2671331" cy="4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smtClean="0">
                <a:solidFill>
                  <a:srgbClr val="8C0E1D"/>
                </a:solidFill>
                <a:latin typeface="Arial" charset="0"/>
                <a:cs typeface="Arial" charset="0"/>
              </a:rPr>
              <a:t>Computer </a:t>
            </a: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Engineering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Rectangle 58"/>
          <p:cNvSpPr>
            <a:spLocks noChangeArrowheads="1"/>
          </p:cNvSpPr>
          <p:nvPr/>
        </p:nvSpPr>
        <p:spPr bwMode="auto">
          <a:xfrm>
            <a:off x="6794607" y="4879523"/>
            <a:ext cx="2259963" cy="42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08044" tIns="208044" rIns="208044" bIns="208044"/>
          <a:lstStyle/>
          <a:p>
            <a:pPr>
              <a:spcAft>
                <a:spcPts val="1200"/>
              </a:spcAft>
              <a:buNone/>
            </a:pP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Applied</a:t>
            </a:r>
            <a:r>
              <a:rPr lang="it-IT" b="1" dirty="0" smtClean="0">
                <a:solidFill>
                  <a:srgbClr val="8C0E1D"/>
                </a:solidFill>
                <a:latin typeface="Arial" charset="0"/>
                <a:cs typeface="Arial" charset="0"/>
              </a:rPr>
              <a:t> </a:t>
            </a:r>
            <a:r>
              <a:rPr lang="it-IT" b="1" dirty="0" err="1" smtClean="0">
                <a:solidFill>
                  <a:srgbClr val="8C0E1D"/>
                </a:solidFill>
                <a:latin typeface="Arial" charset="0"/>
                <a:cs typeface="Arial" charset="0"/>
              </a:rPr>
              <a:t>Optics</a:t>
            </a:r>
            <a:endParaRPr lang="it-IT" dirty="0">
              <a:solidFill>
                <a:srgbClr val="8C0E1D"/>
              </a:solidFill>
              <a:latin typeface="Arial" charset="0"/>
              <a:cs typeface="Arial" charset="0"/>
            </a:endParaRPr>
          </a:p>
        </p:txBody>
      </p:sp>
      <p:pic>
        <p:nvPicPr>
          <p:cNvPr id="23" name="Picture 33" descr="intercon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9492" y="1834346"/>
            <a:ext cx="1752203" cy="145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5" descr="image01.gif (214451 byte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0431" y="1834346"/>
            <a:ext cx="1718394" cy="1452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71249" y="1834347"/>
            <a:ext cx="1794808" cy="145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8" descr="Satellite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6660" y="3630576"/>
            <a:ext cx="1729582" cy="139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magine 46" descr="c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489" y="3652346"/>
            <a:ext cx="1718510" cy="1363609"/>
          </a:xfrm>
          <a:prstGeom prst="rect">
            <a:avLst/>
          </a:prstGeom>
        </p:spPr>
      </p:pic>
      <p:pic>
        <p:nvPicPr>
          <p:cNvPr id="28" name="Immagine 48" descr="or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95886" y="3654345"/>
            <a:ext cx="1754448" cy="1361610"/>
          </a:xfrm>
          <a:prstGeom prst="rect">
            <a:avLst/>
          </a:prstGeom>
        </p:spPr>
      </p:pic>
      <p:pic>
        <p:nvPicPr>
          <p:cNvPr id="29" name="Immagine 50" descr="ado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2881" y="3630576"/>
            <a:ext cx="1707510" cy="1393903"/>
          </a:xfrm>
          <a:prstGeom prst="rect">
            <a:avLst/>
          </a:prstGeom>
        </p:spPr>
      </p:pic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Oct. 28, 2014</a:t>
            </a:r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>
          <a:xfrm>
            <a:off x="4603253" y="6477000"/>
            <a:ext cx="838200" cy="381000"/>
          </a:xfrm>
        </p:spPr>
        <p:txBody>
          <a:bodyPr/>
          <a:lstStyle/>
          <a:p>
            <a:fld id="{3E41EB56-A91D-E14E-A20A-892F179A961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613033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3|0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Struttura dei corsi di laurea nel settore"/>
  <p:tag name="WSLEVEL" val="1"/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Slide 40"/>
  <p:tag name="WS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5|0.3|0.2|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0.3|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ignet">
  <a:themeElements>
    <a:clrScheme name="Impostazioni personalizzate 1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AC0016"/>
      </a:hlink>
      <a:folHlink>
        <a:srgbClr val="AC0016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signet.thmx</Template>
  <TotalTime>30089</TotalTime>
  <Words>3989</Words>
  <Application>Microsoft Macintosh PowerPoint</Application>
  <PresentationFormat>On-screen Show (4:3)</PresentationFormat>
  <Paragraphs>839</Paragraphs>
  <Slides>81</Slides>
  <Notes>15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81</vt:i4>
      </vt:variant>
    </vt:vector>
  </HeadingPairs>
  <TitlesOfParts>
    <vt:vector size="85" baseType="lpstr">
      <vt:lpstr>signet</vt:lpstr>
      <vt:lpstr>Equation</vt:lpstr>
      <vt:lpstr>Visio</vt:lpstr>
      <vt:lpstr>Microsoft Equation</vt:lpstr>
      <vt:lpstr>A research perspective on 5G access networks: issues, methodologies and ways forward</vt:lpstr>
      <vt:lpstr>A quick introduction to…</vt:lpstr>
      <vt:lpstr>University of Padova Bò</vt:lpstr>
      <vt:lpstr>Padova (aka Padua)</vt:lpstr>
      <vt:lpstr>History</vt:lpstr>
      <vt:lpstr>Some numbers</vt:lpstr>
      <vt:lpstr>Department of Information engineering</vt:lpstr>
      <vt:lpstr>DEI’s educational portfolio</vt:lpstr>
      <vt:lpstr>DEI’s research portfolio</vt:lpstr>
      <vt:lpstr>POST-GRADUATE STUDIES</vt:lpstr>
      <vt:lpstr>SPIN-OFF AND Tech. transf.</vt:lpstr>
      <vt:lpstr>RESEARCH ASSESSMENT</vt:lpstr>
      <vt:lpstr>SIGNET: SIGNALs and networking research group</vt:lpstr>
      <vt:lpstr>SIGNET people</vt:lpstr>
      <vt:lpstr>Main research areas…</vt:lpstr>
      <vt:lpstr>Plus more exotic stuff…</vt:lpstr>
      <vt:lpstr>Recent Research Projects</vt:lpstr>
      <vt:lpstr>Collaborations</vt:lpstr>
      <vt:lpstr>Contacts</vt:lpstr>
      <vt:lpstr>What do we expect from 5G? </vt:lpstr>
      <vt:lpstr>User perspective</vt:lpstr>
      <vt:lpstr>Technical requirements</vt:lpstr>
      <vt:lpstr>Technical requirements</vt:lpstr>
      <vt:lpstr>Technical requirements</vt:lpstr>
      <vt:lpstr>Technical requirements</vt:lpstr>
      <vt:lpstr>Technical requirements</vt:lpstr>
      <vt:lpstr>And much much more…</vt:lpstr>
      <vt:lpstr>The basic ingredients</vt:lpstr>
      <vt:lpstr>Focus of this presentation</vt:lpstr>
      <vt:lpstr>The challenge of massive M2M access</vt:lpstr>
      <vt:lpstr>The shape of wireless to come</vt:lpstr>
      <vt:lpstr>enormous  M2M growth expected</vt:lpstr>
      <vt:lpstr>M2M reference architecture</vt:lpstr>
      <vt:lpstr>Machine Network Traffic </vt:lpstr>
      <vt:lpstr>high-speed wireless vs. M2M</vt:lpstr>
      <vt:lpstr>The issue of short packets</vt:lpstr>
      <vt:lpstr>wireless M2M</vt:lpstr>
      <vt:lpstr>wireless M2M</vt:lpstr>
      <vt:lpstr>massive asynchronous access</vt:lpstr>
      <vt:lpstr>Physical capture model </vt:lpstr>
      <vt:lpstr>Multi Packet Reception</vt:lpstr>
      <vt:lpstr>Open questions</vt:lpstr>
      <vt:lpstr>The answer</vt:lpstr>
      <vt:lpstr>State of the art</vt:lpstr>
      <vt:lpstr>State of the art</vt:lpstr>
      <vt:lpstr>SIC+MPR throughput</vt:lpstr>
      <vt:lpstr>Max SIC gain analysis</vt:lpstr>
      <vt:lpstr>An example of application to network planning</vt:lpstr>
      <vt:lpstr>Throughput when varying cell radius with no SIC</vt:lpstr>
      <vt:lpstr>Introducing SIC</vt:lpstr>
      <vt:lpstr>Asymptotic performance</vt:lpstr>
      <vt:lpstr>Context-awareness and reactiveness</vt:lpstr>
      <vt:lpstr>Cognition-based Network</vt:lpstr>
      <vt:lpstr>Restricted Boltzmann Machines (RBM)</vt:lpstr>
      <vt:lpstr>Hierarchical processing</vt:lpstr>
      <vt:lpstr>Example of learning/generation </vt:lpstr>
      <vt:lpstr>Example of applications</vt:lpstr>
      <vt:lpstr>Multimedia growth</vt:lpstr>
      <vt:lpstr>Analysis</vt:lpstr>
      <vt:lpstr>Rate versus compression</vt:lpstr>
      <vt:lpstr>SSIM versus rate</vt:lpstr>
      <vt:lpstr>Remarks</vt:lpstr>
      <vt:lpstr>Requirements for video delivery</vt:lpstr>
      <vt:lpstr>“Our” Video Classes</vt:lpstr>
      <vt:lpstr>RBM SSIM estimate</vt:lpstr>
      <vt:lpstr>Cognitive video admission control</vt:lpstr>
      <vt:lpstr>QoE-aware proxy vs legacy video clients</vt:lpstr>
      <vt:lpstr>Conclusions</vt:lpstr>
      <vt:lpstr>Conclusions</vt:lpstr>
      <vt:lpstr>Conclusions</vt:lpstr>
      <vt:lpstr>PowerPoint Presentation</vt:lpstr>
      <vt:lpstr>Mobile multimedia networks</vt:lpstr>
      <vt:lpstr>Research topics</vt:lpstr>
      <vt:lpstr>Internet of Things &amp; Internet of Energy</vt:lpstr>
      <vt:lpstr>Research topics</vt:lpstr>
      <vt:lpstr>Underwater communications</vt:lpstr>
      <vt:lpstr>Underwater communications</vt:lpstr>
      <vt:lpstr>Details</vt:lpstr>
      <vt:lpstr>Cognitive networks</vt:lpstr>
      <vt:lpstr>Deep learning: </vt:lpstr>
      <vt:lpstr>Objectives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Batch Conflict Resolution</dc:title>
  <dc:creator>Petar Popovski</dc:creator>
  <cp:lastModifiedBy>Andrea Zanella</cp:lastModifiedBy>
  <cp:revision>741</cp:revision>
  <cp:lastPrinted>2013-03-03T21:19:02Z</cp:lastPrinted>
  <dcterms:created xsi:type="dcterms:W3CDTF">2012-03-25T20:06:20Z</dcterms:created>
  <dcterms:modified xsi:type="dcterms:W3CDTF">2014-10-28T11:52:11Z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Class">
    <vt:lpwstr>Limited Internal</vt:lpwstr>
  </property>
  <property fmtid="{D5CDD505-2E9C-101B-9397-08002B2CF9AE}" pid="3" name="Prepared">
    <vt:lpwstr>Powerpoint presentation</vt:lpwstr>
  </property>
  <property fmtid="{D5CDD505-2E9C-101B-9397-08002B2CF9AE}" pid="4" name="DocumentNumber">
    <vt:lpwstr>2882-ABC 123 4567/1 Uen</vt:lpwstr>
  </property>
  <property fmtid="{D5CDD505-2E9C-101B-9397-08002B2CF9AE}" pid="5" name="Date">
    <vt:filetime>2000-05-24T22:00:00Z</vt:filetime>
  </property>
  <property fmtid="{D5CDD505-2E9C-101B-9397-08002B2CF9AE}" pid="6" name="TemplateVersion">
    <vt:lpwstr>EN/FAD 109 0015/1 R1A</vt:lpwstr>
  </property>
</Properties>
</file>