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1" r:id="rId3"/>
    <p:sldId id="257" r:id="rId4"/>
    <p:sldId id="276" r:id="rId5"/>
    <p:sldId id="272" r:id="rId6"/>
    <p:sldId id="282" r:id="rId7"/>
    <p:sldId id="268" r:id="rId8"/>
    <p:sldId id="280" r:id="rId9"/>
    <p:sldId id="273" r:id="rId10"/>
    <p:sldId id="278" r:id="rId11"/>
    <p:sldId id="281" r:id="rId12"/>
    <p:sldId id="275" r:id="rId13"/>
    <p:sldId id="269" r:id="rId14"/>
  </p:sldIdLst>
  <p:sldSz cx="9144000" cy="6858000" type="screen4x3"/>
  <p:notesSz cx="9144000" cy="6858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6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1268730"/>
          </a:xfrm>
          <a:custGeom>
            <a:avLst/>
            <a:gdLst/>
            <a:ahLst/>
            <a:cxnLst/>
            <a:rect l="l" t="t" r="r" b="b"/>
            <a:pathLst>
              <a:path w="9144000" h="1268730">
                <a:moveTo>
                  <a:pt x="0" y="1268412"/>
                </a:moveTo>
                <a:lnTo>
                  <a:pt x="0" y="0"/>
                </a:lnTo>
                <a:lnTo>
                  <a:pt x="9144000" y="0"/>
                </a:lnTo>
                <a:lnTo>
                  <a:pt x="9144000" y="1268412"/>
                </a:lnTo>
                <a:lnTo>
                  <a:pt x="0" y="1268412"/>
                </a:lnTo>
                <a:close/>
              </a:path>
            </a:pathLst>
          </a:custGeom>
          <a:solidFill>
            <a:srgbClr val="C21D23"/>
          </a:solidFill>
        </p:spPr>
        <p:txBody>
          <a:bodyPr wrap="square" lIns="0" tIns="0" rIns="0" bIns="0" rtlCol="0"/>
          <a:lstStyle/>
          <a:p>
            <a:endParaRPr/>
          </a:p>
        </p:txBody>
      </p:sp>
      <p:sp>
        <p:nvSpPr>
          <p:cNvPr id="2" name="Holder 2"/>
          <p:cNvSpPr>
            <a:spLocks noGrp="1"/>
          </p:cNvSpPr>
          <p:nvPr>
            <p:ph type="title"/>
          </p:nvPr>
        </p:nvSpPr>
        <p:spPr>
          <a:xfrm>
            <a:off x="457200" y="274320"/>
            <a:ext cx="8229600" cy="10972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12/9/2019</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3" Type="http://schemas.openxmlformats.org/officeDocument/2006/relationships/hyperlink" Target="https://www.miur.gov.it/titoli-di-accesso" TargetMode="External"/><Relationship Id="rId2" Type="http://schemas.openxmlformats.org/officeDocument/2006/relationships/image" Target="../media/image2.png"/><Relationship Id="rId1" Type="http://schemas.openxmlformats.org/officeDocument/2006/relationships/slideLayout" Target="../slideLayouts/slideLayout5.xml"/><Relationship Id="rId5" Type="http://schemas.openxmlformats.org/officeDocument/2006/relationships/hyperlink" Target="https://www.miur.gov.it/web/guest/-/d-m-n-259-del-9-maggio-2017" TargetMode="External"/><Relationship Id="rId4" Type="http://schemas.openxmlformats.org/officeDocument/2006/relationships/hyperlink" Target="http://www.istruzione.it/graduatoriedistituto/allegati/D.P.R.%2019_2016%20Nuove%20Classi%20di%20Concorso.pdf" TargetMode="Externa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hyperlink" Target="mailto:tfa.lauream@unipd.it" TargetMode="External"/><Relationship Id="rId2" Type="http://schemas.openxmlformats.org/officeDocument/2006/relationships/hyperlink" Target="mailto:carriere.studenti@unipd.it" TargetMode="External"/><Relationship Id="rId1" Type="http://schemas.openxmlformats.org/officeDocument/2006/relationships/slideLayout" Target="../slideLayouts/slideLayout5.xml"/><Relationship Id="rId6" Type="http://schemas.openxmlformats.org/officeDocument/2006/relationships/image" Target="../media/image2.png"/><Relationship Id="rId5" Type="http://schemas.openxmlformats.org/officeDocument/2006/relationships/hyperlink" Target="mailto:eugenio.dirauso@unipd.it" TargetMode="External"/><Relationship Id="rId4" Type="http://schemas.openxmlformats.org/officeDocument/2006/relationships/hyperlink" Target="mailto:ufficio.dlm@unipd.it"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mailto:marina.derossi@unipd.it" TargetMode="External"/><Relationship Id="rId2" Type="http://schemas.openxmlformats.org/officeDocument/2006/relationships/image" Target="../media/image3.png"/><Relationship Id="rId1" Type="http://schemas.openxmlformats.org/officeDocument/2006/relationships/slideLayout" Target="../slideLayouts/slideLayout5.xml"/><Relationship Id="rId5" Type="http://schemas.openxmlformats.org/officeDocument/2006/relationships/hyperlink" Target="mailto:tfa.lauream@unipd.it" TargetMode="External"/><Relationship Id="rId4" Type="http://schemas.openxmlformats.org/officeDocument/2006/relationships/hyperlink" Target="mailto:Carriere.studenti@unipd.it"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didattica.unipd.it/cfu24/2018" TargetMode="External"/><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hyperlink" Target="https://www.unipd.it/inclusione/general-course" TargetMode="External"/><Relationship Id="rId2" Type="http://schemas.openxmlformats.org/officeDocument/2006/relationships/image" Target="../media/image2.png"/><Relationship Id="rId1" Type="http://schemas.openxmlformats.org/officeDocument/2006/relationships/slideLayout" Target="../slideLayouts/slideLayout5.xml"/><Relationship Id="rId4" Type="http://schemas.openxmlformats.org/officeDocument/2006/relationships/hyperlink" Target="https://www.unipd.it/general-course-didattica-scuola-secondaria" TargetMode="Externa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custGeom>
            <a:avLst/>
            <a:gdLst/>
            <a:ahLst/>
            <a:cxnLst/>
            <a:rect l="l" t="t" r="r" b="b"/>
            <a:pathLst>
              <a:path w="9144000" h="6858000">
                <a:moveTo>
                  <a:pt x="0" y="0"/>
                </a:moveTo>
                <a:lnTo>
                  <a:pt x="9144000" y="0"/>
                </a:lnTo>
                <a:lnTo>
                  <a:pt x="9144000" y="6857999"/>
                </a:lnTo>
                <a:lnTo>
                  <a:pt x="0" y="6857999"/>
                </a:lnTo>
                <a:lnTo>
                  <a:pt x="0" y="0"/>
                </a:lnTo>
                <a:close/>
              </a:path>
            </a:pathLst>
          </a:custGeom>
          <a:solidFill>
            <a:srgbClr val="C21D23"/>
          </a:solidFill>
        </p:spPr>
        <p:txBody>
          <a:bodyPr wrap="square" lIns="0" tIns="0" rIns="0" bIns="0" rtlCol="0"/>
          <a:lstStyle/>
          <a:p>
            <a:endParaRPr dirty="0"/>
          </a:p>
        </p:txBody>
      </p:sp>
      <p:sp>
        <p:nvSpPr>
          <p:cNvPr id="3" name="object 3"/>
          <p:cNvSpPr/>
          <p:nvPr/>
        </p:nvSpPr>
        <p:spPr>
          <a:xfrm>
            <a:off x="1600200" y="609600"/>
            <a:ext cx="5967413" cy="2427288"/>
          </a:xfrm>
          <a:prstGeom prst="rect">
            <a:avLst/>
          </a:prstGeom>
          <a:blipFill>
            <a:blip r:embed="rId2" cstate="print"/>
            <a:stretch>
              <a:fillRect/>
            </a:stretch>
          </a:blipFill>
        </p:spPr>
        <p:txBody>
          <a:bodyPr wrap="square" lIns="0" tIns="0" rIns="0" bIns="0" rtlCol="0"/>
          <a:lstStyle/>
          <a:p>
            <a:endParaRPr dirty="0"/>
          </a:p>
        </p:txBody>
      </p:sp>
      <p:sp>
        <p:nvSpPr>
          <p:cNvPr id="4" name="object 4"/>
          <p:cNvSpPr txBox="1"/>
          <p:nvPr/>
        </p:nvSpPr>
        <p:spPr>
          <a:xfrm>
            <a:off x="291340" y="3246120"/>
            <a:ext cx="8567420" cy="2718693"/>
          </a:xfrm>
          <a:prstGeom prst="rect">
            <a:avLst/>
          </a:prstGeom>
        </p:spPr>
        <p:txBody>
          <a:bodyPr vert="horz" wrap="square" lIns="0" tIns="12700" rIns="0" bIns="0" rtlCol="0">
            <a:spAutoFit/>
          </a:bodyPr>
          <a:lstStyle/>
          <a:p>
            <a:pPr marL="1713230">
              <a:lnSpc>
                <a:spcPct val="100000"/>
              </a:lnSpc>
              <a:spcBef>
                <a:spcPts val="100"/>
              </a:spcBef>
            </a:pPr>
            <a:r>
              <a:rPr sz="2000" dirty="0">
                <a:solidFill>
                  <a:schemeClr val="bg1"/>
                </a:solidFill>
                <a:latin typeface="Arial"/>
                <a:cs typeface="Arial"/>
              </a:rPr>
              <a:t>Percorsi 24 </a:t>
            </a:r>
            <a:r>
              <a:rPr sz="2000" spc="-5" dirty="0">
                <a:solidFill>
                  <a:schemeClr val="bg1"/>
                </a:solidFill>
                <a:latin typeface="Arial"/>
                <a:cs typeface="Arial"/>
              </a:rPr>
              <a:t>CFU, </a:t>
            </a:r>
            <a:r>
              <a:rPr sz="2000" dirty="0">
                <a:solidFill>
                  <a:schemeClr val="bg1"/>
                </a:solidFill>
                <a:latin typeface="Arial"/>
                <a:cs typeface="Arial"/>
              </a:rPr>
              <a:t>DM 616 del 10 </a:t>
            </a:r>
            <a:r>
              <a:rPr sz="2000" spc="-5" dirty="0">
                <a:solidFill>
                  <a:schemeClr val="bg1"/>
                </a:solidFill>
                <a:latin typeface="Arial"/>
                <a:cs typeface="Arial"/>
              </a:rPr>
              <a:t>agosto</a:t>
            </a:r>
            <a:r>
              <a:rPr sz="2000" spc="-20" dirty="0">
                <a:solidFill>
                  <a:schemeClr val="bg1"/>
                </a:solidFill>
                <a:latin typeface="Arial"/>
                <a:cs typeface="Arial"/>
              </a:rPr>
              <a:t> </a:t>
            </a:r>
            <a:r>
              <a:rPr sz="2000" dirty="0">
                <a:solidFill>
                  <a:schemeClr val="bg1"/>
                </a:solidFill>
                <a:latin typeface="Arial"/>
                <a:cs typeface="Arial"/>
              </a:rPr>
              <a:t>2017</a:t>
            </a:r>
          </a:p>
          <a:p>
            <a:pPr marL="12700" marR="5080" algn="ctr">
              <a:lnSpc>
                <a:spcPts val="2320"/>
              </a:lnSpc>
              <a:spcBef>
                <a:spcPts val="1820"/>
              </a:spcBef>
            </a:pPr>
            <a:r>
              <a:rPr sz="2000" spc="-5" dirty="0" smtClean="0">
                <a:solidFill>
                  <a:schemeClr val="bg1"/>
                </a:solidFill>
                <a:latin typeface="Arial"/>
                <a:cs typeface="Arial"/>
              </a:rPr>
              <a:t>«</a:t>
            </a:r>
            <a:r>
              <a:rPr lang="it-IT" sz="2000" spc="-5" dirty="0" smtClean="0">
                <a:solidFill>
                  <a:schemeClr val="bg1"/>
                </a:solidFill>
                <a:latin typeface="Arial"/>
                <a:cs typeface="Arial"/>
              </a:rPr>
              <a:t>Riorganizzazione modalità</a:t>
            </a:r>
            <a:r>
              <a:rPr sz="2000" spc="-5" dirty="0" smtClean="0">
                <a:solidFill>
                  <a:schemeClr val="bg1"/>
                </a:solidFill>
                <a:latin typeface="Arial"/>
                <a:cs typeface="Arial"/>
              </a:rPr>
              <a:t> </a:t>
            </a:r>
            <a:r>
              <a:rPr sz="2000" dirty="0">
                <a:solidFill>
                  <a:schemeClr val="bg1"/>
                </a:solidFill>
                <a:latin typeface="Arial"/>
                <a:cs typeface="Arial"/>
              </a:rPr>
              <a:t>di acquisizione dei </a:t>
            </a:r>
            <a:r>
              <a:rPr sz="2000" spc="-5" dirty="0">
                <a:solidFill>
                  <a:schemeClr val="bg1"/>
                </a:solidFill>
                <a:latin typeface="Arial"/>
                <a:cs typeface="Arial"/>
              </a:rPr>
              <a:t>crediti formativi universitari </a:t>
            </a:r>
            <a:r>
              <a:rPr sz="2000" dirty="0">
                <a:solidFill>
                  <a:schemeClr val="bg1"/>
                </a:solidFill>
                <a:latin typeface="Arial"/>
                <a:cs typeface="Arial"/>
              </a:rPr>
              <a:t>e accademici di cui </a:t>
            </a:r>
            <a:r>
              <a:rPr sz="2000" spc="-5" dirty="0" err="1" smtClean="0">
                <a:solidFill>
                  <a:schemeClr val="bg1"/>
                </a:solidFill>
                <a:latin typeface="Arial"/>
                <a:cs typeface="Arial"/>
              </a:rPr>
              <a:t>all’art</a:t>
            </a:r>
            <a:r>
              <a:rPr sz="2000" spc="-5" dirty="0">
                <a:solidFill>
                  <a:schemeClr val="bg1"/>
                </a:solidFill>
                <a:latin typeface="Arial"/>
                <a:cs typeface="Arial"/>
              </a:rPr>
              <a:t>. </a:t>
            </a:r>
            <a:r>
              <a:rPr sz="2000" dirty="0">
                <a:solidFill>
                  <a:schemeClr val="bg1"/>
                </a:solidFill>
                <a:latin typeface="Arial"/>
                <a:cs typeface="Arial"/>
              </a:rPr>
              <a:t>5 del </a:t>
            </a:r>
            <a:r>
              <a:rPr sz="2000" spc="-5" dirty="0" err="1">
                <a:solidFill>
                  <a:schemeClr val="bg1"/>
                </a:solidFill>
                <a:latin typeface="Arial"/>
                <a:cs typeface="Arial"/>
              </a:rPr>
              <a:t>decreto</a:t>
            </a:r>
            <a:r>
              <a:rPr sz="2000" spc="-5" dirty="0">
                <a:solidFill>
                  <a:schemeClr val="bg1"/>
                </a:solidFill>
                <a:latin typeface="Arial"/>
                <a:cs typeface="Arial"/>
              </a:rPr>
              <a:t> legislativo </a:t>
            </a:r>
            <a:r>
              <a:rPr sz="2000" dirty="0">
                <a:solidFill>
                  <a:schemeClr val="bg1"/>
                </a:solidFill>
                <a:latin typeface="Arial"/>
                <a:cs typeface="Arial"/>
              </a:rPr>
              <a:t>13 aprile 2017 n.</a:t>
            </a:r>
            <a:r>
              <a:rPr sz="2000" spc="5" dirty="0">
                <a:solidFill>
                  <a:schemeClr val="bg1"/>
                </a:solidFill>
                <a:latin typeface="Arial"/>
                <a:cs typeface="Arial"/>
              </a:rPr>
              <a:t> </a:t>
            </a:r>
            <a:r>
              <a:rPr sz="2000" dirty="0">
                <a:solidFill>
                  <a:schemeClr val="bg1"/>
                </a:solidFill>
                <a:latin typeface="Arial"/>
                <a:cs typeface="Arial"/>
              </a:rPr>
              <a:t>59</a:t>
            </a:r>
            <a:r>
              <a:rPr sz="2000" dirty="0" smtClean="0">
                <a:solidFill>
                  <a:schemeClr val="bg1"/>
                </a:solidFill>
                <a:latin typeface="Arial"/>
                <a:cs typeface="Arial"/>
              </a:rPr>
              <a:t>»</a:t>
            </a:r>
            <a:endParaRPr lang="it-IT" sz="2000" dirty="0" smtClean="0">
              <a:solidFill>
                <a:schemeClr val="bg1"/>
              </a:solidFill>
              <a:latin typeface="Arial"/>
              <a:cs typeface="Arial"/>
            </a:endParaRPr>
          </a:p>
          <a:p>
            <a:pPr marL="12700" marR="5080" algn="ctr">
              <a:lnSpc>
                <a:spcPts val="2320"/>
              </a:lnSpc>
              <a:spcBef>
                <a:spcPts val="1820"/>
              </a:spcBef>
            </a:pPr>
            <a:endParaRPr lang="it-IT" sz="2800" dirty="0" smtClean="0">
              <a:solidFill>
                <a:schemeClr val="bg1"/>
              </a:solidFill>
              <a:latin typeface="Arial"/>
              <a:cs typeface="Arial"/>
            </a:endParaRPr>
          </a:p>
          <a:p>
            <a:pPr marL="12700" marR="5080" algn="ctr">
              <a:lnSpc>
                <a:spcPts val="2320"/>
              </a:lnSpc>
              <a:spcBef>
                <a:spcPts val="1820"/>
              </a:spcBef>
            </a:pPr>
            <a:r>
              <a:rPr lang="it-IT" sz="2800" dirty="0" smtClean="0">
                <a:solidFill>
                  <a:schemeClr val="bg1"/>
                </a:solidFill>
                <a:latin typeface="Arial"/>
                <a:cs typeface="Arial"/>
              </a:rPr>
              <a:t>Incontri con le Scuole di Ateneo</a:t>
            </a:r>
          </a:p>
          <a:p>
            <a:pPr marL="12700" marR="5080" algn="ctr">
              <a:lnSpc>
                <a:spcPts val="2320"/>
              </a:lnSpc>
              <a:spcBef>
                <a:spcPts val="1820"/>
              </a:spcBef>
            </a:pPr>
            <a:endParaRPr lang="it-IT" sz="2800" dirty="0" smtClean="0">
              <a:solidFill>
                <a:schemeClr val="bg1"/>
              </a:solidFill>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2" name="CasellaDiTesto 1"/>
          <p:cNvSpPr txBox="1"/>
          <p:nvPr/>
        </p:nvSpPr>
        <p:spPr>
          <a:xfrm>
            <a:off x="685800" y="1905000"/>
            <a:ext cx="7620000" cy="3600986"/>
          </a:xfrm>
          <a:prstGeom prst="rect">
            <a:avLst/>
          </a:prstGeom>
          <a:noFill/>
        </p:spPr>
        <p:txBody>
          <a:bodyPr wrap="square" rtlCol="0">
            <a:spAutoFit/>
          </a:bodyPr>
          <a:lstStyle/>
          <a:p>
            <a:pPr algn="just"/>
            <a:r>
              <a:rPr lang="it-IT" sz="1600" dirty="0" smtClean="0">
                <a:latin typeface="Arial" panose="020B0604020202020204" pitchFamily="34" charset="0"/>
                <a:cs typeface="Arial" panose="020B0604020202020204" pitchFamily="34" charset="0"/>
              </a:rPr>
              <a:t>Come ci si orienta tra i titoli di accesso:</a:t>
            </a:r>
          </a:p>
          <a:p>
            <a:pPr algn="just"/>
            <a:r>
              <a:rPr lang="it-IT" sz="1600" dirty="0">
                <a:latin typeface="Arial" panose="020B0604020202020204" pitchFamily="34" charset="0"/>
                <a:cs typeface="Arial" panose="020B0604020202020204" pitchFamily="34" charset="0"/>
                <a:hlinkClick r:id="rId3"/>
              </a:rPr>
              <a:t>https://</a:t>
            </a:r>
            <a:r>
              <a:rPr lang="it-IT" sz="1600" dirty="0" smtClean="0">
                <a:latin typeface="Arial" panose="020B0604020202020204" pitchFamily="34" charset="0"/>
                <a:cs typeface="Arial" panose="020B0604020202020204" pitchFamily="34" charset="0"/>
                <a:hlinkClick r:id="rId3"/>
              </a:rPr>
              <a:t>www.miur.gov.it/titoli-di-accesso</a:t>
            </a:r>
            <a:endParaRPr lang="it-IT" sz="1600" dirty="0" smtClean="0">
              <a:latin typeface="Arial" panose="020B0604020202020204" pitchFamily="34" charset="0"/>
              <a:cs typeface="Arial" panose="020B0604020202020204" pitchFamily="34" charset="0"/>
            </a:endParaRPr>
          </a:p>
          <a:p>
            <a:r>
              <a:rPr lang="it-IT" sz="1600" dirty="0" smtClean="0">
                <a:latin typeface="Arial" panose="020B0604020202020204" pitchFamily="34" charset="0"/>
                <a:cs typeface="Arial" panose="020B0604020202020204" pitchFamily="34" charset="0"/>
              </a:rPr>
              <a:t>SCUOLA </a:t>
            </a:r>
            <a:r>
              <a:rPr lang="it-IT" sz="1600" dirty="0">
                <a:latin typeface="Arial" panose="020B0604020202020204" pitchFamily="34" charset="0"/>
                <a:cs typeface="Arial" panose="020B0604020202020204" pitchFamily="34" charset="0"/>
              </a:rPr>
              <a:t>SECONDARIA DI I E II GRADO   </a:t>
            </a:r>
          </a:p>
          <a:p>
            <a:r>
              <a:rPr lang="it-IT" sz="1600" dirty="0">
                <a:latin typeface="Arial" panose="020B0604020202020204" pitchFamily="34" charset="0"/>
                <a:cs typeface="Arial" panose="020B0604020202020204" pitchFamily="34" charset="0"/>
              </a:rPr>
              <a:t>Laurea di Vecchio Ordinamento, Laurea Specialistica o Magistrale di Nuovo Ordinamento, Diploma accademico di II livello, Diploma di Conservatorio o di Accademia di Belle Arti Vecchio Ordinamento </a:t>
            </a:r>
            <a:r>
              <a:rPr lang="it-IT" sz="1600" dirty="0">
                <a:latin typeface="Arial" panose="020B0604020202020204" pitchFamily="34" charset="0"/>
                <a:cs typeface="Arial" panose="020B0604020202020204" pitchFamily="34" charset="0"/>
                <a:hlinkClick r:id="rId4"/>
              </a:rPr>
              <a:t>DPR 19/2016</a:t>
            </a:r>
            <a:r>
              <a:rPr lang="it-IT" sz="1600" dirty="0">
                <a:latin typeface="Arial" panose="020B0604020202020204" pitchFamily="34" charset="0"/>
                <a:cs typeface="Arial" panose="020B0604020202020204" pitchFamily="34" charset="0"/>
              </a:rPr>
              <a:t> e </a:t>
            </a:r>
            <a:r>
              <a:rPr lang="it-IT" sz="1600" dirty="0">
                <a:latin typeface="Arial" panose="020B0604020202020204" pitchFamily="34" charset="0"/>
                <a:cs typeface="Arial" panose="020B0604020202020204" pitchFamily="34" charset="0"/>
                <a:hlinkClick r:id="rId5"/>
              </a:rPr>
              <a:t>DM 259/2017</a:t>
            </a:r>
            <a:r>
              <a:rPr lang="it-IT" sz="1600" dirty="0">
                <a:latin typeface="Arial" panose="020B0604020202020204" pitchFamily="34" charset="0"/>
                <a:cs typeface="Arial" panose="020B0604020202020204" pitchFamily="34" charset="0"/>
              </a:rPr>
              <a:t> ;</a:t>
            </a:r>
          </a:p>
          <a:p>
            <a:r>
              <a:rPr lang="it-IT" sz="1600" dirty="0">
                <a:latin typeface="Arial" panose="020B0604020202020204" pitchFamily="34" charset="0"/>
                <a:cs typeface="Arial" panose="020B0604020202020204" pitchFamily="34" charset="0"/>
              </a:rPr>
              <a:t>Diploma di scuola superiore (per gli insegnamenti tecnico-pratici) DPR 19/2016 e DM 259/2017 </a:t>
            </a:r>
            <a:r>
              <a:rPr lang="it-IT" sz="1600" dirty="0" smtClean="0">
                <a:latin typeface="Arial" panose="020B0604020202020204" pitchFamily="34" charset="0"/>
                <a:cs typeface="Arial" panose="020B0604020202020204" pitchFamily="34" charset="0"/>
              </a:rPr>
              <a:t>.</a:t>
            </a:r>
          </a:p>
          <a:p>
            <a:r>
              <a:rPr lang="it-IT" sz="1600" dirty="0">
                <a:latin typeface="Arial" panose="020B0604020202020204" pitchFamily="34" charset="0"/>
                <a:cs typeface="Arial" panose="020B0604020202020204" pitchFamily="34" charset="0"/>
              </a:rPr>
              <a:t>Gli esami o CFU richiesti dal DPR 19/2016 possono essere conseguiti durante i corsi di laurea (triennale, specialistica, magistrale), i corsi </a:t>
            </a:r>
            <a:r>
              <a:rPr lang="it-IT" sz="1600" dirty="0" err="1">
                <a:latin typeface="Arial" panose="020B0604020202020204" pitchFamily="34" charset="0"/>
                <a:cs typeface="Arial" panose="020B0604020202020204" pitchFamily="34" charset="0"/>
              </a:rPr>
              <a:t>post-lauream</a:t>
            </a:r>
            <a:r>
              <a:rPr lang="it-IT" sz="1600" dirty="0">
                <a:latin typeface="Arial" panose="020B0604020202020204" pitchFamily="34" charset="0"/>
                <a:cs typeface="Arial" panose="020B0604020202020204" pitchFamily="34" charset="0"/>
              </a:rPr>
              <a:t> (scuole di specializzazione, master universitari etc.) e corsi singoli universitari</a:t>
            </a:r>
            <a:r>
              <a:rPr lang="it-IT" sz="1600" dirty="0" smtClean="0">
                <a:latin typeface="Arial" panose="020B0604020202020204" pitchFamily="34" charset="0"/>
                <a:cs typeface="Arial" panose="020B0604020202020204" pitchFamily="34" charset="0"/>
              </a:rPr>
              <a:t>.</a:t>
            </a:r>
          </a:p>
          <a:p>
            <a:endParaRPr lang="it-IT" sz="1600" dirty="0">
              <a:latin typeface="Arial" panose="020B0604020202020204" pitchFamily="34" charset="0"/>
              <a:cs typeface="Arial" panose="020B0604020202020204" pitchFamily="34" charset="0"/>
            </a:endParaRPr>
          </a:p>
          <a:p>
            <a:endParaRPr lang="it-IT" dirty="0"/>
          </a:p>
          <a:p>
            <a:pPr algn="just"/>
            <a:endParaRPr lang="it-IT" dirty="0"/>
          </a:p>
        </p:txBody>
      </p:sp>
    </p:spTree>
    <p:extLst>
      <p:ext uri="{BB962C8B-B14F-4D97-AF65-F5344CB8AC3E}">
        <p14:creationId xmlns:p14="http://schemas.microsoft.com/office/powerpoint/2010/main" val="33418743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2" name="CasellaDiTesto 1"/>
          <p:cNvSpPr txBox="1"/>
          <p:nvPr/>
        </p:nvSpPr>
        <p:spPr>
          <a:xfrm>
            <a:off x="685800" y="1905000"/>
            <a:ext cx="7620000" cy="4708981"/>
          </a:xfrm>
          <a:prstGeom prst="rect">
            <a:avLst/>
          </a:prstGeom>
          <a:noFill/>
        </p:spPr>
        <p:txBody>
          <a:bodyPr wrap="square" rtlCol="0">
            <a:spAutoFit/>
          </a:bodyPr>
          <a:lstStyle/>
          <a:p>
            <a:r>
              <a:rPr lang="it-IT" sz="1400" dirty="0" smtClean="0">
                <a:latin typeface="Arial" panose="020B0604020202020204" pitchFamily="34" charset="0"/>
                <a:cs typeface="Arial" panose="020B0604020202020204" pitchFamily="34" charset="0"/>
              </a:rPr>
              <a:t>Note:</a:t>
            </a:r>
          </a:p>
          <a:p>
            <a:r>
              <a:rPr lang="it-IT" sz="1400" dirty="0" smtClean="0">
                <a:latin typeface="Arial" panose="020B0604020202020204" pitchFamily="34" charset="0"/>
                <a:cs typeface="Arial" panose="020B0604020202020204" pitchFamily="34" charset="0"/>
              </a:rPr>
              <a:t>1.In </a:t>
            </a:r>
            <a:r>
              <a:rPr lang="it-IT" sz="1400" dirty="0">
                <a:latin typeface="Arial" panose="020B0604020202020204" pitchFamily="34" charset="0"/>
                <a:cs typeface="Arial" panose="020B0604020202020204" pitchFamily="34" charset="0"/>
              </a:rPr>
              <a:t>base all’art.5 del DM 259/2017 sono fatti salvi, ai fini dell’accesso alle classi di concorso, i requisiti previsti dalla precedente normativa (DD.MM. n. 39 del 30 gennaio 1998, n. 22 del 9 febbraio 2005,  per A077 DM n. 201 del 6 agosto 1999) se conseguiti entro la data del 23 febbraio 2016 per il DPR19/2016 e del 9 maggio 2017 per il DM 259/2017.</a:t>
            </a:r>
          </a:p>
          <a:p>
            <a:r>
              <a:rPr lang="it-IT" sz="1400" dirty="0">
                <a:latin typeface="Arial" panose="020B0604020202020204" pitchFamily="34" charset="0"/>
                <a:cs typeface="Arial" panose="020B0604020202020204" pitchFamily="34" charset="0"/>
              </a:rPr>
              <a:t>2.Gli esami o CFU richiesti dal DPR 19/2016 possono essere conseguiti durante i corsi di laurea (triennale, specialistica, magistrale), i corsi </a:t>
            </a:r>
            <a:r>
              <a:rPr lang="it-IT" sz="1400" dirty="0" err="1">
                <a:latin typeface="Arial" panose="020B0604020202020204" pitchFamily="34" charset="0"/>
                <a:cs typeface="Arial" panose="020B0604020202020204" pitchFamily="34" charset="0"/>
              </a:rPr>
              <a:t>post-lauream</a:t>
            </a:r>
            <a:r>
              <a:rPr lang="it-IT" sz="1400" dirty="0">
                <a:latin typeface="Arial" panose="020B0604020202020204" pitchFamily="34" charset="0"/>
                <a:cs typeface="Arial" panose="020B0604020202020204" pitchFamily="34" charset="0"/>
              </a:rPr>
              <a:t> (scuole di specializzazione, master universitari etc.) e corsi singoli universitari.</a:t>
            </a:r>
          </a:p>
          <a:p>
            <a:pPr algn="just"/>
            <a:r>
              <a:rPr lang="it-IT" sz="1400" dirty="0" smtClean="0">
                <a:latin typeface="Arial" panose="020B0604020202020204" pitchFamily="34" charset="0"/>
                <a:cs typeface="Arial" panose="020B0604020202020204" pitchFamily="34" charset="0"/>
              </a:rPr>
              <a:t>3.I </a:t>
            </a:r>
            <a:r>
              <a:rPr lang="it-IT" sz="1400" dirty="0">
                <a:latin typeface="Arial" panose="020B0604020202020204" pitchFamily="34" charset="0"/>
                <a:cs typeface="Arial" panose="020B0604020202020204" pitchFamily="34" charset="0"/>
              </a:rPr>
              <a:t>laureati di Vecchio Ordinamento, che devono integrare il loro piano di studi, dovranno sostenere per ciascuna annualità richiesta esami di nuovo ordinamento da 12 CFU,  con stessa o simile denominazione e nei corrispondenti SSD-Settori Scientifico Disciplinari previsti per le lauree di Nuovo ordinamento (SSD - Settori Scientifico Disciplinari).</a:t>
            </a:r>
          </a:p>
          <a:p>
            <a:pPr algn="just"/>
            <a:r>
              <a:rPr lang="it-IT" sz="1400" dirty="0">
                <a:latin typeface="Arial" panose="020B0604020202020204" pitchFamily="34" charset="0"/>
                <a:cs typeface="Arial" panose="020B0604020202020204" pitchFamily="34" charset="0"/>
              </a:rPr>
              <a:t>4.Nelle note della </a:t>
            </a:r>
            <a:r>
              <a:rPr lang="it-IT" sz="1400" dirty="0" err="1">
                <a:latin typeface="Arial" panose="020B0604020202020204" pitchFamily="34" charset="0"/>
                <a:cs typeface="Arial" panose="020B0604020202020204" pitchFamily="34" charset="0"/>
              </a:rPr>
              <a:t>Tab</a:t>
            </a:r>
            <a:r>
              <a:rPr lang="it-IT" sz="1400" dirty="0">
                <a:latin typeface="Arial" panose="020B0604020202020204" pitchFamily="34" charset="0"/>
                <a:cs typeface="Arial" panose="020B0604020202020204" pitchFamily="34" charset="0"/>
              </a:rPr>
              <a:t>. A relative alle lauree di Nuovo ordinamento viene indicato prima il numero totale di CFU da conseguire  e tutti i SSD utili all’accesso, poi il requisito minimo di CFU per ciascun SSD o gruppo di SSD. Nel caso in cui sia previsto un  requisito minimo di CFU per un gruppo di SSD (separati da virgola, “e”, “o”) è possibile qualunque ripartizione fra tutti i SSD elencati nel gruppo purché la somma complessiva dei crediti non sia inferiore al totale. Tali crediti possono quindi essere conseguiti, senza limitazioni o vincoli numerici, in uno solo dei settori o parte nell’uno e parte nell’altro.</a:t>
            </a:r>
          </a:p>
          <a:p>
            <a:endParaRPr lang="it-IT" sz="1600" dirty="0">
              <a:latin typeface="Arial" panose="020B0604020202020204" pitchFamily="34" charset="0"/>
              <a:cs typeface="Arial" panose="020B0604020202020204" pitchFamily="34" charset="0"/>
            </a:endParaRPr>
          </a:p>
          <a:p>
            <a:pPr algn="just"/>
            <a:endParaRPr lang="it-IT" dirty="0"/>
          </a:p>
        </p:txBody>
      </p:sp>
    </p:spTree>
    <p:extLst>
      <p:ext uri="{BB962C8B-B14F-4D97-AF65-F5344CB8AC3E}">
        <p14:creationId xmlns:p14="http://schemas.microsoft.com/office/powerpoint/2010/main" val="4013426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84150" y="1828800"/>
            <a:ext cx="8729345" cy="2318583"/>
          </a:xfrm>
          <a:prstGeom prst="rect">
            <a:avLst/>
          </a:prstGeom>
        </p:spPr>
        <p:txBody>
          <a:bodyPr vert="horz" wrap="square" lIns="0" tIns="12700" rIns="0" bIns="0" rtlCol="0">
            <a:spAutoFit/>
          </a:bodyPr>
          <a:lstStyle/>
          <a:p>
            <a:pPr marL="1191260">
              <a:lnSpc>
                <a:spcPct val="100000"/>
              </a:lnSpc>
              <a:spcBef>
                <a:spcPts val="100"/>
              </a:spcBef>
            </a:pPr>
            <a:r>
              <a:rPr lang="it-IT" b="1" spc="-5" dirty="0" smtClean="0">
                <a:latin typeface="Arial"/>
                <a:cs typeface="Arial"/>
              </a:rPr>
              <a:t>                RIFERIMENTI UTILI</a:t>
            </a:r>
          </a:p>
          <a:p>
            <a:pPr marL="1191260">
              <a:lnSpc>
                <a:spcPct val="100000"/>
              </a:lnSpc>
              <a:spcBef>
                <a:spcPts val="100"/>
              </a:spcBef>
            </a:pPr>
            <a:endParaRPr lang="it-IT" b="1" spc="-5" dirty="0">
              <a:latin typeface="Arial"/>
              <a:cs typeface="Arial"/>
            </a:endParaRPr>
          </a:p>
          <a:p>
            <a:pPr marL="1191260">
              <a:lnSpc>
                <a:spcPct val="100000"/>
              </a:lnSpc>
              <a:spcBef>
                <a:spcPts val="100"/>
              </a:spcBef>
            </a:pPr>
            <a:r>
              <a:rPr lang="it-IT" b="1" spc="-5" dirty="0" smtClean="0">
                <a:latin typeface="Arial"/>
                <a:cs typeface="Arial"/>
              </a:rPr>
              <a:t>Ufficio Carriere Studenti: </a:t>
            </a:r>
            <a:r>
              <a:rPr lang="it-IT" b="1" spc="-5" dirty="0" smtClean="0">
                <a:latin typeface="Arial"/>
                <a:cs typeface="Arial"/>
                <a:hlinkClick r:id="rId2"/>
              </a:rPr>
              <a:t>carriere.studenti@unipd.it</a:t>
            </a:r>
            <a:endParaRPr lang="it-IT" b="1" spc="-5" dirty="0" smtClean="0">
              <a:latin typeface="Arial"/>
              <a:cs typeface="Arial"/>
            </a:endParaRPr>
          </a:p>
          <a:p>
            <a:pPr marL="1191260">
              <a:lnSpc>
                <a:spcPct val="100000"/>
              </a:lnSpc>
              <a:spcBef>
                <a:spcPts val="100"/>
              </a:spcBef>
            </a:pPr>
            <a:r>
              <a:rPr lang="it-IT" b="1" spc="-5" dirty="0" smtClean="0">
                <a:latin typeface="Arial"/>
                <a:cs typeface="Arial"/>
              </a:rPr>
              <a:t>Ufficio </a:t>
            </a:r>
            <a:r>
              <a:rPr lang="it-IT" b="1" spc="-5" dirty="0">
                <a:latin typeface="Arial"/>
                <a:cs typeface="Arial"/>
              </a:rPr>
              <a:t>D</a:t>
            </a:r>
            <a:r>
              <a:rPr lang="it-IT" b="1" spc="-5" dirty="0" smtClean="0">
                <a:latin typeface="Arial"/>
                <a:cs typeface="Arial"/>
              </a:rPr>
              <a:t>ottorato e Post </a:t>
            </a:r>
            <a:r>
              <a:rPr lang="it-IT" b="1" spc="-5" dirty="0">
                <a:latin typeface="Arial"/>
                <a:cs typeface="Arial"/>
              </a:rPr>
              <a:t>L</a:t>
            </a:r>
            <a:r>
              <a:rPr lang="it-IT" b="1" spc="-5" dirty="0" smtClean="0">
                <a:latin typeface="Arial"/>
                <a:cs typeface="Arial"/>
              </a:rPr>
              <a:t>auream: </a:t>
            </a:r>
            <a:r>
              <a:rPr lang="it-IT" b="1" spc="-5" dirty="0" smtClean="0">
                <a:latin typeface="Arial"/>
                <a:cs typeface="Arial"/>
                <a:hlinkClick r:id="rId3"/>
              </a:rPr>
              <a:t>tfa.lauream@unipd.it</a:t>
            </a:r>
            <a:endParaRPr lang="it-IT" b="1" spc="-5" dirty="0" smtClean="0">
              <a:latin typeface="Arial"/>
              <a:cs typeface="Arial"/>
            </a:endParaRPr>
          </a:p>
          <a:p>
            <a:pPr marL="1191260">
              <a:lnSpc>
                <a:spcPct val="100000"/>
              </a:lnSpc>
              <a:spcBef>
                <a:spcPts val="100"/>
              </a:spcBef>
            </a:pPr>
            <a:r>
              <a:rPr lang="it-IT" b="1" spc="-5" dirty="0" smtClean="0">
                <a:latin typeface="Arial"/>
                <a:cs typeface="Arial"/>
              </a:rPr>
              <a:t>Ufficio Digital Learning e Multimedia: </a:t>
            </a:r>
            <a:r>
              <a:rPr lang="it-IT" b="1" spc="-5" dirty="0">
                <a:latin typeface="Arial"/>
                <a:cs typeface="Arial"/>
                <a:hlinkClick r:id="rId4"/>
              </a:rPr>
              <a:t>ufficio.dlm@unipd.it</a:t>
            </a:r>
            <a:r>
              <a:rPr lang="it-IT" dirty="0" smtClean="0"/>
              <a:t>  </a:t>
            </a:r>
          </a:p>
          <a:p>
            <a:pPr marL="1191260">
              <a:lnSpc>
                <a:spcPct val="100000"/>
              </a:lnSpc>
              <a:spcBef>
                <a:spcPts val="100"/>
              </a:spcBef>
            </a:pPr>
            <a:r>
              <a:rPr lang="it-IT" b="1" spc="-5" dirty="0" smtClean="0">
                <a:latin typeface="Arial"/>
                <a:cs typeface="Arial"/>
              </a:rPr>
              <a:t>Supporto Commissione SAFI: </a:t>
            </a:r>
            <a:r>
              <a:rPr lang="it-IT" b="1" spc="-5" dirty="0" smtClean="0">
                <a:latin typeface="Arial"/>
                <a:cs typeface="Arial"/>
                <a:hlinkClick r:id="rId5"/>
              </a:rPr>
              <a:t>eugenio.dirauso@unipd.it</a:t>
            </a:r>
            <a:endParaRPr lang="it-IT" b="1" spc="-5" dirty="0" smtClean="0">
              <a:latin typeface="Arial"/>
              <a:cs typeface="Arial"/>
            </a:endParaRPr>
          </a:p>
          <a:p>
            <a:pPr marL="1191260">
              <a:lnSpc>
                <a:spcPct val="100000"/>
              </a:lnSpc>
              <a:spcBef>
                <a:spcPts val="100"/>
              </a:spcBef>
            </a:pPr>
            <a:endParaRPr lang="it-IT" dirty="0" smtClean="0">
              <a:latin typeface="Arial"/>
              <a:cs typeface="Arial"/>
            </a:endParaRPr>
          </a:p>
          <a:p>
            <a:pPr marL="1534160" indent="-342900">
              <a:lnSpc>
                <a:spcPct val="100000"/>
              </a:lnSpc>
              <a:spcBef>
                <a:spcPts val="100"/>
              </a:spcBef>
              <a:buAutoNum type="arabicParenR"/>
            </a:pPr>
            <a:endParaRPr sz="1800" dirty="0">
              <a:latin typeface="Arial"/>
              <a:cs typeface="Arial"/>
            </a:endParaRPr>
          </a:p>
        </p:txBody>
      </p:sp>
      <p:sp>
        <p:nvSpPr>
          <p:cNvPr id="5" name="object 3"/>
          <p:cNvSpPr/>
          <p:nvPr/>
        </p:nvSpPr>
        <p:spPr>
          <a:xfrm>
            <a:off x="228600" y="228600"/>
            <a:ext cx="2254250" cy="969963"/>
          </a:xfrm>
          <a:prstGeom prst="rect">
            <a:avLst/>
          </a:prstGeom>
          <a:blipFill>
            <a:blip r:embed="rId6"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215291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858000"/>
          </a:xfrm>
          <a:custGeom>
            <a:avLst/>
            <a:gdLst/>
            <a:ahLst/>
            <a:cxnLst/>
            <a:rect l="l" t="t" r="r" b="b"/>
            <a:pathLst>
              <a:path w="9144000" h="6858000">
                <a:moveTo>
                  <a:pt x="0" y="0"/>
                </a:moveTo>
                <a:lnTo>
                  <a:pt x="9144000" y="0"/>
                </a:lnTo>
                <a:lnTo>
                  <a:pt x="9144000" y="6857999"/>
                </a:lnTo>
                <a:lnTo>
                  <a:pt x="0" y="6857999"/>
                </a:lnTo>
                <a:lnTo>
                  <a:pt x="0" y="0"/>
                </a:lnTo>
                <a:close/>
              </a:path>
            </a:pathLst>
          </a:custGeom>
          <a:solidFill>
            <a:srgbClr val="C21D23"/>
          </a:solidFill>
        </p:spPr>
        <p:txBody>
          <a:bodyPr wrap="square" lIns="0" tIns="0" rIns="0" bIns="0" rtlCol="0"/>
          <a:lstStyle/>
          <a:p>
            <a:endParaRPr/>
          </a:p>
        </p:txBody>
      </p:sp>
      <p:sp>
        <p:nvSpPr>
          <p:cNvPr id="3" name="object 3"/>
          <p:cNvSpPr/>
          <p:nvPr/>
        </p:nvSpPr>
        <p:spPr>
          <a:xfrm>
            <a:off x="1447800" y="533400"/>
            <a:ext cx="5715000" cy="2209800"/>
          </a:xfrm>
          <a:prstGeom prst="rect">
            <a:avLst/>
          </a:prstGeom>
          <a:blipFill>
            <a:blip r:embed="rId2" cstate="print"/>
            <a:stretch>
              <a:fillRect/>
            </a:stretch>
          </a:blipFill>
        </p:spPr>
        <p:txBody>
          <a:bodyPr wrap="square" lIns="0" tIns="0" rIns="0" bIns="0" rtlCol="0"/>
          <a:lstStyle/>
          <a:p>
            <a:endParaRPr/>
          </a:p>
        </p:txBody>
      </p:sp>
      <p:sp>
        <p:nvSpPr>
          <p:cNvPr id="4" name="object 4"/>
          <p:cNvSpPr txBox="1"/>
          <p:nvPr/>
        </p:nvSpPr>
        <p:spPr>
          <a:xfrm>
            <a:off x="384175" y="2928936"/>
            <a:ext cx="8375650" cy="2829749"/>
          </a:xfrm>
          <a:prstGeom prst="rect">
            <a:avLst/>
          </a:prstGeom>
        </p:spPr>
        <p:txBody>
          <a:bodyPr vert="horz" wrap="square" lIns="0" tIns="12700" rIns="0" bIns="0" rtlCol="0">
            <a:spAutoFit/>
          </a:bodyPr>
          <a:lstStyle/>
          <a:p>
            <a:pPr marL="1155700" marR="1148080" indent="-354013">
              <a:lnSpc>
                <a:spcPct val="158900"/>
              </a:lnSpc>
              <a:spcBef>
                <a:spcPts val="100"/>
              </a:spcBef>
            </a:pPr>
            <a:r>
              <a:rPr sz="1600" b="1" dirty="0">
                <a:solidFill>
                  <a:srgbClr val="FFFFFF"/>
                </a:solidFill>
                <a:latin typeface="Arial"/>
                <a:cs typeface="Arial"/>
              </a:rPr>
              <a:t>Per </a:t>
            </a:r>
            <a:r>
              <a:rPr sz="1600" b="1" spc="-5" dirty="0" err="1">
                <a:solidFill>
                  <a:srgbClr val="FFFFFF"/>
                </a:solidFill>
                <a:latin typeface="Arial"/>
                <a:cs typeface="Arial"/>
              </a:rPr>
              <a:t>qualsiasi</a:t>
            </a:r>
            <a:r>
              <a:rPr sz="1600" b="1" spc="-5" dirty="0">
                <a:solidFill>
                  <a:srgbClr val="FFFFFF"/>
                </a:solidFill>
                <a:latin typeface="Arial"/>
                <a:cs typeface="Arial"/>
              </a:rPr>
              <a:t> </a:t>
            </a:r>
            <a:r>
              <a:rPr sz="1600" b="1" spc="-5" dirty="0" err="1" smtClean="0">
                <a:solidFill>
                  <a:srgbClr val="FFFFFF"/>
                </a:solidFill>
                <a:latin typeface="Arial"/>
                <a:cs typeface="Arial"/>
              </a:rPr>
              <a:t>chiarimento</a:t>
            </a:r>
            <a:r>
              <a:rPr lang="it-IT" sz="1600" b="1" spc="-5" dirty="0" smtClean="0">
                <a:solidFill>
                  <a:srgbClr val="FFFFFF"/>
                </a:solidFill>
                <a:latin typeface="Arial"/>
                <a:cs typeface="Arial"/>
              </a:rPr>
              <a:t>:</a:t>
            </a:r>
          </a:p>
          <a:p>
            <a:pPr marL="1155700" marR="1148080" indent="-354013">
              <a:lnSpc>
                <a:spcPct val="158900"/>
              </a:lnSpc>
              <a:spcBef>
                <a:spcPts val="100"/>
              </a:spcBef>
            </a:pPr>
            <a:r>
              <a:rPr sz="1600" b="1" spc="-5" dirty="0" err="1" smtClean="0">
                <a:solidFill>
                  <a:srgbClr val="FFFFFF"/>
                </a:solidFill>
                <a:latin typeface="Arial"/>
                <a:cs typeface="Arial"/>
              </a:rPr>
              <a:t>Delegata</a:t>
            </a:r>
            <a:r>
              <a:rPr sz="1600" b="1" spc="-5" dirty="0" smtClean="0">
                <a:solidFill>
                  <a:srgbClr val="FFFFFF"/>
                </a:solidFill>
                <a:latin typeface="Arial"/>
                <a:cs typeface="Arial"/>
              </a:rPr>
              <a:t> </a:t>
            </a:r>
            <a:r>
              <a:rPr sz="1600" b="1" spc="-5" dirty="0" err="1" smtClean="0">
                <a:solidFill>
                  <a:srgbClr val="FFFFFF"/>
                </a:solidFill>
                <a:latin typeface="Arial"/>
                <a:cs typeface="Arial"/>
              </a:rPr>
              <a:t>alla</a:t>
            </a:r>
            <a:r>
              <a:rPr sz="1600" b="1" spc="-5" dirty="0" smtClean="0">
                <a:solidFill>
                  <a:srgbClr val="FFFFFF"/>
                </a:solidFill>
                <a:latin typeface="Arial"/>
                <a:cs typeface="Arial"/>
              </a:rPr>
              <a:t> Formazione </a:t>
            </a:r>
            <a:r>
              <a:rPr sz="1600" b="1" spc="-5" dirty="0">
                <a:solidFill>
                  <a:srgbClr val="FFFFFF"/>
                </a:solidFill>
                <a:latin typeface="Arial"/>
                <a:cs typeface="Arial"/>
              </a:rPr>
              <a:t>degli</a:t>
            </a:r>
            <a:r>
              <a:rPr sz="1600" b="1" spc="10" dirty="0">
                <a:solidFill>
                  <a:srgbClr val="FFFFFF"/>
                </a:solidFill>
                <a:latin typeface="Arial"/>
                <a:cs typeface="Arial"/>
              </a:rPr>
              <a:t> </a:t>
            </a:r>
            <a:r>
              <a:rPr sz="1600" b="1" spc="-5" dirty="0">
                <a:solidFill>
                  <a:srgbClr val="FFFFFF"/>
                </a:solidFill>
                <a:latin typeface="Arial"/>
                <a:cs typeface="Arial"/>
              </a:rPr>
              <a:t>insegnanti</a:t>
            </a:r>
            <a:endParaRPr sz="1600" dirty="0">
              <a:latin typeface="Arial"/>
              <a:cs typeface="Arial"/>
            </a:endParaRPr>
          </a:p>
          <a:p>
            <a:pPr marL="12700" marR="5080" indent="782320">
              <a:lnSpc>
                <a:spcPct val="159700"/>
              </a:lnSpc>
              <a:spcBef>
                <a:spcPts val="100"/>
              </a:spcBef>
              <a:tabLst>
                <a:tab pos="5207635" algn="l"/>
              </a:tabLst>
            </a:pPr>
            <a:r>
              <a:rPr sz="1600" b="1" u="heavy" spc="-5" dirty="0">
                <a:solidFill>
                  <a:srgbClr val="009999"/>
                </a:solidFill>
                <a:uFill>
                  <a:solidFill>
                    <a:srgbClr val="00A8A9"/>
                  </a:solidFill>
                </a:uFill>
                <a:latin typeface="Arial"/>
                <a:cs typeface="Arial"/>
                <a:hlinkClick r:id="rId3"/>
              </a:rPr>
              <a:t>marina.derossi@unipd.it</a:t>
            </a:r>
            <a:r>
              <a:rPr sz="1600" b="1" spc="-5" dirty="0">
                <a:solidFill>
                  <a:srgbClr val="009999"/>
                </a:solidFill>
                <a:latin typeface="Arial"/>
                <a:cs typeface="Arial"/>
              </a:rPr>
              <a:t>	</a:t>
            </a:r>
            <a:r>
              <a:rPr sz="1600" b="1" spc="-5" dirty="0">
                <a:solidFill>
                  <a:srgbClr val="FFFFFF"/>
                </a:solidFill>
                <a:latin typeface="Arial"/>
                <a:cs typeface="Arial"/>
              </a:rPr>
              <a:t>cell. </a:t>
            </a:r>
            <a:r>
              <a:rPr sz="1600" b="1" spc="-5" dirty="0" smtClean="0">
                <a:solidFill>
                  <a:srgbClr val="FFFFFF"/>
                </a:solidFill>
                <a:latin typeface="Arial"/>
                <a:cs typeface="Arial"/>
              </a:rPr>
              <a:t>3311713225</a:t>
            </a:r>
            <a:endParaRPr lang="it-IT" sz="1600" b="1" spc="-5" dirty="0" smtClean="0">
              <a:solidFill>
                <a:srgbClr val="FFFFFF"/>
              </a:solidFill>
              <a:latin typeface="Arial"/>
              <a:cs typeface="Arial"/>
            </a:endParaRPr>
          </a:p>
          <a:p>
            <a:pPr marL="12700" marR="5080" indent="782320">
              <a:lnSpc>
                <a:spcPct val="159700"/>
              </a:lnSpc>
              <a:spcBef>
                <a:spcPts val="100"/>
              </a:spcBef>
              <a:tabLst>
                <a:tab pos="5207635" algn="l"/>
              </a:tabLst>
            </a:pPr>
            <a:r>
              <a:rPr lang="it-IT" sz="1600" b="1" spc="-5" smtClean="0">
                <a:solidFill>
                  <a:srgbClr val="FFFFFF"/>
                </a:solidFill>
                <a:latin typeface="Arial"/>
                <a:cs typeface="Arial"/>
              </a:rPr>
              <a:t>Ufficio </a:t>
            </a:r>
            <a:r>
              <a:rPr lang="it-IT" sz="1600" b="1" spc="-5" dirty="0" smtClean="0">
                <a:solidFill>
                  <a:srgbClr val="FFFFFF"/>
                </a:solidFill>
                <a:latin typeface="Arial"/>
                <a:cs typeface="Arial"/>
              </a:rPr>
              <a:t>Carriere Studenti</a:t>
            </a:r>
          </a:p>
          <a:p>
            <a:pPr marL="12700" marR="5080" indent="782320">
              <a:lnSpc>
                <a:spcPct val="159700"/>
              </a:lnSpc>
              <a:spcBef>
                <a:spcPts val="100"/>
              </a:spcBef>
              <a:tabLst>
                <a:tab pos="5207635" algn="l"/>
              </a:tabLst>
            </a:pPr>
            <a:r>
              <a:rPr lang="it-IT" sz="1600" b="1" spc="-5" dirty="0" smtClean="0">
                <a:solidFill>
                  <a:srgbClr val="FFFFFF"/>
                </a:solidFill>
                <a:latin typeface="Arial"/>
                <a:cs typeface="Arial"/>
                <a:hlinkClick r:id="rId4"/>
              </a:rPr>
              <a:t>Carriere.studenti@unipd.it</a:t>
            </a:r>
            <a:r>
              <a:rPr lang="it-IT" sz="1600" b="1" spc="-5" dirty="0" smtClean="0">
                <a:solidFill>
                  <a:srgbClr val="FFFFFF"/>
                </a:solidFill>
                <a:latin typeface="Arial"/>
                <a:cs typeface="Arial"/>
              </a:rPr>
              <a:t>	tel. 049/8276438</a:t>
            </a:r>
            <a:endParaRPr lang="it-IT" sz="1600" b="1" spc="-5" dirty="0">
              <a:solidFill>
                <a:srgbClr val="FFFFFF"/>
              </a:solidFill>
              <a:latin typeface="Arial"/>
              <a:cs typeface="Arial"/>
            </a:endParaRPr>
          </a:p>
          <a:p>
            <a:pPr marL="801688" marR="5080" indent="-7938">
              <a:lnSpc>
                <a:spcPct val="159700"/>
              </a:lnSpc>
              <a:spcBef>
                <a:spcPts val="100"/>
              </a:spcBef>
              <a:tabLst>
                <a:tab pos="5207635" algn="l"/>
              </a:tabLst>
            </a:pPr>
            <a:r>
              <a:rPr lang="it-IT" sz="1600" b="1" spc="-5" dirty="0" smtClean="0">
                <a:solidFill>
                  <a:srgbClr val="FFFFFF"/>
                </a:solidFill>
                <a:latin typeface="Arial"/>
                <a:cs typeface="Arial"/>
              </a:rPr>
              <a:t>Servizio </a:t>
            </a:r>
            <a:r>
              <a:rPr sz="1600" b="1" spc="-5" dirty="0" smtClean="0">
                <a:solidFill>
                  <a:srgbClr val="FFFFFF"/>
                </a:solidFill>
                <a:latin typeface="Arial"/>
                <a:cs typeface="Arial"/>
              </a:rPr>
              <a:t>Formazione </a:t>
            </a:r>
            <a:r>
              <a:rPr sz="1600" b="1" spc="-5" dirty="0">
                <a:solidFill>
                  <a:srgbClr val="FFFFFF"/>
                </a:solidFill>
                <a:latin typeface="Arial"/>
                <a:cs typeface="Arial"/>
              </a:rPr>
              <a:t>Post Lauream </a:t>
            </a:r>
            <a:r>
              <a:rPr sz="1600" b="1" dirty="0">
                <a:solidFill>
                  <a:srgbClr val="FFFFFF"/>
                </a:solidFill>
                <a:latin typeface="Arial"/>
                <a:cs typeface="Arial"/>
              </a:rPr>
              <a:t>– </a:t>
            </a:r>
            <a:r>
              <a:rPr sz="1600" b="1" spc="-5" dirty="0" err="1">
                <a:solidFill>
                  <a:srgbClr val="FFFFFF"/>
                </a:solidFill>
                <a:latin typeface="Arial"/>
                <a:cs typeface="Arial"/>
              </a:rPr>
              <a:t>Sezione</a:t>
            </a:r>
            <a:r>
              <a:rPr sz="1600" b="1" spc="45" dirty="0">
                <a:solidFill>
                  <a:srgbClr val="FFFFFF"/>
                </a:solidFill>
                <a:latin typeface="Arial"/>
                <a:cs typeface="Arial"/>
              </a:rPr>
              <a:t> </a:t>
            </a:r>
            <a:r>
              <a:rPr sz="1600" b="1" spc="-5" dirty="0" smtClean="0">
                <a:solidFill>
                  <a:srgbClr val="FFFFFF"/>
                </a:solidFill>
                <a:latin typeface="Arial"/>
                <a:cs typeface="Arial"/>
              </a:rPr>
              <a:t>Formazione</a:t>
            </a:r>
            <a:r>
              <a:rPr lang="it-IT" sz="1600" dirty="0">
                <a:latin typeface="Arial"/>
                <a:cs typeface="Arial"/>
              </a:rPr>
              <a:t> </a:t>
            </a:r>
            <a:r>
              <a:rPr sz="1600" b="1" spc="-5" dirty="0" err="1" smtClean="0">
                <a:solidFill>
                  <a:srgbClr val="FFFFFF"/>
                </a:solidFill>
                <a:latin typeface="Arial"/>
                <a:cs typeface="Arial"/>
              </a:rPr>
              <a:t>insegnanti</a:t>
            </a:r>
            <a:r>
              <a:rPr lang="it-IT" sz="1600" dirty="0">
                <a:latin typeface="Arial"/>
                <a:cs typeface="Arial"/>
              </a:rPr>
              <a:t> </a:t>
            </a:r>
            <a:r>
              <a:rPr sz="1600" b="1" u="heavy" spc="-5" dirty="0" smtClean="0">
                <a:solidFill>
                  <a:srgbClr val="009999"/>
                </a:solidFill>
                <a:uFill>
                  <a:solidFill>
                    <a:srgbClr val="00A8A9"/>
                  </a:solidFill>
                </a:uFill>
                <a:latin typeface="Arial"/>
                <a:cs typeface="Arial"/>
                <a:hlinkClick r:id="rId5"/>
              </a:rPr>
              <a:t>tfa.lauream@unipd.it</a:t>
            </a:r>
            <a:r>
              <a:rPr sz="1600" b="1" spc="-5" dirty="0">
                <a:solidFill>
                  <a:srgbClr val="009999"/>
                </a:solidFill>
                <a:latin typeface="Arial"/>
                <a:cs typeface="Arial"/>
              </a:rPr>
              <a:t>	</a:t>
            </a:r>
            <a:r>
              <a:rPr sz="1600" b="1" dirty="0" err="1">
                <a:solidFill>
                  <a:srgbClr val="FFFFFF"/>
                </a:solidFill>
                <a:latin typeface="Arial"/>
                <a:cs typeface="Arial"/>
              </a:rPr>
              <a:t>tel</a:t>
            </a:r>
            <a:r>
              <a:rPr sz="1600" b="1" spc="-10" dirty="0">
                <a:solidFill>
                  <a:srgbClr val="FFFFFF"/>
                </a:solidFill>
                <a:latin typeface="Arial"/>
                <a:cs typeface="Arial"/>
              </a:rPr>
              <a:t> </a:t>
            </a:r>
            <a:r>
              <a:rPr sz="1600" b="1" spc="-5" dirty="0" smtClean="0">
                <a:solidFill>
                  <a:srgbClr val="FFFFFF"/>
                </a:solidFill>
                <a:latin typeface="Arial"/>
                <a:cs typeface="Arial"/>
              </a:rPr>
              <a:t>049/8276388</a:t>
            </a:r>
            <a:endParaRPr lang="it-IT" sz="1600" b="1" spc="-5" dirty="0" smtClean="0">
              <a:solidFill>
                <a:srgbClr val="FFFFFF"/>
              </a:solidFill>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5" name="Text Placeholder 2"/>
          <p:cNvSpPr txBox="1">
            <a:spLocks/>
          </p:cNvSpPr>
          <p:nvPr/>
        </p:nvSpPr>
        <p:spPr>
          <a:xfrm>
            <a:off x="457200" y="1577340"/>
            <a:ext cx="8229600" cy="3756660"/>
          </a:xfrm>
          <a:prstGeom prst="rect">
            <a:avLst/>
          </a:prstGeom>
        </p:spPr>
        <p:txBody>
          <a:bodyPr/>
          <a:lst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endParaRPr lang="it-IT" kern="0" dirty="0">
              <a:solidFill>
                <a:sysClr val="windowText" lastClr="000000"/>
              </a:solidFill>
            </a:endParaRPr>
          </a:p>
        </p:txBody>
      </p:sp>
      <p:sp>
        <p:nvSpPr>
          <p:cNvPr id="2" name="Rettangolo 1"/>
          <p:cNvSpPr/>
          <p:nvPr/>
        </p:nvSpPr>
        <p:spPr>
          <a:xfrm>
            <a:off x="228600" y="1447800"/>
            <a:ext cx="8610600" cy="5355312"/>
          </a:xfrm>
          <a:prstGeom prst="rect">
            <a:avLst/>
          </a:prstGeom>
        </p:spPr>
        <p:txBody>
          <a:bodyPr wrap="square">
            <a:spAutoFit/>
          </a:bodyPr>
          <a:lstStyle/>
          <a:p>
            <a:pPr algn="just">
              <a:spcAft>
                <a:spcPts val="0"/>
              </a:spcAft>
            </a:pPr>
            <a:r>
              <a:rPr lang="it-IT" dirty="0">
                <a:latin typeface="Arial" panose="020B0604020202020204" pitchFamily="34" charset="0"/>
                <a:ea typeface="Times New Roman" panose="02020603050405020304" pitchFamily="18" charset="0"/>
              </a:rPr>
              <a:t>L’Università degli Studi di Padova a decorrere dall’</a:t>
            </a:r>
            <a:r>
              <a:rPr lang="it-IT" dirty="0" err="1">
                <a:latin typeface="Arial" panose="020B0604020202020204" pitchFamily="34" charset="0"/>
                <a:ea typeface="Times New Roman" panose="02020603050405020304" pitchFamily="18" charset="0"/>
              </a:rPr>
              <a:t>a.a</a:t>
            </a:r>
            <a:r>
              <a:rPr lang="it-IT" dirty="0">
                <a:latin typeface="Arial" panose="020B0604020202020204" pitchFamily="34" charset="0"/>
                <a:ea typeface="Times New Roman" panose="02020603050405020304" pitchFamily="18" charset="0"/>
              </a:rPr>
              <a:t>. 2017/18 ha applicato le indicazioni </a:t>
            </a:r>
            <a:r>
              <a:rPr lang="it-IT" dirty="0" smtClean="0">
                <a:latin typeface="Arial" panose="020B0604020202020204" pitchFamily="34" charset="0"/>
                <a:ea typeface="Times New Roman" panose="02020603050405020304" pitchFamily="18" charset="0"/>
              </a:rPr>
              <a:t>ministeriali previste in via transitoria dal DM 616/2017:</a:t>
            </a:r>
            <a:endParaRPr lang="it-IT" sz="1600" dirty="0">
              <a:latin typeface="Times New Roman" panose="02020603050405020304" pitchFamily="18" charset="0"/>
              <a:ea typeface="Times New Roman" panose="02020603050405020304" pitchFamily="18" charset="0"/>
            </a:endParaRPr>
          </a:p>
          <a:p>
            <a:pPr algn="just">
              <a:spcAft>
                <a:spcPts val="0"/>
              </a:spcAft>
            </a:pPr>
            <a:r>
              <a:rPr lang="it-IT" dirty="0">
                <a:latin typeface="Arial" panose="020B0604020202020204" pitchFamily="34" charset="0"/>
                <a:ea typeface="Times New Roman" panose="02020603050405020304" pitchFamily="18" charset="0"/>
              </a:rPr>
              <a:t>1.	 istituendo i Percorsi Formativi per l’Acquisizione dei 24 CFU (denominati PF24) aperti ai laureati e agli studenti magistrali. Il semestre di prolungamento della durata normale del corso è stato riconosciuto agli studenti in corso che hanno acquisito i 24 CFU entro il 31 dicembre dell’anno precedente a quello di conseguimento del titolo. </a:t>
            </a:r>
            <a:endParaRPr lang="it-IT" sz="1600" dirty="0">
              <a:latin typeface="Times New Roman" panose="02020603050405020304" pitchFamily="18" charset="0"/>
              <a:ea typeface="Times New Roman" panose="02020603050405020304" pitchFamily="18" charset="0"/>
            </a:endParaRPr>
          </a:p>
          <a:p>
            <a:pPr algn="just">
              <a:spcAft>
                <a:spcPts val="0"/>
              </a:spcAft>
            </a:pPr>
            <a:r>
              <a:rPr lang="it-IT" dirty="0">
                <a:latin typeface="Arial" panose="020B0604020202020204" pitchFamily="34" charset="0"/>
                <a:ea typeface="Times New Roman" panose="02020603050405020304" pitchFamily="18" charset="0"/>
              </a:rPr>
              <a:t>2.	in applicazione di quanto previsto dall’art. 3, comma 6, del D.M. 616/2017, e successivamente specificato dalla Nota 25 ottobre 2017 n. 29999, l’Ateneo ha avviato una procedura di riconoscimento dei </a:t>
            </a:r>
            <a:r>
              <a:rPr lang="it-IT" dirty="0" smtClean="0">
                <a:latin typeface="Arial" panose="020B0604020202020204" pitchFamily="34" charset="0"/>
                <a:ea typeface="Times New Roman" panose="02020603050405020304" pitchFamily="18" charset="0"/>
              </a:rPr>
              <a:t>CFU </a:t>
            </a:r>
            <a:r>
              <a:rPr lang="it-IT" dirty="0">
                <a:latin typeface="Arial" panose="020B0604020202020204" pitchFamily="34" charset="0"/>
                <a:ea typeface="Times New Roman" panose="02020603050405020304" pitchFamily="18" charset="0"/>
              </a:rPr>
              <a:t>secondo due procedure distinte:</a:t>
            </a:r>
            <a:endParaRPr lang="it-IT" sz="1600" dirty="0">
              <a:latin typeface="Times New Roman" panose="02020603050405020304" pitchFamily="18" charset="0"/>
              <a:ea typeface="Times New Roman" panose="02020603050405020304" pitchFamily="18" charset="0"/>
            </a:endParaRPr>
          </a:p>
          <a:p>
            <a:pPr marL="449580" algn="just">
              <a:spcAft>
                <a:spcPts val="0"/>
              </a:spcAft>
            </a:pPr>
            <a:r>
              <a:rPr lang="it-IT" dirty="0">
                <a:latin typeface="Arial" panose="020B0604020202020204" pitchFamily="34" charset="0"/>
                <a:ea typeface="Times New Roman" panose="02020603050405020304" pitchFamily="18" charset="0"/>
              </a:rPr>
              <a:t>a. </a:t>
            </a:r>
            <a:r>
              <a:rPr lang="it-IT" dirty="0" smtClean="0">
                <a:latin typeface="Arial" panose="020B0604020202020204" pitchFamily="34" charset="0"/>
                <a:ea typeface="Times New Roman" panose="02020603050405020304" pitchFamily="18" charset="0"/>
              </a:rPr>
              <a:t>tabellazione </a:t>
            </a:r>
            <a:r>
              <a:rPr lang="it-IT" dirty="0">
                <a:latin typeface="Arial" panose="020B0604020202020204" pitchFamily="34" charset="0"/>
                <a:ea typeface="Times New Roman" panose="02020603050405020304" pitchFamily="18" charset="0"/>
              </a:rPr>
              <a:t>degli insegnamenti riconoscibili ai fini dell’acquisizione dei 24 CFU, offerti da ogni Corso di Studio dal 2011/12 al 2017/18 e approvate dai Consigli di Dipartimento di riferimento; </a:t>
            </a:r>
            <a:endParaRPr lang="it-IT" sz="1600" dirty="0">
              <a:latin typeface="Times New Roman" panose="02020603050405020304" pitchFamily="18" charset="0"/>
              <a:ea typeface="Times New Roman" panose="02020603050405020304" pitchFamily="18" charset="0"/>
            </a:endParaRPr>
          </a:p>
          <a:p>
            <a:pPr marL="449580" algn="just">
              <a:spcAft>
                <a:spcPts val="0"/>
              </a:spcAft>
            </a:pPr>
            <a:r>
              <a:rPr lang="it-IT" dirty="0">
                <a:latin typeface="Arial" panose="020B0604020202020204" pitchFamily="34" charset="0"/>
                <a:ea typeface="Times New Roman" panose="02020603050405020304" pitchFamily="18" charset="0"/>
              </a:rPr>
              <a:t>b. </a:t>
            </a:r>
            <a:r>
              <a:rPr lang="it-IT" dirty="0" smtClean="0">
                <a:latin typeface="Arial" panose="020B0604020202020204" pitchFamily="34" charset="0"/>
                <a:ea typeface="Times New Roman" panose="02020603050405020304" pitchFamily="18" charset="0"/>
              </a:rPr>
              <a:t>riconoscimento </a:t>
            </a:r>
            <a:r>
              <a:rPr lang="it-IT" dirty="0">
                <a:latin typeface="Arial" panose="020B0604020202020204" pitchFamily="34" charset="0"/>
                <a:ea typeface="Times New Roman" panose="02020603050405020304" pitchFamily="18" charset="0"/>
              </a:rPr>
              <a:t>dei crediti acquisiti anteriormente all’</a:t>
            </a:r>
            <a:r>
              <a:rPr lang="it-IT" dirty="0" err="1">
                <a:latin typeface="Arial" panose="020B0604020202020204" pitchFamily="34" charset="0"/>
                <a:ea typeface="Times New Roman" panose="02020603050405020304" pitchFamily="18" charset="0"/>
              </a:rPr>
              <a:t>a.a</a:t>
            </a:r>
            <a:r>
              <a:rPr lang="it-IT" dirty="0">
                <a:latin typeface="Arial" panose="020B0604020202020204" pitchFamily="34" charset="0"/>
                <a:ea typeface="Times New Roman" panose="02020603050405020304" pitchFamily="18" charset="0"/>
              </a:rPr>
              <a:t>. 2011/12 effettuato dalla Commissione Supporto di Ateneo alla Formazione degli Insegnanti.</a:t>
            </a:r>
            <a:endParaRPr lang="it-IT" sz="1600" dirty="0">
              <a:latin typeface="Times New Roman" panose="02020603050405020304" pitchFamily="18" charset="0"/>
              <a:ea typeface="Times New Roman" panose="02020603050405020304" pitchFamily="18" charset="0"/>
            </a:endParaRPr>
          </a:p>
          <a:p>
            <a:pPr algn="just">
              <a:spcAft>
                <a:spcPts val="0"/>
              </a:spcAft>
            </a:pPr>
            <a:r>
              <a:rPr lang="it-IT" dirty="0">
                <a:latin typeface="Arial" panose="020B0604020202020204" pitchFamily="34" charset="0"/>
                <a:ea typeface="Times New Roman" panose="02020603050405020304" pitchFamily="18" charset="0"/>
              </a:rPr>
              <a:t>3.	consentendo agli studenti, a decorrere dall’</a:t>
            </a:r>
            <a:r>
              <a:rPr lang="it-IT" dirty="0" err="1">
                <a:latin typeface="Arial" panose="020B0604020202020204" pitchFamily="34" charset="0"/>
                <a:ea typeface="Times New Roman" panose="02020603050405020304" pitchFamily="18" charset="0"/>
              </a:rPr>
              <a:t>a.a</a:t>
            </a:r>
            <a:r>
              <a:rPr lang="it-IT" dirty="0">
                <a:latin typeface="Arial" panose="020B0604020202020204" pitchFamily="34" charset="0"/>
                <a:ea typeface="Times New Roman" panose="02020603050405020304" pitchFamily="18" charset="0"/>
              </a:rPr>
              <a:t>. 2018/19, di inserire nel proprio piano di studio gli esami utili al conseguimento dei 24 </a:t>
            </a:r>
            <a:r>
              <a:rPr lang="it-IT" dirty="0" smtClean="0">
                <a:latin typeface="Arial" panose="020B0604020202020204" pitchFamily="34" charset="0"/>
                <a:ea typeface="Times New Roman" panose="02020603050405020304" pitchFamily="18" charset="0"/>
              </a:rPr>
              <a:t>CFU mediante insegnamenti erogati dai </a:t>
            </a:r>
            <a:r>
              <a:rPr lang="it-IT" dirty="0" err="1" smtClean="0">
                <a:latin typeface="Arial" panose="020B0604020202020204" pitchFamily="34" charset="0"/>
                <a:ea typeface="Times New Roman" panose="02020603050405020304" pitchFamily="18" charset="0"/>
              </a:rPr>
              <a:t>CdS</a:t>
            </a:r>
            <a:r>
              <a:rPr lang="it-IT" dirty="0">
                <a:latin typeface="Arial" panose="020B0604020202020204" pitchFamily="34" charset="0"/>
                <a:ea typeface="Times New Roman" panose="02020603050405020304" pitchFamily="18" charset="0"/>
              </a:rPr>
              <a:t> </a:t>
            </a:r>
            <a:r>
              <a:rPr lang="it-IT" dirty="0" smtClean="0">
                <a:latin typeface="Arial" panose="020B0604020202020204" pitchFamily="34" charset="0"/>
                <a:ea typeface="Times New Roman" panose="02020603050405020304" pitchFamily="18" charset="0"/>
              </a:rPr>
              <a:t>[</a:t>
            </a:r>
            <a:r>
              <a:rPr lang="it-IT" sz="1600" dirty="0">
                <a:hlinkClick r:id="rId3"/>
              </a:rPr>
              <a:t>https://</a:t>
            </a:r>
            <a:r>
              <a:rPr lang="it-IT" sz="1600" dirty="0" smtClean="0">
                <a:hlinkClick r:id="rId3"/>
              </a:rPr>
              <a:t>www.didattica.unipd.it/cfu24/2018</a:t>
            </a:r>
            <a:r>
              <a:rPr lang="it-IT" sz="1600" dirty="0" smtClean="0"/>
              <a:t>]</a:t>
            </a:r>
            <a:endParaRPr lang="it-IT" sz="1600" dirty="0">
              <a:latin typeface="Times New Roman" panose="02020603050405020304" pitchFamily="18" charset="0"/>
              <a:ea typeface="Times New Roman" panose="02020603050405020304" pitchFamily="18" charset="0"/>
            </a:endParaRPr>
          </a:p>
          <a:p>
            <a:pPr algn="just">
              <a:spcAft>
                <a:spcPts val="0"/>
              </a:spcAft>
            </a:pPr>
            <a:r>
              <a:rPr lang="it-IT" dirty="0">
                <a:latin typeface="Arial" panose="020B0604020202020204" pitchFamily="34" charset="0"/>
                <a:ea typeface="Times New Roman" panose="02020603050405020304" pitchFamily="18" charset="0"/>
              </a:rPr>
              <a:t> </a:t>
            </a:r>
            <a:endParaRPr lang="it-IT"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40574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04800" y="1524000"/>
            <a:ext cx="8729345" cy="289823"/>
          </a:xfrm>
          <a:prstGeom prst="rect">
            <a:avLst/>
          </a:prstGeom>
        </p:spPr>
        <p:txBody>
          <a:bodyPr vert="horz" wrap="square" lIns="0" tIns="12700" rIns="0" bIns="0" rtlCol="0">
            <a:spAutoFit/>
          </a:bodyPr>
          <a:lstStyle/>
          <a:p>
            <a:pPr marL="1191260">
              <a:lnSpc>
                <a:spcPct val="100000"/>
              </a:lnSpc>
              <a:spcBef>
                <a:spcPts val="100"/>
              </a:spcBef>
            </a:pPr>
            <a:r>
              <a:rPr lang="it-IT" sz="1800" b="1" spc="-5" dirty="0" smtClean="0">
                <a:latin typeface="Arial"/>
                <a:cs typeface="Arial"/>
              </a:rPr>
              <a:t>                  </a:t>
            </a:r>
            <a:endParaRPr sz="1800" dirty="0">
              <a:latin typeface="Arial"/>
              <a:cs typeface="Arial"/>
            </a:endParaRPr>
          </a:p>
        </p:txBody>
      </p:sp>
      <p:sp>
        <p:nvSpPr>
          <p:cNvPr id="5"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2" name="Rettangolo 1"/>
          <p:cNvSpPr/>
          <p:nvPr/>
        </p:nvSpPr>
        <p:spPr>
          <a:xfrm>
            <a:off x="-228600" y="1658025"/>
            <a:ext cx="9144000" cy="4870564"/>
          </a:xfrm>
          <a:prstGeom prst="rect">
            <a:avLst/>
          </a:prstGeom>
        </p:spPr>
        <p:txBody>
          <a:bodyPr wrap="square">
            <a:spAutoFit/>
          </a:bodyPr>
          <a:lstStyle/>
          <a:p>
            <a:pPr marL="457200" algn="just">
              <a:lnSpc>
                <a:spcPct val="115000"/>
              </a:lnSpc>
              <a:spcAft>
                <a:spcPts val="0"/>
              </a:spcAft>
            </a:pPr>
            <a:r>
              <a:rPr lang="it-IT" dirty="0">
                <a:latin typeface="Arial" panose="020B0604020202020204" pitchFamily="34" charset="0"/>
                <a:ea typeface="Times New Roman" panose="02020603050405020304" pitchFamily="18" charset="0"/>
                <a:cs typeface="Times New Roman" panose="02020603050405020304" pitchFamily="18" charset="0"/>
              </a:rPr>
              <a:t>R</a:t>
            </a:r>
            <a:r>
              <a:rPr lang="it-IT" dirty="0" smtClean="0">
                <a:latin typeface="Arial" panose="020B0604020202020204" pitchFamily="34" charset="0"/>
                <a:ea typeface="Times New Roman" panose="02020603050405020304" pitchFamily="18" charset="0"/>
                <a:cs typeface="Times New Roman" panose="02020603050405020304" pitchFamily="18" charset="0"/>
              </a:rPr>
              <a:t>ilevato </a:t>
            </a:r>
            <a:r>
              <a:rPr lang="it-IT" dirty="0">
                <a:latin typeface="Arial" panose="020B0604020202020204" pitchFamily="34" charset="0"/>
                <a:ea typeface="Times New Roman" panose="02020603050405020304" pitchFamily="18" charset="0"/>
                <a:cs typeface="Times New Roman" panose="02020603050405020304" pitchFamily="18" charset="0"/>
              </a:rPr>
              <a:t>che la Legge 30 dicembre 2018 n. 145, commi 792-796, ha apportato modifiche e integrazioni al D. </a:t>
            </a:r>
            <a:r>
              <a:rPr lang="it-IT" dirty="0" err="1">
                <a:latin typeface="Arial" panose="020B0604020202020204" pitchFamily="34" charset="0"/>
                <a:ea typeface="Times New Roman" panose="02020603050405020304" pitchFamily="18" charset="0"/>
                <a:cs typeface="Times New Roman" panose="02020603050405020304" pitchFamily="18" charset="0"/>
              </a:rPr>
              <a:t>Lgs</a:t>
            </a:r>
            <a:r>
              <a:rPr lang="it-IT" dirty="0">
                <a:latin typeface="Arial" panose="020B0604020202020204" pitchFamily="34" charset="0"/>
                <a:ea typeface="Times New Roman" panose="02020603050405020304" pitchFamily="18" charset="0"/>
                <a:cs typeface="Times New Roman" panose="02020603050405020304" pitchFamily="18" charset="0"/>
              </a:rPr>
              <a:t>. 59/2017 riformando il sistema di reclutamento dei docenti della scuola secondaria, confermando al contempo il requisito dell’acquisizione dei 24 CFU, l’Ateneo </a:t>
            </a:r>
            <a:r>
              <a:rPr lang="it-IT" dirty="0" smtClean="0">
                <a:latin typeface="Arial" panose="020B0604020202020204" pitchFamily="34" charset="0"/>
                <a:ea typeface="Times New Roman" panose="02020603050405020304" pitchFamily="18" charset="0"/>
                <a:cs typeface="Times New Roman" panose="02020603050405020304" pitchFamily="18" charset="0"/>
              </a:rPr>
              <a:t>ha ritenuto </a:t>
            </a:r>
            <a:r>
              <a:rPr lang="it-IT" dirty="0">
                <a:latin typeface="Arial" panose="020B0604020202020204" pitchFamily="34" charset="0"/>
                <a:ea typeface="Times New Roman" panose="02020603050405020304" pitchFamily="18" charset="0"/>
                <a:cs typeface="Times New Roman" panose="02020603050405020304" pitchFamily="18" charset="0"/>
              </a:rPr>
              <a:t>opportuno attuare un riordino nell’offerta dei 24 CFU.</a:t>
            </a:r>
            <a:endParaRPr lang="it-IT" sz="2000" dirty="0">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15000"/>
              </a:lnSpc>
              <a:spcAft>
                <a:spcPts val="0"/>
              </a:spcAft>
            </a:pPr>
            <a:r>
              <a:rPr lang="it-IT" dirty="0">
                <a:latin typeface="Arial" panose="020B0604020202020204" pitchFamily="34" charset="0"/>
                <a:ea typeface="Times New Roman" panose="02020603050405020304" pitchFamily="18" charset="0"/>
                <a:cs typeface="Times New Roman" panose="02020603050405020304" pitchFamily="18" charset="0"/>
              </a:rPr>
              <a:t>Il riordino è finalizzato a:</a:t>
            </a:r>
            <a:endParaRPr lang="it-IT" sz="2000" dirty="0">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15000"/>
              </a:lnSpc>
              <a:spcAft>
                <a:spcPts val="0"/>
              </a:spcAft>
            </a:pPr>
            <a:r>
              <a:rPr lang="it-IT" dirty="0">
                <a:latin typeface="Arial" panose="020B0604020202020204" pitchFamily="34" charset="0"/>
                <a:ea typeface="Times New Roman" panose="02020603050405020304" pitchFamily="18" charset="0"/>
                <a:cs typeface="Times New Roman" panose="02020603050405020304" pitchFamily="18" charset="0"/>
              </a:rPr>
              <a:t>1.  consentire agli studenti dei corsi di studio di acquisire i 24 CFU prioritariamente tramite i crediti curricolari e surrettiziamente tramite i crediti aggiuntivi con conseguente prolungamento della durata normale del corso di un semestre.</a:t>
            </a:r>
            <a:endParaRPr lang="it-IT" sz="2000" dirty="0">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15000"/>
              </a:lnSpc>
              <a:spcAft>
                <a:spcPts val="1000"/>
              </a:spcAft>
            </a:pPr>
            <a:r>
              <a:rPr lang="it-IT" dirty="0">
                <a:latin typeface="Arial" panose="020B0604020202020204" pitchFamily="34" charset="0"/>
                <a:ea typeface="Times New Roman" panose="02020603050405020304" pitchFamily="18" charset="0"/>
                <a:cs typeface="Times New Roman" panose="02020603050405020304" pitchFamily="18" charset="0"/>
              </a:rPr>
              <a:t>2.   consentire ai soli laureati magistrali di accedere al PF24, in modo che i posti disponibili non siano ridotti dalla riserva dei posti per gli iscritti ai corsi di studio. I laureati magistrali potranno quindi acquisire i 24 CFU in forma extracurricolare tramite i PF24 e/o tramite l’iscrizione ai singoli insegnamenti, individuabili consultando l’elenco degli insegnamenti curricolari utili all’acquisizione dei 24 CFU presente nel sito istituzionale.</a:t>
            </a:r>
            <a:endParaRPr lang="it-IT"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CasellaDiTesto 2"/>
          <p:cNvSpPr txBox="1"/>
          <p:nvPr/>
        </p:nvSpPr>
        <p:spPr>
          <a:xfrm>
            <a:off x="4800600" y="533400"/>
            <a:ext cx="4038600" cy="646331"/>
          </a:xfrm>
          <a:prstGeom prst="rect">
            <a:avLst/>
          </a:prstGeom>
          <a:noFill/>
        </p:spPr>
        <p:txBody>
          <a:bodyPr wrap="square" rtlCol="0">
            <a:spAutoFit/>
          </a:bodyPr>
          <a:lstStyle/>
          <a:p>
            <a:r>
              <a:rPr lang="it-IT" dirty="0" smtClean="0"/>
              <a:t>Riorganizzazione modalità di acquisizione 2019-20</a:t>
            </a:r>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2" name="Rettangolo 1"/>
          <p:cNvSpPr/>
          <p:nvPr/>
        </p:nvSpPr>
        <p:spPr>
          <a:xfrm>
            <a:off x="-152400" y="1385733"/>
            <a:ext cx="9144000" cy="5472267"/>
          </a:xfrm>
          <a:prstGeom prst="rect">
            <a:avLst/>
          </a:prstGeom>
        </p:spPr>
        <p:txBody>
          <a:bodyPr wrap="square">
            <a:spAutoFit/>
          </a:bodyPr>
          <a:lstStyle/>
          <a:p>
            <a:pPr marL="457200" algn="just">
              <a:lnSpc>
                <a:spcPct val="115000"/>
              </a:lnSpc>
              <a:spcAft>
                <a:spcPts val="0"/>
              </a:spcAft>
            </a:pPr>
            <a:r>
              <a:rPr lang="it-IT" sz="1600" dirty="0">
                <a:latin typeface="Arial" panose="020B0604020202020204" pitchFamily="34" charset="0"/>
                <a:ea typeface="Times New Roman" panose="02020603050405020304" pitchFamily="18" charset="0"/>
                <a:cs typeface="Times New Roman" panose="02020603050405020304" pitchFamily="18" charset="0"/>
              </a:rPr>
              <a:t>Al fine di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consentire la più ampia accessibilità all’acquisizione dei 24 CFU </a:t>
            </a:r>
            <a:r>
              <a:rPr lang="it-IT" sz="1600" dirty="0">
                <a:latin typeface="Arial" panose="020B0604020202020204" pitchFamily="34" charset="0"/>
                <a:ea typeface="Times New Roman" panose="02020603050405020304" pitchFamily="18" charset="0"/>
                <a:cs typeface="Times New Roman" panose="02020603050405020304" pitchFamily="18" charset="0"/>
              </a:rPr>
              <a:t>l’Ateneo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offre, oltre agli insegnamenti curricolari erogati dai </a:t>
            </a:r>
            <a:r>
              <a:rPr lang="it-IT" sz="1600" dirty="0" err="1" smtClean="0">
                <a:latin typeface="Arial" panose="020B0604020202020204" pitchFamily="34" charset="0"/>
                <a:ea typeface="Times New Roman" panose="02020603050405020304" pitchFamily="18" charset="0"/>
                <a:cs typeface="Times New Roman" panose="02020603050405020304" pitchFamily="18" charset="0"/>
              </a:rPr>
              <a:t>CdS</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a:latin typeface="Arial" panose="020B0604020202020204" pitchFamily="34" charset="0"/>
                <a:ea typeface="Times New Roman" panose="02020603050405020304" pitchFamily="18" charset="0"/>
                <a:cs typeface="Times New Roman" panose="02020603050405020304" pitchFamily="18" charset="0"/>
              </a:rPr>
              <a:t>3</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i="1" dirty="0">
                <a:latin typeface="Arial" panose="020B0604020202020204" pitchFamily="34" charset="0"/>
                <a:ea typeface="Times New Roman" panose="02020603050405020304" pitchFamily="18" charset="0"/>
                <a:cs typeface="Times New Roman" panose="02020603050405020304" pitchFamily="18" charset="0"/>
              </a:rPr>
              <a:t>General Course</a:t>
            </a:r>
            <a:r>
              <a:rPr lang="it-IT" sz="1600" dirty="0">
                <a:latin typeface="Arial" panose="020B0604020202020204" pitchFamily="34" charset="0"/>
                <a:ea typeface="Times New Roman" panose="02020603050405020304" pitchFamily="18" charset="0"/>
                <a:cs typeface="Times New Roman" panose="02020603050405020304" pitchFamily="18" charset="0"/>
              </a:rPr>
              <a:t> coerenti con gli Allegati al D.M. 616/17:</a:t>
            </a:r>
            <a:endParaRPr lang="it-IT" sz="1600" dirty="0">
              <a:latin typeface="Calibri" panose="020F0502020204030204" pitchFamily="34" charset="0"/>
              <a:ea typeface="Times New Roman" panose="02020603050405020304" pitchFamily="18" charset="0"/>
              <a:cs typeface="Times New Roman" panose="02020603050405020304" pitchFamily="18" charset="0"/>
            </a:endParaRPr>
          </a:p>
          <a:p>
            <a:pPr marL="228600" algn="just">
              <a:lnSpc>
                <a:spcPct val="115000"/>
              </a:lnSpc>
              <a:spcAft>
                <a:spcPts val="0"/>
              </a:spcAft>
            </a:pPr>
            <a:r>
              <a:rPr lang="it-IT" sz="1600" dirty="0">
                <a:latin typeface="Arial" panose="020B0604020202020204" pitchFamily="34" charset="0"/>
                <a:ea typeface="Times New Roman" panose="02020603050405020304" pitchFamily="18" charset="0"/>
                <a:cs typeface="Times New Roman" panose="02020603050405020304" pitchFamily="18" charset="0"/>
              </a:rPr>
              <a:t>a.	Diritti umani e inclusione, M-PSI/04,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Corso di Studio in Scienze Psicologiche, Sociali e del Lavoro, incardinato</a:t>
            </a:r>
            <a:r>
              <a:rPr lang="it-IT" sz="1600" dirty="0">
                <a:latin typeface="Arial" panose="020B0604020202020204" pitchFamily="34" charset="0"/>
                <a:ea typeface="Times New Roman" panose="02020603050405020304" pitchFamily="18" charset="0"/>
                <a:cs typeface="Times New Roman" panose="02020603050405020304" pitchFamily="18" charset="0"/>
              </a:rPr>
              <a:t>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nel Dipartimento FISPPA, 6 CFU, </a:t>
            </a:r>
            <a:r>
              <a:rPr lang="it-IT" sz="1600" b="1" dirty="0" smtClean="0">
                <a:latin typeface="Arial" panose="020B0604020202020204" pitchFamily="34" charset="0"/>
                <a:ea typeface="Times New Roman" panose="02020603050405020304" pitchFamily="18" charset="0"/>
                <a:cs typeface="Times New Roman" panose="02020603050405020304" pitchFamily="18" charset="0"/>
              </a:rPr>
              <a:t>AMBITO </a:t>
            </a:r>
            <a:r>
              <a:rPr lang="it-IT" sz="1600" b="1" dirty="0">
                <a:latin typeface="Arial" panose="020B0604020202020204" pitchFamily="34" charset="0"/>
                <a:ea typeface="Times New Roman" panose="02020603050405020304" pitchFamily="18" charset="0"/>
                <a:cs typeface="Times New Roman" panose="02020603050405020304" pitchFamily="18" charset="0"/>
              </a:rPr>
              <a:t>B</a:t>
            </a:r>
            <a:r>
              <a:rPr lang="it-IT" sz="1600" dirty="0">
                <a:latin typeface="Arial" panose="020B0604020202020204" pitchFamily="34" charset="0"/>
                <a:ea typeface="Times New Roman" panose="02020603050405020304" pitchFamily="18" charset="0"/>
                <a:cs typeface="Times New Roman" panose="02020603050405020304" pitchFamily="18" charset="0"/>
              </a:rPr>
              <a:t>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a:t>
            </a:r>
            <a:r>
              <a:rPr lang="it-IT" sz="1600" dirty="0">
                <a:latin typeface="Arial" panose="020B0604020202020204" pitchFamily="34" charset="0"/>
                <a:ea typeface="Times New Roman" panose="02020603050405020304" pitchFamily="18" charset="0"/>
                <a:cs typeface="Times New Roman" panose="02020603050405020304" pitchFamily="18" charset="0"/>
              </a:rPr>
              <a:t>referente Prof.ssa Laura Nota</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a:t>
            </a:r>
            <a:r>
              <a:rPr lang="it-IT" sz="1600" dirty="0">
                <a:hlinkClick r:id="rId3"/>
              </a:rPr>
              <a:t> https://www.unipd.it/inclusione/general-course</a:t>
            </a:r>
            <a:endParaRPr lang="it-IT" sz="1600" dirty="0">
              <a:latin typeface="Calibri" panose="020F0502020204030204" pitchFamily="34" charset="0"/>
              <a:ea typeface="Times New Roman" panose="02020603050405020304" pitchFamily="18" charset="0"/>
              <a:cs typeface="Times New Roman" panose="02020603050405020304" pitchFamily="18" charset="0"/>
            </a:endParaRPr>
          </a:p>
          <a:p>
            <a:pPr marL="571500" indent="-342900" algn="just">
              <a:lnSpc>
                <a:spcPct val="115000"/>
              </a:lnSpc>
              <a:spcAft>
                <a:spcPts val="0"/>
              </a:spcAft>
              <a:buAutoNum type="alphaLcPeriod" startAt="2"/>
            </a:pPr>
            <a:r>
              <a:rPr lang="it-IT" sz="1600" dirty="0" smtClean="0">
                <a:latin typeface="Arial" panose="020B0604020202020204" pitchFamily="34" charset="0"/>
                <a:ea typeface="Times New Roman" panose="02020603050405020304" pitchFamily="18" charset="0"/>
                <a:cs typeface="Times New Roman" panose="02020603050405020304" pitchFamily="18" charset="0"/>
              </a:rPr>
              <a:t>Approcci Metodologici e Ambienti Tecnologici per La Didattica della Scuola Secondaria, </a:t>
            </a:r>
            <a:r>
              <a:rPr lang="it-IT" sz="1600" dirty="0">
                <a:latin typeface="Arial" panose="020B0604020202020204" pitchFamily="34" charset="0"/>
                <a:ea typeface="Times New Roman" panose="02020603050405020304" pitchFamily="18" charset="0"/>
                <a:cs typeface="Times New Roman" panose="02020603050405020304" pitchFamily="18" charset="0"/>
              </a:rPr>
              <a:t>dal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2019-2020, Corso di Studio in Scienze dell’Educazione e della Formazione</a:t>
            </a:r>
            <a:r>
              <a:rPr lang="it-IT" sz="1600" dirty="0">
                <a:latin typeface="Arial" panose="020B0604020202020204" pitchFamily="34" charset="0"/>
                <a:ea typeface="Times New Roman" panose="02020603050405020304" pitchFamily="18" charset="0"/>
                <a:cs typeface="Times New Roman" panose="02020603050405020304" pitchFamily="18" charset="0"/>
              </a:rPr>
              <a:t>, incardinato  nel Dipartimento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FISPPA, SSD M-PED/03</a:t>
            </a:r>
            <a:r>
              <a:rPr lang="it-IT" sz="1600" dirty="0">
                <a:latin typeface="Arial" panose="020B0604020202020204" pitchFamily="34" charset="0"/>
                <a:ea typeface="Times New Roman" panose="02020603050405020304" pitchFamily="18" charset="0"/>
                <a:cs typeface="Times New Roman" panose="02020603050405020304" pitchFamily="18" charset="0"/>
              </a:rPr>
              <a:t>,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6 CFU, </a:t>
            </a:r>
            <a:r>
              <a:rPr lang="it-IT" sz="1600" b="1" dirty="0">
                <a:latin typeface="Arial" panose="020B0604020202020204" pitchFamily="34" charset="0"/>
                <a:ea typeface="Times New Roman" panose="02020603050405020304" pitchFamily="18" charset="0"/>
                <a:cs typeface="Times New Roman" panose="02020603050405020304" pitchFamily="18" charset="0"/>
              </a:rPr>
              <a:t>AMBITI A e D </a:t>
            </a:r>
            <a:r>
              <a:rPr lang="it-IT" sz="1600" dirty="0">
                <a:latin typeface="Arial" panose="020B0604020202020204" pitchFamily="34" charset="0"/>
                <a:ea typeface="Times New Roman" panose="02020603050405020304" pitchFamily="18" charset="0"/>
                <a:cs typeface="Times New Roman" panose="02020603050405020304" pitchFamily="18" charset="0"/>
              </a:rPr>
              <a:t>(referente Prof.ssa Marina De Rossi</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a:t>
            </a:r>
            <a:r>
              <a:rPr lang="it-IT" sz="1600" dirty="0">
                <a:hlinkClick r:id="rId4"/>
              </a:rPr>
              <a:t> https://www.unipd.it/general-course-didattica-scuola-secondaria</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it-IT" sz="1600" dirty="0" smtClean="0">
              <a:latin typeface="Times New Roman" panose="02020603050405020304" pitchFamily="18" charset="0"/>
              <a:ea typeface="Times New Roman" panose="02020603050405020304" pitchFamily="18" charset="0"/>
              <a:cs typeface="Times New Roman" panose="02020603050405020304" pitchFamily="18" charset="0"/>
            </a:endParaRPr>
          </a:p>
          <a:p>
            <a:pPr marL="685800" indent="-457200" algn="just">
              <a:lnSpc>
                <a:spcPct val="115000"/>
              </a:lnSpc>
              <a:spcAft>
                <a:spcPts val="0"/>
              </a:spcAft>
              <a:buAutoNum type="alphaLcPeriod" startAt="2"/>
            </a:pPr>
            <a:r>
              <a:rPr lang="it-IT" sz="1600" dirty="0">
                <a:latin typeface="Arial" panose="020B0604020202020204" pitchFamily="34" charset="0"/>
                <a:ea typeface="Times New Roman" panose="02020603050405020304" pitchFamily="18" charset="0"/>
                <a:cs typeface="Times New Roman" panose="02020603050405020304" pitchFamily="18" charset="0"/>
              </a:rPr>
              <a:t>Elementi Di Didattica E Pedagogia Speciale Per La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Scuola Secondaria, dal 2019-20, </a:t>
            </a:r>
            <a:r>
              <a:rPr lang="it-IT" sz="1600" dirty="0">
                <a:latin typeface="Arial" panose="020B0604020202020204" pitchFamily="34" charset="0"/>
                <a:ea typeface="Times New Roman" panose="02020603050405020304" pitchFamily="18" charset="0"/>
                <a:cs typeface="Times New Roman" panose="02020603050405020304" pitchFamily="18" charset="0"/>
              </a:rPr>
              <a:t>Corso di Studio in Scienze dell’Educazione e della Formazione, incardinato  nel</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a:latin typeface="Arial" panose="020B0604020202020204" pitchFamily="34" charset="0"/>
                <a:ea typeface="Times New Roman" panose="02020603050405020304" pitchFamily="18" charset="0"/>
                <a:cs typeface="Times New Roman" panose="02020603050405020304" pitchFamily="18" charset="0"/>
              </a:rPr>
              <a:t>Dipartimento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FISPPA, </a:t>
            </a:r>
            <a:r>
              <a:rPr lang="it-IT" sz="1600" dirty="0">
                <a:latin typeface="Arial" panose="020B0604020202020204" pitchFamily="34" charset="0"/>
                <a:ea typeface="Times New Roman" panose="02020603050405020304" pitchFamily="18" charset="0"/>
                <a:cs typeface="Times New Roman" panose="02020603050405020304" pitchFamily="18" charset="0"/>
              </a:rPr>
              <a:t>SSD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M-PED/03</a:t>
            </a:r>
            <a:r>
              <a:rPr lang="it-IT" sz="1600" dirty="0">
                <a:latin typeface="Arial" panose="020B0604020202020204" pitchFamily="34" charset="0"/>
                <a:ea typeface="Times New Roman" panose="02020603050405020304" pitchFamily="18" charset="0"/>
                <a:cs typeface="Times New Roman" panose="02020603050405020304" pitchFamily="18" charset="0"/>
              </a:rPr>
              <a:t>, CFU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6, </a:t>
            </a:r>
            <a:r>
              <a:rPr lang="it-IT" sz="1600" b="1" dirty="0" smtClean="0">
                <a:latin typeface="Arial" panose="020B0604020202020204" pitchFamily="34" charset="0"/>
                <a:ea typeface="Times New Roman" panose="02020603050405020304" pitchFamily="18" charset="0"/>
                <a:cs typeface="Times New Roman" panose="02020603050405020304" pitchFamily="18" charset="0"/>
              </a:rPr>
              <a:t>Ambiti A e D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(Referente Prof.ssa Marina Santi</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(pagina in pubblicazione)</a:t>
            </a:r>
            <a:endParaRPr lang="it-IT" sz="1600" dirty="0">
              <a:latin typeface="Arial" panose="020B0604020202020204" pitchFamily="34" charset="0"/>
              <a:ea typeface="Times New Roman" panose="02020603050405020304" pitchFamily="18" charset="0"/>
              <a:cs typeface="Times New Roman" panose="02020603050405020304" pitchFamily="18" charset="0"/>
            </a:endParaRPr>
          </a:p>
          <a:p>
            <a:pPr marL="228600" algn="just">
              <a:lnSpc>
                <a:spcPct val="115000"/>
              </a:lnSpc>
              <a:spcAft>
                <a:spcPts val="1000"/>
              </a:spcAft>
            </a:pP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a:latin typeface="Arial" panose="020B0604020202020204" pitchFamily="34" charset="0"/>
                <a:ea typeface="Times New Roman" panose="02020603050405020304" pitchFamily="18" charset="0"/>
                <a:cs typeface="Times New Roman" panose="02020603050405020304" pitchFamily="18" charset="0"/>
              </a:rPr>
              <a:t>I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3 </a:t>
            </a:r>
            <a:r>
              <a:rPr lang="it-IT" sz="1600" i="1" dirty="0">
                <a:latin typeface="Arial" panose="020B0604020202020204" pitchFamily="34" charset="0"/>
                <a:ea typeface="Times New Roman" panose="02020603050405020304" pitchFamily="18" charset="0"/>
                <a:cs typeface="Times New Roman" panose="02020603050405020304" pitchFamily="18" charset="0"/>
              </a:rPr>
              <a:t>General Course</a:t>
            </a:r>
            <a:r>
              <a:rPr lang="it-IT" sz="1600" dirty="0">
                <a:latin typeface="Arial" panose="020B0604020202020204" pitchFamily="34" charset="0"/>
                <a:ea typeface="Times New Roman" panose="02020603050405020304" pitchFamily="18" charset="0"/>
                <a:cs typeface="Times New Roman" panose="02020603050405020304" pitchFamily="18" charset="0"/>
              </a:rPr>
              <a:t> rispetteranno una delle Linee D’Azione declinate nella Carta di Sostenibilità dell’Università di Padova, quinquennio 2018-2022,  in particolare nell’ambito dell’Educazione. Si tratterà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di corsi erogati in modalità </a:t>
            </a:r>
            <a:r>
              <a:rPr lang="it-IT" sz="1600" dirty="0" err="1" smtClean="0">
                <a:latin typeface="Arial" panose="020B0604020202020204" pitchFamily="34" charset="0"/>
                <a:ea typeface="Times New Roman" panose="02020603050405020304" pitchFamily="18" charset="0"/>
                <a:cs typeface="Times New Roman" panose="02020603050405020304" pitchFamily="18" charset="0"/>
              </a:rPr>
              <a:t>blended</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err="1" smtClean="0">
                <a:latin typeface="Arial" panose="020B0604020202020204" pitchFamily="34" charset="0"/>
                <a:ea typeface="Times New Roman" panose="02020603050405020304" pitchFamily="18" charset="0"/>
                <a:cs typeface="Times New Roman" panose="02020603050405020304" pitchFamily="18" charset="0"/>
              </a:rPr>
              <a:t>learning</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da </a:t>
            </a:r>
            <a:r>
              <a:rPr lang="it-IT" sz="1600" dirty="0">
                <a:latin typeface="Arial" panose="020B0604020202020204" pitchFamily="34" charset="0"/>
                <a:ea typeface="Times New Roman" panose="02020603050405020304" pitchFamily="18" charset="0"/>
                <a:cs typeface="Times New Roman" panose="02020603050405020304" pitchFamily="18" charset="0"/>
              </a:rPr>
              <a:t>proporre a tutti i livelli dell’istruzione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universitaria, </a:t>
            </a:r>
            <a:r>
              <a:rPr lang="it-IT" sz="1600" dirty="0">
                <a:latin typeface="Arial" panose="020B0604020202020204" pitchFamily="34" charset="0"/>
                <a:ea typeface="Times New Roman" panose="02020603050405020304" pitchFamily="18" charset="0"/>
                <a:cs typeface="Times New Roman" panose="02020603050405020304" pitchFamily="18" charset="0"/>
              </a:rPr>
              <a:t>con riconoscimento di crediti formativi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r>
              <a:rPr lang="it-IT" sz="1600" dirty="0">
                <a:latin typeface="Arial" panose="020B0604020202020204" pitchFamily="34" charset="0"/>
                <a:ea typeface="Times New Roman" panose="02020603050405020304" pitchFamily="18" charset="0"/>
                <a:cs typeface="Times New Roman" panose="02020603050405020304" pitchFamily="18" charset="0"/>
              </a:rPr>
              <a:t>I contenuti riguarderanno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l’insegnamento </a:t>
            </a:r>
            <a:r>
              <a:rPr lang="it-IT" sz="1600" dirty="0">
                <a:latin typeface="Arial" panose="020B0604020202020204" pitchFamily="34" charset="0"/>
                <a:ea typeface="Times New Roman" panose="02020603050405020304" pitchFamily="18" charset="0"/>
                <a:cs typeface="Times New Roman" panose="02020603050405020304" pitchFamily="18" charset="0"/>
              </a:rPr>
              <a:t>nelle scuole secondarie sui temi della sostenibilità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e dell’inclusione educativa e formativa. </a:t>
            </a:r>
            <a:r>
              <a:rPr lang="it-IT" sz="1600" dirty="0">
                <a:latin typeface="Times New Roman" panose="02020603050405020304" pitchFamily="18" charset="0"/>
                <a:ea typeface="Times New Roman" panose="02020603050405020304" pitchFamily="18" charset="0"/>
                <a:cs typeface="Times New Roman" panose="02020603050405020304" pitchFamily="18" charset="0"/>
              </a:rPr>
              <a:t> </a:t>
            </a:r>
            <a:endParaRPr lang="it-IT" sz="16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42175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09600" y="2057400"/>
            <a:ext cx="8077200" cy="4026743"/>
          </a:xfrm>
          <a:prstGeom prst="rect">
            <a:avLst/>
          </a:prstGeom>
        </p:spPr>
        <p:txBody>
          <a:bodyPr vert="horz" wrap="square" lIns="0" tIns="12700" rIns="0" bIns="0" rtlCol="0">
            <a:spAutoFit/>
          </a:bodyPr>
          <a:lstStyle/>
          <a:p>
            <a:pPr algn="just"/>
            <a:r>
              <a:rPr lang="it-IT" dirty="0">
                <a:latin typeface="Arial" panose="020B0604020202020204" pitchFamily="34" charset="0"/>
                <a:cs typeface="Arial" panose="020B0604020202020204" pitchFamily="34" charset="0"/>
              </a:rPr>
              <a:t> </a:t>
            </a:r>
            <a:r>
              <a:rPr lang="it-IT" sz="2000" dirty="0">
                <a:latin typeface="Arial" panose="020B0604020202020204" pitchFamily="34" charset="0"/>
                <a:cs typeface="Arial" panose="020B0604020202020204" pitchFamily="34" charset="0"/>
              </a:rPr>
              <a:t>I </a:t>
            </a:r>
            <a:r>
              <a:rPr lang="it-IT" sz="2000" dirty="0" smtClean="0">
                <a:latin typeface="Arial" panose="020B0604020202020204" pitchFamily="34" charset="0"/>
                <a:cs typeface="Arial" panose="020B0604020202020204" pitchFamily="34" charset="0"/>
              </a:rPr>
              <a:t>3 </a:t>
            </a:r>
            <a:r>
              <a:rPr lang="it-IT" sz="2000" i="1" dirty="0">
                <a:latin typeface="Arial" panose="020B0604020202020204" pitchFamily="34" charset="0"/>
                <a:cs typeface="Arial" panose="020B0604020202020204" pitchFamily="34" charset="0"/>
              </a:rPr>
              <a:t>General Course</a:t>
            </a:r>
            <a:r>
              <a:rPr lang="it-IT" sz="2000" dirty="0">
                <a:latin typeface="Arial" panose="020B0604020202020204" pitchFamily="34" charset="0"/>
                <a:cs typeface="Arial" panose="020B0604020202020204" pitchFamily="34" charset="0"/>
              </a:rPr>
              <a:t> amplieranno l’offerta dei 24 CFU in questi termini:</a:t>
            </a:r>
          </a:p>
          <a:p>
            <a:pPr marL="285750" lvl="0" indent="-285750" algn="just">
              <a:buFont typeface="Arial" panose="020B0604020202020204" pitchFamily="34" charset="0"/>
              <a:buChar char="•"/>
            </a:pPr>
            <a:r>
              <a:rPr lang="it-IT" sz="2000" dirty="0" smtClean="0">
                <a:latin typeface="Arial" panose="020B0604020202020204" pitchFamily="34" charset="0"/>
                <a:cs typeface="Arial" panose="020B0604020202020204" pitchFamily="34" charset="0"/>
              </a:rPr>
              <a:t>essendo </a:t>
            </a:r>
            <a:r>
              <a:rPr lang="it-IT" sz="2000" dirty="0">
                <a:latin typeface="Arial" panose="020B0604020202020204" pitchFamily="34" charset="0"/>
                <a:cs typeface="Arial" panose="020B0604020202020204" pitchFamily="34" charset="0"/>
              </a:rPr>
              <a:t>coerenti con ogni progetto formativo dei Corsi Studio dell’Università degli Studi di </a:t>
            </a:r>
            <a:r>
              <a:rPr lang="it-IT" sz="2000" dirty="0" smtClean="0">
                <a:latin typeface="Arial" panose="020B0604020202020204" pitchFamily="34" charset="0"/>
                <a:cs typeface="Arial" panose="020B0604020202020204" pitchFamily="34" charset="0"/>
              </a:rPr>
              <a:t>Padova, (D.M</a:t>
            </a:r>
            <a:r>
              <a:rPr lang="it-IT" sz="2000" dirty="0">
                <a:latin typeface="Arial" panose="020B0604020202020204" pitchFamily="34" charset="0"/>
                <a:cs typeface="Arial" panose="020B0604020202020204" pitchFamily="34" charset="0"/>
              </a:rPr>
              <a:t>. 270/04, Art. 10, comma 5, lettera  a</a:t>
            </a:r>
            <a:r>
              <a:rPr lang="it-IT" sz="2000" dirty="0" smtClean="0">
                <a:latin typeface="Arial" panose="020B0604020202020204" pitchFamily="34" charset="0"/>
                <a:cs typeface="Arial" panose="020B0604020202020204" pitchFamily="34" charset="0"/>
              </a:rPr>
              <a:t>) potranno</a:t>
            </a:r>
            <a:r>
              <a:rPr lang="it-IT" sz="2000" dirty="0">
                <a:latin typeface="Arial" panose="020B0604020202020204" pitchFamily="34" charset="0"/>
                <a:cs typeface="Arial" panose="020B0604020202020204" pitchFamily="34" charset="0"/>
              </a:rPr>
              <a:t>, qualora i Corsi di Studio lo ritengano, essere inseriti tra gli esami a libera scelta da tutti gli studenti o altrimenti essere sostenuti in forma aggiuntiva, come esami soprannumerari ed esclusi da media, con la conseguente maturazione del diritto al semestre aggiuntivo</a:t>
            </a:r>
            <a:r>
              <a:rPr lang="it-IT" sz="2000" dirty="0" smtClean="0">
                <a:latin typeface="Arial" panose="020B0604020202020204" pitchFamily="34" charset="0"/>
                <a:cs typeface="Arial" panose="020B0604020202020204" pitchFamily="34" charset="0"/>
              </a:rPr>
              <a:t>.</a:t>
            </a:r>
          </a:p>
          <a:p>
            <a:pPr marL="285750" lvl="0" indent="-285750" algn="just">
              <a:buFont typeface="Arial" panose="020B0604020202020204" pitchFamily="34" charset="0"/>
              <a:buChar char="•"/>
            </a:pPr>
            <a:r>
              <a:rPr lang="it-IT" sz="2000" dirty="0" smtClean="0">
                <a:latin typeface="Arial" panose="020B0604020202020204" pitchFamily="34" charset="0"/>
                <a:cs typeface="Arial" panose="020B0604020202020204" pitchFamily="34" charset="0"/>
              </a:rPr>
              <a:t>saranno </a:t>
            </a:r>
            <a:r>
              <a:rPr lang="it-IT" sz="2000" dirty="0">
                <a:latin typeface="Arial" panose="020B0604020202020204" pitchFamily="34" charset="0"/>
                <a:cs typeface="Arial" panose="020B0604020202020204" pitchFamily="34" charset="0"/>
              </a:rPr>
              <a:t>presenti nell’elenco degli insegnamenti curricolari utili all’acquisizione dei 24 CFU presente nel sito istituzionale; i laureati magistrali potranno quindi sceglierli per l’iscrizione ai singoli insegnamenti.</a:t>
            </a:r>
          </a:p>
          <a:p>
            <a:pPr marL="1534160" indent="-342900" algn="just">
              <a:lnSpc>
                <a:spcPct val="100000"/>
              </a:lnSpc>
              <a:spcBef>
                <a:spcPts val="100"/>
              </a:spcBef>
              <a:buAutoNum type="arabicParenR"/>
            </a:pPr>
            <a:endParaRPr sz="2000" dirty="0">
              <a:latin typeface="Arial" panose="020B0604020202020204" pitchFamily="34" charset="0"/>
              <a:cs typeface="Arial" panose="020B0604020202020204" pitchFamily="34" charset="0"/>
            </a:endParaRPr>
          </a:p>
        </p:txBody>
      </p:sp>
      <p:sp>
        <p:nvSpPr>
          <p:cNvPr id="5"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40930988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609600" y="2057400"/>
            <a:ext cx="8077200" cy="4426853"/>
          </a:xfrm>
          <a:prstGeom prst="rect">
            <a:avLst/>
          </a:prstGeom>
        </p:spPr>
        <p:txBody>
          <a:bodyPr vert="horz" wrap="square" lIns="0" tIns="12700" rIns="0" bIns="0" rtlCol="0">
            <a:spAutoFit/>
          </a:bodyPr>
          <a:lstStyle/>
          <a:p>
            <a:pPr algn="just"/>
            <a:r>
              <a:rPr lang="it-IT" sz="1600" dirty="0">
                <a:latin typeface="Arial" panose="020B0604020202020204" pitchFamily="34" charset="0"/>
                <a:cs typeface="Arial" panose="020B0604020202020204" pitchFamily="34" charset="0"/>
              </a:rPr>
              <a:t>La Commissione didattica nella seduta del 10 ottobre ha approvato l’elenco dei General Courses per l’</a:t>
            </a:r>
            <a:r>
              <a:rPr lang="it-IT" sz="1600" dirty="0" err="1">
                <a:latin typeface="Arial" panose="020B0604020202020204" pitchFamily="34" charset="0"/>
                <a:cs typeface="Arial" panose="020B0604020202020204" pitchFamily="34" charset="0"/>
              </a:rPr>
              <a:t>a.a</a:t>
            </a:r>
            <a:r>
              <a:rPr lang="it-IT" sz="1600" dirty="0">
                <a:latin typeface="Arial" panose="020B0604020202020204" pitchFamily="34" charset="0"/>
                <a:cs typeface="Arial" panose="020B0604020202020204" pitchFamily="34" charset="0"/>
              </a:rPr>
              <a:t>. 2019/20. </a:t>
            </a:r>
          </a:p>
          <a:p>
            <a:pPr algn="just"/>
            <a:endParaRPr lang="it-IT" sz="1600" dirty="0">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I General Courses risultano utili agli studenti </a:t>
            </a:r>
          </a:p>
          <a:p>
            <a:pPr algn="just"/>
            <a:r>
              <a:rPr lang="it-IT" sz="1600" dirty="0">
                <a:latin typeface="Arial" panose="020B0604020202020204" pitchFamily="34" charset="0"/>
                <a:cs typeface="Arial" panose="020B0604020202020204" pitchFamily="34" charset="0"/>
              </a:rPr>
              <a:t>per acquisire competenze trasversali</a:t>
            </a:r>
          </a:p>
          <a:p>
            <a:pPr algn="just"/>
            <a:r>
              <a:rPr lang="it-IT" sz="1600" dirty="0">
                <a:latin typeface="Arial" panose="020B0604020202020204" pitchFamily="34" charset="0"/>
                <a:cs typeface="Arial" panose="020B0604020202020204" pitchFamily="34" charset="0"/>
              </a:rPr>
              <a:t>per ampliare le proprie conoscenze in ambiti disciplinari diversi da quelli del proprio CDS</a:t>
            </a:r>
          </a:p>
          <a:p>
            <a:pPr algn="just"/>
            <a:r>
              <a:rPr lang="it-IT" sz="1600" dirty="0">
                <a:latin typeface="Arial" panose="020B0604020202020204" pitchFamily="34" charset="0"/>
                <a:cs typeface="Arial" panose="020B0604020202020204" pitchFamily="34" charset="0"/>
              </a:rPr>
              <a:t>ai fini dell’acquisizione dei CFU necessari per una futura carriera nell’insegnamento (24 CFU) </a:t>
            </a:r>
          </a:p>
          <a:p>
            <a:pPr algn="just"/>
            <a:endParaRPr lang="it-IT" sz="1600" dirty="0">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Sono inseriti nell’offerta di uno specifico CDS e possono essere inseriti nel piano di studi dagli studenti del Corso di studio e anche dagli studenti di tutto l’Ateneo nell’ambito delle «libere scelte».</a:t>
            </a:r>
          </a:p>
          <a:p>
            <a:pPr algn="just"/>
            <a:endParaRPr lang="it-IT" sz="1600" dirty="0">
              <a:latin typeface="Arial" panose="020B0604020202020204" pitchFamily="34" charset="0"/>
              <a:cs typeface="Arial" panose="020B0604020202020204" pitchFamily="34" charset="0"/>
            </a:endParaRPr>
          </a:p>
          <a:p>
            <a:pPr algn="just"/>
            <a:r>
              <a:rPr lang="it-IT" sz="1600" dirty="0">
                <a:latin typeface="Arial" panose="020B0604020202020204" pitchFamily="34" charset="0"/>
                <a:cs typeface="Arial" panose="020B0604020202020204" pitchFamily="34" charset="0"/>
              </a:rPr>
              <a:t>Si invitano i Presidenti a valorizzare e favorire al massimo le scelte autonome degli studenti, così come previsto dall’art. 17, comma 2, delle «Linee Guida per l’offerta formativa a.a.2020/21» approvate dal Senato Accademico il 14 maggio 2019, con la delibera n. 31/2019.</a:t>
            </a:r>
          </a:p>
          <a:p>
            <a:pPr marL="1534160" indent="-342900" algn="just">
              <a:lnSpc>
                <a:spcPct val="100000"/>
              </a:lnSpc>
              <a:spcBef>
                <a:spcPts val="100"/>
              </a:spcBef>
              <a:buAutoNum type="arabicParenR"/>
            </a:pPr>
            <a:endParaRPr sz="1400" dirty="0">
              <a:latin typeface="Arial" panose="020B0604020202020204" pitchFamily="34" charset="0"/>
              <a:cs typeface="Arial" panose="020B0604020202020204" pitchFamily="34" charset="0"/>
            </a:endParaRPr>
          </a:p>
        </p:txBody>
      </p:sp>
      <p:sp>
        <p:nvSpPr>
          <p:cNvPr id="5"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Tree>
    <p:extLst>
      <p:ext uri="{BB962C8B-B14F-4D97-AF65-F5344CB8AC3E}">
        <p14:creationId xmlns:p14="http://schemas.microsoft.com/office/powerpoint/2010/main" val="22488732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1295400"/>
          </a:xfrm>
          <a:custGeom>
            <a:avLst/>
            <a:gdLst/>
            <a:ahLst/>
            <a:cxnLst/>
            <a:rect l="l" t="t" r="r" b="b"/>
            <a:pathLst>
              <a:path w="9144000" h="1484630">
                <a:moveTo>
                  <a:pt x="0" y="0"/>
                </a:moveTo>
                <a:lnTo>
                  <a:pt x="9144000" y="0"/>
                </a:lnTo>
                <a:lnTo>
                  <a:pt x="9144000" y="1484312"/>
                </a:lnTo>
                <a:lnTo>
                  <a:pt x="0" y="1484312"/>
                </a:lnTo>
                <a:lnTo>
                  <a:pt x="0" y="0"/>
                </a:lnTo>
                <a:close/>
              </a:path>
            </a:pathLst>
          </a:custGeom>
          <a:solidFill>
            <a:srgbClr val="C21D23"/>
          </a:solidFill>
        </p:spPr>
        <p:txBody>
          <a:bodyPr wrap="square" lIns="0" tIns="0" rIns="0" bIns="0" rtlCol="0"/>
          <a:lstStyle/>
          <a:p>
            <a:endParaRPr/>
          </a:p>
        </p:txBody>
      </p:sp>
      <p:sp>
        <p:nvSpPr>
          <p:cNvPr id="6"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4" name="Rettangolo 3"/>
          <p:cNvSpPr/>
          <p:nvPr/>
        </p:nvSpPr>
        <p:spPr>
          <a:xfrm>
            <a:off x="0" y="1295400"/>
            <a:ext cx="9144000" cy="5472267"/>
          </a:xfrm>
          <a:prstGeom prst="rect">
            <a:avLst/>
          </a:prstGeom>
        </p:spPr>
        <p:txBody>
          <a:bodyPr wrap="square">
            <a:spAutoFit/>
          </a:bodyPr>
          <a:lstStyle/>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A decorrere dall’</a:t>
            </a:r>
            <a:r>
              <a:rPr lang="it-IT" sz="1600" u="sng" dirty="0" err="1">
                <a:latin typeface="Arial" panose="020B0604020202020204" pitchFamily="34" charset="0"/>
                <a:ea typeface="Times New Roman" panose="02020603050405020304" pitchFamily="18" charset="0"/>
                <a:cs typeface="Times New Roman" panose="02020603050405020304" pitchFamily="18" charset="0"/>
              </a:rPr>
              <a:t>a.a</a:t>
            </a:r>
            <a:r>
              <a:rPr lang="it-IT" sz="1600" u="sng" dirty="0">
                <a:latin typeface="Arial" panose="020B0604020202020204" pitchFamily="34" charset="0"/>
                <a:ea typeface="Times New Roman" panose="02020603050405020304" pitchFamily="18" charset="0"/>
                <a:cs typeface="Times New Roman" panose="02020603050405020304" pitchFamily="18" charset="0"/>
              </a:rPr>
              <a:t>. 2019/20 l’acquisizione </a:t>
            </a:r>
            <a:r>
              <a:rPr lang="it-IT" sz="1600" u="sng" dirty="0" smtClean="0">
                <a:latin typeface="Arial" panose="020B0604020202020204" pitchFamily="34" charset="0"/>
                <a:ea typeface="Times New Roman" panose="02020603050405020304" pitchFamily="18" charset="0"/>
                <a:cs typeface="Times New Roman" panose="02020603050405020304" pitchFamily="18" charset="0"/>
              </a:rPr>
              <a:t>gratuita dei </a:t>
            </a:r>
            <a:r>
              <a:rPr lang="it-IT" sz="1600" u="sng" dirty="0">
                <a:latin typeface="Arial" panose="020B0604020202020204" pitchFamily="34" charset="0"/>
                <a:ea typeface="Times New Roman" panose="02020603050405020304" pitchFamily="18" charset="0"/>
                <a:cs typeface="Times New Roman" panose="02020603050405020304" pitchFamily="18" charset="0"/>
              </a:rPr>
              <a:t>24 CFU sarà quindi possibile nei seguenti termini</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a:t>
            </a:r>
          </a:p>
          <a:p>
            <a:pPr marL="285750" lvl="0" indent="-285750" algn="just">
              <a:lnSpc>
                <a:spcPct val="115000"/>
              </a:lnSpc>
              <a:spcAft>
                <a:spcPts val="0"/>
              </a:spcAft>
              <a:buFont typeface="Arial" panose="020B0604020202020204" pitchFamily="34" charset="0"/>
              <a:buChar char="•"/>
            </a:pPr>
            <a:r>
              <a:rPr lang="it-IT" sz="1600" dirty="0" smtClean="0">
                <a:latin typeface="Arial" panose="020B0604020202020204" pitchFamily="34" charset="0"/>
                <a:ea typeface="Times New Roman" panose="02020603050405020304" pitchFamily="18" charset="0"/>
                <a:cs typeface="Times New Roman" panose="02020603050405020304" pitchFamily="18" charset="0"/>
              </a:rPr>
              <a:t>gli </a:t>
            </a:r>
            <a:r>
              <a:rPr lang="it-IT" sz="1600" dirty="0">
                <a:latin typeface="Arial" panose="020B0604020202020204" pitchFamily="34" charset="0"/>
                <a:ea typeface="Times New Roman" panose="02020603050405020304" pitchFamily="18" charset="0"/>
                <a:cs typeface="Times New Roman" panose="02020603050405020304" pitchFamily="18" charset="0"/>
              </a:rPr>
              <a:t>studenti dei corsi di studio potranno conseguire i 24 CFU in forma curricolare tramite gli esami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del </a:t>
            </a:r>
            <a:r>
              <a:rPr lang="it-IT" sz="1600" dirty="0">
                <a:latin typeface="Arial" panose="020B0604020202020204" pitchFamily="34" charset="0"/>
                <a:ea typeface="Times New Roman" panose="02020603050405020304" pitchFamily="18" charset="0"/>
                <a:cs typeface="Times New Roman" panose="02020603050405020304" pitchFamily="18" charset="0"/>
              </a:rPr>
              <a:t>proprio piano di studi, se indicati nell’elenco presente nel sito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istituzionale;</a:t>
            </a:r>
          </a:p>
          <a:p>
            <a:pPr marL="285750" lvl="0" indent="-285750" algn="just">
              <a:lnSpc>
                <a:spcPct val="115000"/>
              </a:lnSpc>
              <a:spcAft>
                <a:spcPts val="0"/>
              </a:spcAft>
              <a:buFont typeface="Arial" panose="020B0604020202020204" pitchFamily="34" charset="0"/>
              <a:buChar char="•"/>
            </a:pPr>
            <a:r>
              <a:rPr lang="it-IT" sz="1600" dirty="0">
                <a:latin typeface="Arial" panose="020B0604020202020204" pitchFamily="34" charset="0"/>
                <a:ea typeface="Times New Roman" panose="02020603050405020304" pitchFamily="18" charset="0"/>
                <a:cs typeface="Times New Roman" panose="02020603050405020304" pitchFamily="18" charset="0"/>
              </a:rPr>
              <a:t>g</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li </a:t>
            </a:r>
            <a:r>
              <a:rPr lang="it-IT" sz="1600" dirty="0">
                <a:latin typeface="Arial" panose="020B0604020202020204" pitchFamily="34" charset="0"/>
                <a:ea typeface="Times New Roman" panose="02020603050405020304" pitchFamily="18" charset="0"/>
                <a:cs typeface="Times New Roman" panose="02020603050405020304" pitchFamily="18" charset="0"/>
              </a:rPr>
              <a:t>studenti iscritti a Corsi di Studio che non offrono attività formative coerenti con l’acquisizione dei 24 CFU possono seguire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i tre </a:t>
            </a:r>
            <a:r>
              <a:rPr lang="it-IT" sz="1600" i="1" dirty="0">
                <a:latin typeface="Arial" panose="020B0604020202020204" pitchFamily="34" charset="0"/>
                <a:ea typeface="Times New Roman" panose="02020603050405020304" pitchFamily="18" charset="0"/>
                <a:cs typeface="Times New Roman" panose="02020603050405020304" pitchFamily="18" charset="0"/>
              </a:rPr>
              <a:t>General Course</a:t>
            </a:r>
            <a:r>
              <a:rPr lang="it-IT" sz="1600" dirty="0">
                <a:latin typeface="Arial" panose="020B0604020202020204" pitchFamily="34" charset="0"/>
                <a:ea typeface="Times New Roman" panose="02020603050405020304" pitchFamily="18" charset="0"/>
                <a:cs typeface="Times New Roman" panose="02020603050405020304" pitchFamily="18" charset="0"/>
              </a:rPr>
              <a:t> o sostenere altri esami presenti nell’elenco degli esami curricolari utili all’acquisizione dei 24 CFU diversificati per corso di studio, e ai sensi di quanto previsto dalla nota 25 ottobre 2019 n. 29999, chiederne “l’inserimento nel piano di studi del corso di laurea o laurea magistrale …quali attività a libera scelta del medesimo (purché coerenti con il progetto formativo), oppure attraverso la presentazione di un piano di studi individuale (purché coerente con l’ordinamento del corso di studio</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 </a:t>
            </a:r>
            <a:endParaRPr lang="it-IT" sz="1600" dirty="0" smtClean="0">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15000"/>
              </a:lnSpc>
              <a:spcAft>
                <a:spcPts val="0"/>
              </a:spcAft>
              <a:buFont typeface="Arial" panose="020B0604020202020204" pitchFamily="34" charset="0"/>
              <a:buChar char="•"/>
            </a:pPr>
            <a:r>
              <a:rPr lang="it-IT" sz="1600" dirty="0">
                <a:latin typeface="Arial" panose="020B0604020202020204" pitchFamily="34" charset="0"/>
                <a:ea typeface="Times New Roman" panose="02020603050405020304" pitchFamily="18" charset="0"/>
                <a:cs typeface="Arial" panose="020B0604020202020204" pitchFamily="34" charset="0"/>
              </a:rPr>
              <a:t>q</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ualora </a:t>
            </a:r>
            <a:r>
              <a:rPr lang="it-IT" sz="1600" dirty="0">
                <a:latin typeface="Arial" panose="020B0604020202020204" pitchFamily="34" charset="0"/>
                <a:ea typeface="Times New Roman" panose="02020603050405020304" pitchFamily="18" charset="0"/>
                <a:cs typeface="Times New Roman" panose="02020603050405020304" pitchFamily="18" charset="0"/>
              </a:rPr>
              <a:t>le attività formative utili all’acquisizione dei 24 CFU non siano ne’ coerenti con il progetto formativo ne’ con l’ordinamento del corso di studio, potranno essere inserite nel libretto dello studente come esami soprannumerari ed esclusi da media, con la conseguente maturazione del diritto al semestre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aggiuntivo;</a:t>
            </a:r>
            <a:endParaRPr lang="it-IT" sz="1600" dirty="0" smtClean="0">
              <a:latin typeface="Calibri" panose="020F0502020204030204" pitchFamily="34" charset="0"/>
              <a:ea typeface="Times New Roman" panose="02020603050405020304" pitchFamily="18" charset="0"/>
              <a:cs typeface="Times New Roman" panose="02020603050405020304" pitchFamily="18" charset="0"/>
            </a:endParaRPr>
          </a:p>
          <a:p>
            <a:pPr marL="285750" lvl="0" indent="-285750" algn="just">
              <a:lnSpc>
                <a:spcPct val="115000"/>
              </a:lnSpc>
              <a:spcAft>
                <a:spcPts val="0"/>
              </a:spcAft>
              <a:buFont typeface="Arial" panose="020B0604020202020204" pitchFamily="34" charset="0"/>
              <a:buChar char="•"/>
            </a:pPr>
            <a:r>
              <a:rPr lang="it-IT" sz="1600" dirty="0">
                <a:latin typeface="Calibri" panose="020F0502020204030204" pitchFamily="34" charset="0"/>
                <a:ea typeface="Times New Roman" panose="02020603050405020304" pitchFamily="18" charset="0"/>
                <a:cs typeface="Times New Roman" panose="02020603050405020304" pitchFamily="18" charset="0"/>
              </a:rPr>
              <a:t>i</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l </a:t>
            </a:r>
            <a:r>
              <a:rPr lang="it-IT" sz="1600" dirty="0">
                <a:latin typeface="Arial" panose="020B0604020202020204" pitchFamily="34" charset="0"/>
                <a:ea typeface="Times New Roman" panose="02020603050405020304" pitchFamily="18" charset="0"/>
                <a:cs typeface="Times New Roman" panose="02020603050405020304" pitchFamily="18" charset="0"/>
              </a:rPr>
              <a:t>semestre aggiuntivo sarà riconosciuto agli studenti in corso che hanno sostenuto almeno un esame soprannumerario ed escluso da media utile ai fini dell’acquisizione dei 24 CFU entro il 31 dicembre </a:t>
            </a:r>
            <a:r>
              <a:rPr lang="it-IT" sz="1600" dirty="0" smtClean="0">
                <a:latin typeface="Arial" panose="020B0604020202020204" pitchFamily="34" charset="0"/>
                <a:ea typeface="Times New Roman" panose="02020603050405020304" pitchFamily="18" charset="0"/>
                <a:cs typeface="Times New Roman" panose="02020603050405020304" pitchFamily="18" charset="0"/>
              </a:rPr>
              <a:t>dell’ultimo anno accademico di iscrizione in corso.</a:t>
            </a:r>
            <a:endParaRPr lang="it-IT" sz="1600" dirty="0">
              <a:latin typeface="Calibri" panose="020F0502020204030204" pitchFamily="34" charset="0"/>
              <a:ea typeface="Times New Roman" panose="02020603050405020304" pitchFamily="18" charset="0"/>
              <a:cs typeface="Times New Roman" panose="02020603050405020304" pitchFamily="18" charset="0"/>
            </a:endParaRPr>
          </a:p>
          <a:p>
            <a:pPr marL="457200" algn="just">
              <a:lnSpc>
                <a:spcPct val="115000"/>
              </a:lnSpc>
              <a:spcAft>
                <a:spcPts val="1000"/>
              </a:spcAft>
            </a:pPr>
            <a:r>
              <a:rPr lang="it-IT" sz="1600" dirty="0">
                <a:latin typeface="Arial" panose="020B0604020202020204" pitchFamily="34" charset="0"/>
                <a:ea typeface="Times New Roman" panose="02020603050405020304" pitchFamily="18" charset="0"/>
                <a:cs typeface="Times New Roman" panose="02020603050405020304" pitchFamily="18" charset="0"/>
              </a:rPr>
              <a:t> </a:t>
            </a:r>
            <a:endParaRPr lang="it-IT"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object 3"/>
          <p:cNvSpPr/>
          <p:nvPr/>
        </p:nvSpPr>
        <p:spPr>
          <a:xfrm>
            <a:off x="0" y="0"/>
            <a:ext cx="9144000" cy="1295400"/>
          </a:xfrm>
          <a:custGeom>
            <a:avLst/>
            <a:gdLst/>
            <a:ahLst/>
            <a:cxnLst/>
            <a:rect l="l" t="t" r="r" b="b"/>
            <a:pathLst>
              <a:path w="9144000" h="1484630">
                <a:moveTo>
                  <a:pt x="0" y="0"/>
                </a:moveTo>
                <a:lnTo>
                  <a:pt x="9144000" y="0"/>
                </a:lnTo>
                <a:lnTo>
                  <a:pt x="9144000" y="1484312"/>
                </a:lnTo>
                <a:lnTo>
                  <a:pt x="0" y="1484312"/>
                </a:lnTo>
                <a:lnTo>
                  <a:pt x="0" y="0"/>
                </a:lnTo>
                <a:close/>
              </a:path>
            </a:pathLst>
          </a:custGeom>
          <a:solidFill>
            <a:srgbClr val="C21D23"/>
          </a:solidFill>
        </p:spPr>
        <p:txBody>
          <a:bodyPr wrap="square" lIns="0" tIns="0" rIns="0" bIns="0" rtlCol="0"/>
          <a:lstStyle/>
          <a:p>
            <a:endParaRPr/>
          </a:p>
        </p:txBody>
      </p:sp>
      <p:sp>
        <p:nvSpPr>
          <p:cNvPr id="6"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4" name="Rettangolo 3"/>
          <p:cNvSpPr/>
          <p:nvPr/>
        </p:nvSpPr>
        <p:spPr>
          <a:xfrm>
            <a:off x="0" y="1295400"/>
            <a:ext cx="9144000" cy="3773341"/>
          </a:xfrm>
          <a:prstGeom prst="rect">
            <a:avLst/>
          </a:prstGeom>
        </p:spPr>
        <p:txBody>
          <a:bodyPr wrap="square">
            <a:spAutoFit/>
          </a:bodyPr>
          <a:lstStyle/>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In </a:t>
            </a:r>
            <a:r>
              <a:rPr lang="it-IT" sz="1600" u="sng" dirty="0" smtClean="0">
                <a:latin typeface="Arial" panose="020B0604020202020204" pitchFamily="34" charset="0"/>
                <a:ea typeface="Times New Roman" panose="02020603050405020304" pitchFamily="18" charset="0"/>
                <a:cs typeface="Times New Roman" panose="02020603050405020304" pitchFamily="18" charset="0"/>
              </a:rPr>
              <a:t>applicazione di </a:t>
            </a:r>
            <a:r>
              <a:rPr lang="it-IT" sz="1600" u="sng" dirty="0">
                <a:latin typeface="Arial" panose="020B0604020202020204" pitchFamily="34" charset="0"/>
                <a:ea typeface="Times New Roman" panose="02020603050405020304" pitchFamily="18" charset="0"/>
                <a:cs typeface="Times New Roman" panose="02020603050405020304" pitchFamily="18" charset="0"/>
              </a:rPr>
              <a:t>quanto previsto dal D.M. 616/2017, le attività riconosciute dai Dipartimenti sono valide ai fini dell'acquisizione dei 24 CFU in base ai settori scientifico disciplinari per i seguenti</a:t>
            </a:r>
          </a:p>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 ambiti:</a:t>
            </a:r>
          </a:p>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1) ATTIVITA' RICONOSCIUTE IN AMBITO A: tutte le attività formative afferenti ai settori M-PED </a:t>
            </a:r>
          </a:p>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2) ATTIVITA' RICONOSCIUTE IN AMBITO B: tutte le attività formative afferenti ai settori M-PSI</a:t>
            </a:r>
          </a:p>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3) ATTIVITA' RICONOSCIUTE IN AMBITO C: tutte le attività formative afferenti ai settori M-DEA/01 E M-FIL/03</a:t>
            </a:r>
          </a:p>
          <a:p>
            <a:pPr marL="457200" algn="just">
              <a:lnSpc>
                <a:spcPct val="115000"/>
              </a:lnSpc>
              <a:spcAft>
                <a:spcPts val="0"/>
              </a:spcAft>
            </a:pPr>
            <a:r>
              <a:rPr lang="it-IT" sz="1600" u="sng" dirty="0">
                <a:latin typeface="Arial" panose="020B0604020202020204" pitchFamily="34" charset="0"/>
                <a:ea typeface="Times New Roman" panose="02020603050405020304" pitchFamily="18" charset="0"/>
                <a:cs typeface="Times New Roman" panose="02020603050405020304" pitchFamily="18" charset="0"/>
              </a:rPr>
              <a:t>4) ATTIVITA' RICONOSCIUTE IN AMBITO D: tutte le attività formative afferenti ai settori M-PED/03 E </a:t>
            </a:r>
            <a:r>
              <a:rPr lang="it-IT" sz="1600" u="sng" dirty="0" smtClean="0">
                <a:latin typeface="Arial" panose="020B0604020202020204" pitchFamily="34" charset="0"/>
                <a:ea typeface="Times New Roman" panose="02020603050405020304" pitchFamily="18" charset="0"/>
                <a:cs typeface="Times New Roman" panose="02020603050405020304" pitchFamily="18" charset="0"/>
              </a:rPr>
              <a:t>M-PED/04; </a:t>
            </a:r>
            <a:r>
              <a:rPr lang="it-IT" sz="1600" u="sng" dirty="0">
                <a:latin typeface="Arial" panose="020B0604020202020204" pitchFamily="34" charset="0"/>
                <a:ea typeface="Times New Roman" panose="02020603050405020304" pitchFamily="18" charset="0"/>
                <a:cs typeface="Times New Roman" panose="02020603050405020304" pitchFamily="18" charset="0"/>
              </a:rPr>
              <a:t>le attività afferenti agli altri settori sono valide in relazione alla Classe Concorsuale.</a:t>
            </a:r>
            <a:r>
              <a:rPr lang="it-IT" sz="1600" dirty="0">
                <a:latin typeface="Arial" panose="020B0604020202020204" pitchFamily="34" charset="0"/>
                <a:ea typeface="Times New Roman" panose="02020603050405020304" pitchFamily="18" charset="0"/>
                <a:cs typeface="Times New Roman" panose="02020603050405020304" pitchFamily="18" charset="0"/>
              </a:rPr>
              <a:t> </a:t>
            </a:r>
            <a:endParaRPr lang="it-IT" sz="16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5879066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3"/>
          <p:cNvSpPr/>
          <p:nvPr/>
        </p:nvSpPr>
        <p:spPr>
          <a:xfrm>
            <a:off x="228600" y="228600"/>
            <a:ext cx="2254250" cy="969963"/>
          </a:xfrm>
          <a:prstGeom prst="rect">
            <a:avLst/>
          </a:prstGeom>
          <a:blipFill>
            <a:blip r:embed="rId2" cstate="print"/>
            <a:stretch>
              <a:fillRect/>
            </a:stretch>
          </a:blipFill>
        </p:spPr>
        <p:txBody>
          <a:bodyPr wrap="square" lIns="0" tIns="0" rIns="0" bIns="0" rtlCol="0"/>
          <a:lstStyle/>
          <a:p>
            <a:endParaRPr/>
          </a:p>
        </p:txBody>
      </p:sp>
      <p:sp>
        <p:nvSpPr>
          <p:cNvPr id="2" name="CasellaDiTesto 1"/>
          <p:cNvSpPr txBox="1"/>
          <p:nvPr/>
        </p:nvSpPr>
        <p:spPr>
          <a:xfrm>
            <a:off x="685800" y="1905000"/>
            <a:ext cx="7620000" cy="2585323"/>
          </a:xfrm>
          <a:prstGeom prst="rect">
            <a:avLst/>
          </a:prstGeom>
          <a:noFill/>
        </p:spPr>
        <p:txBody>
          <a:bodyPr wrap="square" rtlCol="0">
            <a:spAutoFit/>
          </a:bodyPr>
          <a:lstStyle/>
          <a:p>
            <a:pPr algn="just"/>
            <a:r>
              <a:rPr lang="it-IT" dirty="0">
                <a:latin typeface="Arial" panose="020B0604020202020204" pitchFamily="34" charset="0"/>
                <a:cs typeface="Arial" panose="020B0604020202020204" pitchFamily="34" charset="0"/>
              </a:rPr>
              <a:t>Gli studenti iscritti a Corsi di dottorato e alle Scuole di Specializzazione dell’Ateneo di Padova possono conseguire i 24 CFU tramite iscrizione gratuita (fatte salve le imposte di bollo richieste) ai due </a:t>
            </a:r>
            <a:r>
              <a:rPr lang="it-IT" i="1" dirty="0">
                <a:latin typeface="Arial" panose="020B0604020202020204" pitchFamily="34" charset="0"/>
                <a:cs typeface="Arial" panose="020B0604020202020204" pitchFamily="34" charset="0"/>
              </a:rPr>
              <a:t>General Course</a:t>
            </a:r>
            <a:r>
              <a:rPr lang="it-IT" dirty="0">
                <a:latin typeface="Arial" panose="020B0604020202020204" pitchFamily="34" charset="0"/>
                <a:cs typeface="Arial" panose="020B0604020202020204" pitchFamily="34" charset="0"/>
              </a:rPr>
              <a:t> o sostenere altri esami presenti nell’elenco degli esami curricolari utili all’acquisizione dei 24 CFU diversificati per corso di studio, e ai sensi di quanto previsto dalla nota 25 ottobre 2019 n. 29999</a:t>
            </a:r>
            <a:r>
              <a:rPr lang="it-IT" dirty="0" smtClean="0">
                <a:latin typeface="Arial" panose="020B0604020202020204" pitchFamily="34" charset="0"/>
                <a:cs typeface="Arial" panose="020B0604020202020204" pitchFamily="34" charset="0"/>
              </a:rPr>
              <a:t>.</a:t>
            </a:r>
          </a:p>
          <a:p>
            <a:pPr algn="just"/>
            <a:r>
              <a:rPr lang="it-IT" dirty="0" smtClean="0">
                <a:latin typeface="Arial" panose="020B0604020202020204" pitchFamily="34" charset="0"/>
                <a:cs typeface="Arial" panose="020B0604020202020204" pitchFamily="34" charset="0"/>
              </a:rPr>
              <a:t>Essi non necessitano di alcun nulla osta o dichiarazione da parte dei Coordinatori dei Corsi di Dottorato (o Collegi) né dei Direttori di Scuola di Specializzazione (o Consigli).</a:t>
            </a:r>
            <a:endParaRPr lang="it-IT"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497708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9999"/>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632</TotalTime>
  <Words>1366</Words>
  <Application>Microsoft Office PowerPoint</Application>
  <PresentationFormat>Presentazione su schermo (4:3)</PresentationFormat>
  <Paragraphs>73</Paragraphs>
  <Slides>13</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13</vt:i4>
      </vt:variant>
    </vt:vector>
  </HeadingPairs>
  <TitlesOfParts>
    <vt:vector size="17" baseType="lpstr">
      <vt:lpstr>Arial</vt:lpstr>
      <vt:lpstr>Calibri</vt:lpstr>
      <vt:lpstr>Times New Roman</vt:lpstr>
      <vt:lpstr>Office Theme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Eug</dc:creator>
  <cp:lastModifiedBy>De rossi Marina</cp:lastModifiedBy>
  <cp:revision>94</cp:revision>
  <dcterms:created xsi:type="dcterms:W3CDTF">2019-02-12T13:41:50Z</dcterms:created>
  <dcterms:modified xsi:type="dcterms:W3CDTF">2019-12-09T13:56:51Z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2019-02-12T00:00:00Z</vt:filetime>
  </property>
</Properties>
</file>