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comments/comment1.xml" ContentType="application/vnd.openxmlformats-officedocument.presentationml.comments+xml"/>
  <Override PartName="/ppt/comments/comment2.xml" ContentType="application/vnd.openxmlformats-officedocument.presentationml.comments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9" r:id="rId1"/>
  </p:sldMasterIdLst>
  <p:notesMasterIdLst>
    <p:notesMasterId r:id="rId22"/>
  </p:notesMasterIdLst>
  <p:handoutMasterIdLst>
    <p:handoutMasterId r:id="rId23"/>
  </p:handoutMasterIdLst>
  <p:sldIdLst>
    <p:sldId id="256" r:id="rId2"/>
    <p:sldId id="257" r:id="rId3"/>
    <p:sldId id="259" r:id="rId4"/>
    <p:sldId id="278" r:id="rId5"/>
    <p:sldId id="279" r:id="rId6"/>
    <p:sldId id="286" r:id="rId7"/>
    <p:sldId id="287" r:id="rId8"/>
    <p:sldId id="276" r:id="rId9"/>
    <p:sldId id="288" r:id="rId10"/>
    <p:sldId id="290" r:id="rId11"/>
    <p:sldId id="266" r:id="rId12"/>
    <p:sldId id="285" r:id="rId13"/>
    <p:sldId id="291" r:id="rId14"/>
    <p:sldId id="281" r:id="rId15"/>
    <p:sldId id="264" r:id="rId16"/>
    <p:sldId id="274" r:id="rId17"/>
    <p:sldId id="284" r:id="rId18"/>
    <p:sldId id="275" r:id="rId19"/>
    <p:sldId id="289" r:id="rId20"/>
    <p:sldId id="269" r:id="rId21"/>
  </p:sldIdLst>
  <p:sldSz cx="9144000" cy="6858000" type="screen4x3"/>
  <p:notesSz cx="7023100" cy="9309100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200" b="1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200" b="1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200" b="1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200" b="1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200" b="1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2200" b="1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2200" b="1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2200" b="1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2200" b="1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ark Porter" initials="" lastIdx="0" clrIdx="0"/>
  <p:cmAuthor id="1" name="root" initials="r" lastIdx="5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  <p:clrMru>
    <a:srgbClr val="FFFFFF"/>
    <a:srgbClr val="FF00FF"/>
    <a:srgbClr val="3399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636" autoAdjust="0"/>
    <p:restoredTop sz="94607" autoAdjust="0"/>
  </p:normalViewPr>
  <p:slideViewPr>
    <p:cSldViewPr>
      <p:cViewPr varScale="1">
        <p:scale>
          <a:sx n="75" d="100"/>
          <a:sy n="75" d="100"/>
        </p:scale>
        <p:origin x="-46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heme" Target="theme/theme1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3-03-08T09:39:27.261" idx="4">
    <p:pos x="5541" y="2728"/>
    <p:text>Rimpiazzare con immagini affiancate di simulazione+ barriera per ciascun caso grandi di volta in volta?</p:tex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3-03-08T09:39:27.261" idx="5">
    <p:pos x="5541" y="2728"/>
    <p:text>Rimpiazzare con immagini affiancate di simulazione+ barriera per ciascun caso grandi di volta in volta?</p:text>
  </p:cm>
</p:cmLst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82650" y="471488"/>
            <a:ext cx="5257800" cy="39433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1" name="Rectangle 3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5038" y="4419600"/>
            <a:ext cx="5153025" cy="41894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2342" tIns="45360" rIns="92342" bIns="4536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pPr eaLnBrk="1" hangingPunct="1"/>
            <a:endParaRPr lang="it-IT" smtClean="0"/>
          </a:p>
        </p:txBody>
      </p:sp>
      <p:sp>
        <p:nvSpPr>
          <p:cNvPr id="16386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2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pPr eaLnBrk="1" hangingPunct="1"/>
            <a:endParaRPr lang="it-IT" smtClean="0"/>
          </a:p>
        </p:txBody>
      </p:sp>
      <p:sp>
        <p:nvSpPr>
          <p:cNvPr id="36866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2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pPr eaLnBrk="1" hangingPunct="1"/>
            <a:endParaRPr lang="it-IT" smtClean="0"/>
          </a:p>
        </p:txBody>
      </p:sp>
      <p:sp>
        <p:nvSpPr>
          <p:cNvPr id="38914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2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pPr eaLnBrk="1" hangingPunct="1"/>
            <a:endParaRPr lang="it-IT" smtClean="0"/>
          </a:p>
        </p:txBody>
      </p:sp>
      <p:sp>
        <p:nvSpPr>
          <p:cNvPr id="40962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2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pPr eaLnBrk="1" hangingPunct="1"/>
            <a:endParaRPr lang="it-IT" smtClean="0"/>
          </a:p>
        </p:txBody>
      </p:sp>
      <p:sp>
        <p:nvSpPr>
          <p:cNvPr id="43010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Rectangle 2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pPr eaLnBrk="1" hangingPunct="1"/>
            <a:endParaRPr lang="it-IT" smtClean="0"/>
          </a:p>
        </p:txBody>
      </p:sp>
      <p:sp>
        <p:nvSpPr>
          <p:cNvPr id="45058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Rectangle 2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pPr eaLnBrk="1" hangingPunct="1"/>
            <a:endParaRPr lang="it-IT" smtClean="0"/>
          </a:p>
        </p:txBody>
      </p:sp>
      <p:sp>
        <p:nvSpPr>
          <p:cNvPr id="47106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pPr eaLnBrk="1" hangingPunct="1"/>
            <a:endParaRPr lang="it-IT" smtClean="0"/>
          </a:p>
        </p:txBody>
      </p:sp>
      <p:sp>
        <p:nvSpPr>
          <p:cNvPr id="18434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2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pPr eaLnBrk="1" hangingPunct="1"/>
            <a:endParaRPr lang="it-IT" smtClean="0"/>
          </a:p>
        </p:txBody>
      </p:sp>
      <p:sp>
        <p:nvSpPr>
          <p:cNvPr id="22530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2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pPr eaLnBrk="1" hangingPunct="1"/>
            <a:endParaRPr lang="it-IT" smtClean="0"/>
          </a:p>
        </p:txBody>
      </p:sp>
      <p:sp>
        <p:nvSpPr>
          <p:cNvPr id="24578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2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pPr eaLnBrk="1" hangingPunct="1"/>
            <a:endParaRPr lang="it-IT" smtClean="0"/>
          </a:p>
        </p:txBody>
      </p:sp>
      <p:sp>
        <p:nvSpPr>
          <p:cNvPr id="26626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pPr eaLnBrk="1" hangingPunct="1"/>
            <a:endParaRPr lang="it-IT" smtClean="0"/>
          </a:p>
        </p:txBody>
      </p:sp>
      <p:sp>
        <p:nvSpPr>
          <p:cNvPr id="28674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2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pPr eaLnBrk="1" hangingPunct="1"/>
            <a:endParaRPr lang="it-IT" smtClean="0"/>
          </a:p>
        </p:txBody>
      </p:sp>
      <p:sp>
        <p:nvSpPr>
          <p:cNvPr id="30722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2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pPr eaLnBrk="1" hangingPunct="1"/>
            <a:endParaRPr lang="it-IT" smtClean="0"/>
          </a:p>
        </p:txBody>
      </p:sp>
      <p:sp>
        <p:nvSpPr>
          <p:cNvPr id="32770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2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pPr eaLnBrk="1" hangingPunct="1"/>
            <a:endParaRPr lang="it-IT" smtClean="0"/>
          </a:p>
        </p:txBody>
      </p:sp>
      <p:sp>
        <p:nvSpPr>
          <p:cNvPr id="34818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Slide Number Placeholder 3"/>
          <p:cNvSpPr>
            <a:spLocks noGrp="1" noChangeArrowheads="1"/>
          </p:cNvSpPr>
          <p:nvPr>
            <p:ph type="sldNum" sz="quarter" idx="10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ln w="12700">
            <a:miter lim="800000"/>
            <a:headEnd/>
            <a:tailEnd/>
          </a:ln>
        </p:spPr>
        <p:txBody>
          <a:bodyPr vert="horz" wrap="square" lIns="82030" tIns="41015" rIns="82030" bIns="41015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300"/>
            </a:lvl1pPr>
          </a:lstStyle>
          <a:p>
            <a:pPr>
              <a:defRPr/>
            </a:pPr>
            <a:fld id="{F5015170-8617-44C6-A917-1BE31519A53E}" type="slidenum">
              <a:rPr lang="en-US"/>
              <a:pPr>
                <a:defRPr/>
              </a:pPr>
              <a:t>‹#›</a:t>
            </a:fld>
            <a:r>
              <a:rPr lang="en-US"/>
              <a:t>/22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1613" y="134938"/>
            <a:ext cx="1963737" cy="61849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7225" y="134938"/>
            <a:ext cx="5741988" cy="61849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8813" y="1411288"/>
            <a:ext cx="3851275" cy="49085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2488" y="1411288"/>
            <a:ext cx="3852862" cy="49085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58813" y="1411288"/>
            <a:ext cx="7856537" cy="4908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81174" tIns="39875" rIns="81174" bIns="3987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657225" y="134938"/>
            <a:ext cx="7856538" cy="100806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81174" tIns="39875" rIns="81174" bIns="3987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3" name="Text Box 5"/>
          <p:cNvSpPr txBox="1">
            <a:spLocks noChangeArrowheads="1"/>
          </p:cNvSpPr>
          <p:nvPr userDrawn="1"/>
        </p:nvSpPr>
        <p:spPr bwMode="auto">
          <a:xfrm>
            <a:off x="7924800" y="6324600"/>
            <a:ext cx="990600" cy="4270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defTabSz="820738" eaLnBrk="0" hangingPunct="0">
              <a:spcBef>
                <a:spcPct val="50000"/>
              </a:spcBef>
              <a:defRPr/>
            </a:pPr>
            <a:endParaRPr lang="en-US">
              <a:cs typeface="+mn-cs"/>
            </a:endParaRPr>
          </a:p>
        </p:txBody>
      </p:sp>
      <p:sp>
        <p:nvSpPr>
          <p:cNvPr id="2054" name="Text Box 6"/>
          <p:cNvSpPr txBox="1">
            <a:spLocks noChangeArrowheads="1"/>
          </p:cNvSpPr>
          <p:nvPr userDrawn="1"/>
        </p:nvSpPr>
        <p:spPr bwMode="auto">
          <a:xfrm>
            <a:off x="8305800" y="6400800"/>
            <a:ext cx="838200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defTabSz="820738" eaLnBrk="0" hangingPunct="0">
              <a:spcBef>
                <a:spcPct val="50000"/>
              </a:spcBef>
              <a:defRPr/>
            </a:pPr>
            <a:fld id="{043AB33D-9F77-4BC3-A2CB-42EF09FCB468}" type="slidenum">
              <a:rPr lang="en-US" sz="1400"/>
              <a:pPr defTabSz="820738" eaLnBrk="0" hangingPunct="0">
                <a:spcBef>
                  <a:spcPct val="50000"/>
                </a:spcBef>
                <a:defRPr/>
              </a:pPr>
              <a:t>‹#›</a:t>
            </a:fld>
            <a:endParaRPr lang="en-US" sz="14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0" r:id="rId2"/>
    <p:sldLayoutId id="2147483659" r:id="rId3"/>
    <p:sldLayoutId id="2147483658" r:id="rId4"/>
    <p:sldLayoutId id="2147483657" r:id="rId5"/>
    <p:sldLayoutId id="2147483656" r:id="rId6"/>
    <p:sldLayoutId id="2147483655" r:id="rId7"/>
    <p:sldLayoutId id="2147483654" r:id="rId8"/>
    <p:sldLayoutId id="2147483653" r:id="rId9"/>
    <p:sldLayoutId id="2147483652" r:id="rId10"/>
    <p:sldLayoutId id="2147483651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820738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+mj-ea"/>
          <a:cs typeface="+mj-cs"/>
        </a:defRPr>
      </a:lvl1pPr>
      <a:lvl2pPr algn="ctr" defTabSz="820738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itchFamily="34" charset="0"/>
        </a:defRPr>
      </a:lvl2pPr>
      <a:lvl3pPr algn="ctr" defTabSz="820738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itchFamily="34" charset="0"/>
        </a:defRPr>
      </a:lvl3pPr>
      <a:lvl4pPr algn="ctr" defTabSz="820738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itchFamily="34" charset="0"/>
        </a:defRPr>
      </a:lvl4pPr>
      <a:lvl5pPr algn="ctr" defTabSz="820738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itchFamily="34" charset="0"/>
        </a:defRPr>
      </a:lvl5pPr>
      <a:lvl6pPr marL="457200" algn="ctr" defTabSz="820738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itchFamily="34" charset="0"/>
        </a:defRPr>
      </a:lvl6pPr>
      <a:lvl7pPr marL="914400" algn="ctr" defTabSz="820738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itchFamily="34" charset="0"/>
        </a:defRPr>
      </a:lvl7pPr>
      <a:lvl8pPr marL="1371600" algn="ctr" defTabSz="820738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itchFamily="34" charset="0"/>
        </a:defRPr>
      </a:lvl8pPr>
      <a:lvl9pPr marL="1828800" algn="ctr" defTabSz="820738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itchFamily="34" charset="0"/>
        </a:defRPr>
      </a:lvl9pPr>
    </p:titleStyle>
    <p:bodyStyle>
      <a:lvl1pPr marL="307975" indent="-307975" algn="l" defTabSz="820738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sz="2900" b="1">
          <a:solidFill>
            <a:schemeClr val="tx1"/>
          </a:solidFill>
          <a:latin typeface="+mn-lt"/>
          <a:ea typeface="+mn-ea"/>
          <a:cs typeface="+mn-cs"/>
        </a:defRPr>
      </a:lvl1pPr>
      <a:lvl2pPr marL="666750" indent="-257175" algn="l" defTabSz="820738" rtl="0" eaLnBrk="0" fontAlgn="base" hangingPunct="0">
        <a:spcBef>
          <a:spcPct val="20000"/>
        </a:spcBef>
        <a:spcAft>
          <a:spcPct val="0"/>
        </a:spcAft>
        <a:buSzPct val="100000"/>
        <a:buChar char="–"/>
        <a:defRPr sz="2500" b="1">
          <a:solidFill>
            <a:schemeClr val="tx1"/>
          </a:solidFill>
          <a:latin typeface="+mn-lt"/>
        </a:defRPr>
      </a:lvl2pPr>
      <a:lvl3pPr marL="974725" indent="-204788" algn="l" defTabSz="820738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sz="2200" b="1">
          <a:solidFill>
            <a:schemeClr val="tx1"/>
          </a:solidFill>
          <a:latin typeface="+mn-lt"/>
        </a:defRPr>
      </a:lvl3pPr>
      <a:lvl4pPr marL="1282700" indent="-206375" algn="l" defTabSz="820738" rtl="0" eaLnBrk="0" fontAlgn="base" hangingPunct="0">
        <a:spcBef>
          <a:spcPct val="20000"/>
        </a:spcBef>
        <a:spcAft>
          <a:spcPct val="0"/>
        </a:spcAft>
        <a:buSzPct val="100000"/>
        <a:defRPr b="1">
          <a:solidFill>
            <a:schemeClr val="tx1"/>
          </a:solidFill>
          <a:latin typeface="+mn-lt"/>
        </a:defRPr>
      </a:lvl4pPr>
      <a:lvl5pPr marL="1589088" indent="-204788" algn="l" defTabSz="820738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sz="1600" b="1">
          <a:solidFill>
            <a:schemeClr val="tx1"/>
          </a:solidFill>
          <a:latin typeface="+mn-lt"/>
        </a:defRPr>
      </a:lvl5pPr>
      <a:lvl6pPr marL="2046288" indent="-204788" algn="l" defTabSz="820738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sz="1600" b="1">
          <a:solidFill>
            <a:schemeClr val="tx1"/>
          </a:solidFill>
          <a:latin typeface="+mn-lt"/>
        </a:defRPr>
      </a:lvl6pPr>
      <a:lvl7pPr marL="2503488" indent="-204788" algn="l" defTabSz="820738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sz="1600" b="1">
          <a:solidFill>
            <a:schemeClr val="tx1"/>
          </a:solidFill>
          <a:latin typeface="+mn-lt"/>
        </a:defRPr>
      </a:lvl7pPr>
      <a:lvl8pPr marL="2960688" indent="-204788" algn="l" defTabSz="820738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sz="1600" b="1">
          <a:solidFill>
            <a:schemeClr val="tx1"/>
          </a:solidFill>
          <a:latin typeface="+mn-lt"/>
        </a:defRPr>
      </a:lvl8pPr>
      <a:lvl9pPr marL="3417888" indent="-204788" algn="l" defTabSz="820738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sz="16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gauss@dei.unipd.it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em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Relationship Id="rId5" Type="http://schemas.openxmlformats.org/officeDocument/2006/relationships/comments" Target="../comments/comment1.xml"/><Relationship Id="rId4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Relationship Id="rId5" Type="http://schemas.openxmlformats.org/officeDocument/2006/relationships/comments" Target="../comments/comment2.xml"/><Relationship Id="rId4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emf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3" Type="http://schemas.openxmlformats.org/officeDocument/2006/relationships/image" Target="../media/image19.emf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Relationship Id="rId9" Type="http://schemas.openxmlformats.org/officeDocument/2006/relationships/image" Target="../media/image25.emf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0"/>
          <p:cNvSpPr>
            <a:spLocks noGrp="1" noChangeArrowheads="1"/>
          </p:cNvSpPr>
          <p:nvPr>
            <p:ph type="ctrTitle"/>
          </p:nvPr>
        </p:nvSpPr>
        <p:spPr>
          <a:xfrm>
            <a:off x="0" y="1600200"/>
            <a:ext cx="9144000" cy="2209800"/>
          </a:xfrm>
        </p:spPr>
        <p:txBody>
          <a:bodyPr/>
          <a:lstStyle/>
          <a:p>
            <a:r>
              <a:rPr lang="en-US" smtClean="0"/>
              <a:t>GaN-HEMTs devices with Single- and Double-heterostructure for power switching applications</a:t>
            </a:r>
            <a:endParaRPr lang="it-IT" smtClean="0"/>
          </a:p>
        </p:txBody>
      </p:sp>
      <p:sp>
        <p:nvSpPr>
          <p:cNvPr id="15363" name="Rectangle 21"/>
          <p:cNvSpPr>
            <a:spLocks noGrp="1" noChangeArrowheads="1"/>
          </p:cNvSpPr>
          <p:nvPr>
            <p:ph type="subTitle" idx="1"/>
          </p:nvPr>
        </p:nvSpPr>
        <p:spPr>
          <a:xfrm>
            <a:off x="76200" y="3733800"/>
            <a:ext cx="8991600" cy="2971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it-IT" sz="2000" smtClean="0"/>
              <a:t>A. Zanandrea</a:t>
            </a:r>
            <a:r>
              <a:rPr lang="it-IT" sz="2000" baseline="30000" smtClean="0"/>
              <a:t>1</a:t>
            </a:r>
            <a:r>
              <a:rPr lang="it-IT" sz="2000" smtClean="0"/>
              <a:t>, </a:t>
            </a:r>
            <a:r>
              <a:rPr lang="de-DE" sz="2000" smtClean="0"/>
              <a:t>E. Bahat-Treidel</a:t>
            </a:r>
            <a:r>
              <a:rPr lang="it-IT" sz="2000" baseline="30000" smtClean="0"/>
              <a:t>2</a:t>
            </a:r>
            <a:r>
              <a:rPr lang="it-IT" sz="2000" smtClean="0"/>
              <a:t>, A. Stocco</a:t>
            </a:r>
            <a:r>
              <a:rPr lang="it-IT" sz="2000" baseline="30000" smtClean="0"/>
              <a:t>1</a:t>
            </a:r>
            <a:r>
              <a:rPr lang="it-IT" sz="2000" smtClean="0"/>
              <a:t>, I. Rossetto</a:t>
            </a:r>
            <a:r>
              <a:rPr lang="it-IT" sz="2000" baseline="30000" smtClean="0"/>
              <a:t>1</a:t>
            </a:r>
            <a:r>
              <a:rPr lang="it-IT" sz="2000" smtClean="0"/>
              <a:t>, C. De Santi</a:t>
            </a:r>
            <a:r>
              <a:rPr lang="it-IT" sz="2000" baseline="30000" smtClean="0"/>
              <a:t>1</a:t>
            </a:r>
            <a:r>
              <a:rPr lang="it-IT" sz="2000" smtClean="0"/>
              <a:t>, F. Rampazzo</a:t>
            </a:r>
            <a:r>
              <a:rPr lang="it-IT" sz="2000" baseline="30000" smtClean="0"/>
              <a:t>1</a:t>
            </a:r>
            <a:r>
              <a:rPr lang="it-IT" sz="2000" smtClean="0"/>
              <a:t>, M. Meneghini</a:t>
            </a:r>
            <a:r>
              <a:rPr lang="it-IT" sz="2000" baseline="30000" smtClean="0"/>
              <a:t>1</a:t>
            </a:r>
            <a:r>
              <a:rPr lang="de-DE" sz="2000" smtClean="0"/>
              <a:t>, O. Hilt</a:t>
            </a:r>
            <a:r>
              <a:rPr lang="it-IT" sz="2000" baseline="30000" smtClean="0"/>
              <a:t> 2</a:t>
            </a:r>
            <a:r>
              <a:rPr lang="de-DE" sz="2000" smtClean="0"/>
              <a:t>, P. Ivo</a:t>
            </a:r>
            <a:r>
              <a:rPr lang="it-IT" sz="2000" baseline="30000" smtClean="0"/>
              <a:t> 2</a:t>
            </a:r>
            <a:r>
              <a:rPr lang="de-DE" sz="2000" smtClean="0"/>
              <a:t>, J. Wuerfl</a:t>
            </a:r>
            <a:r>
              <a:rPr lang="it-IT" sz="2000" baseline="30000" smtClean="0"/>
              <a:t> 2</a:t>
            </a:r>
            <a:r>
              <a:rPr lang="de-DE" sz="2000" smtClean="0"/>
              <a:t>,</a:t>
            </a:r>
            <a:r>
              <a:rPr lang="it-IT" sz="2000" smtClean="0"/>
              <a:t> E. Zanoni*</a:t>
            </a:r>
            <a:r>
              <a:rPr lang="it-IT" sz="2000" baseline="30000" smtClean="0"/>
              <a:t>1, </a:t>
            </a:r>
            <a:r>
              <a:rPr lang="it-IT" sz="2000" smtClean="0"/>
              <a:t>G. Meneghesso*</a:t>
            </a:r>
            <a:r>
              <a:rPr lang="it-IT" sz="2000" baseline="30000" smtClean="0"/>
              <a:t>1</a:t>
            </a:r>
          </a:p>
          <a:p>
            <a:pPr>
              <a:lnSpc>
                <a:spcPct val="90000"/>
              </a:lnSpc>
            </a:pPr>
            <a:endParaRPr lang="it-IT" sz="1000" smtClean="0"/>
          </a:p>
          <a:p>
            <a:pPr>
              <a:lnSpc>
                <a:spcPct val="90000"/>
              </a:lnSpc>
            </a:pPr>
            <a:r>
              <a:rPr lang="it-IT" sz="2000" baseline="30000" smtClean="0"/>
              <a:t>1 </a:t>
            </a:r>
            <a:r>
              <a:rPr lang="en-US" sz="2000" smtClean="0"/>
              <a:t>University of Padova, Dept of Information Engineering, Padova, Italy</a:t>
            </a:r>
            <a:endParaRPr lang="it-IT" sz="2000" smtClean="0"/>
          </a:p>
          <a:p>
            <a:pPr>
              <a:lnSpc>
                <a:spcPct val="90000"/>
              </a:lnSpc>
            </a:pPr>
            <a:r>
              <a:rPr lang="en-US" sz="2000" smtClean="0"/>
              <a:t>* Italian Universities Nano-Electronics Team , 40125 Bologna, Italy</a:t>
            </a:r>
            <a:endParaRPr lang="it-IT" sz="2000" smtClean="0"/>
          </a:p>
          <a:p>
            <a:pPr>
              <a:lnSpc>
                <a:spcPct val="90000"/>
              </a:lnSpc>
            </a:pPr>
            <a:r>
              <a:rPr lang="it-IT" sz="2000" baseline="30000" smtClean="0"/>
              <a:t>2 </a:t>
            </a:r>
            <a:r>
              <a:rPr lang="de-DE" sz="2000" smtClean="0"/>
              <a:t>Ferdinand-Braun-Institut, Leibniz-Institut für Höchstfrequenztechnik, </a:t>
            </a:r>
            <a:endParaRPr lang="it-IT" sz="2000" smtClean="0"/>
          </a:p>
          <a:p>
            <a:pPr>
              <a:lnSpc>
                <a:spcPct val="90000"/>
              </a:lnSpc>
            </a:pPr>
            <a:r>
              <a:rPr lang="en-US" sz="2000" smtClean="0"/>
              <a:t>Gustav-Kirchhoff-Straße 4, 12489 Berlin, Germany</a:t>
            </a:r>
          </a:p>
          <a:p>
            <a:pPr>
              <a:lnSpc>
                <a:spcPct val="90000"/>
              </a:lnSpc>
            </a:pPr>
            <a:r>
              <a:rPr lang="en-US" sz="2000" smtClean="0"/>
              <a:t>Email: </a:t>
            </a:r>
            <a:r>
              <a:rPr lang="en-US" sz="2000" u="sng" smtClean="0">
                <a:hlinkClick r:id="rId3"/>
              </a:rPr>
              <a:t>gauss@dei.unipd.it</a:t>
            </a:r>
            <a:r>
              <a:rPr lang="en-US" sz="2000" smtClean="0"/>
              <a:t> </a:t>
            </a:r>
            <a:endParaRPr lang="it-IT" sz="2000" smtClean="0"/>
          </a:p>
          <a:p>
            <a:pPr>
              <a:lnSpc>
                <a:spcPct val="90000"/>
              </a:lnSpc>
            </a:pPr>
            <a:endParaRPr lang="it-IT" sz="2000" smtClean="0"/>
          </a:p>
        </p:txBody>
      </p:sp>
      <p:pic>
        <p:nvPicPr>
          <p:cNvPr id="15364" name="Picture 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77000" y="142875"/>
            <a:ext cx="2332038" cy="151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72000" y="152400"/>
            <a:ext cx="1571625" cy="150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41"/>
          <p:cNvSpPr>
            <a:spLocks noGrp="1" noChangeArrowheads="1"/>
          </p:cNvSpPr>
          <p:nvPr>
            <p:ph type="title"/>
          </p:nvPr>
        </p:nvSpPr>
        <p:spPr>
          <a:xfrm>
            <a:off x="0" y="12700"/>
            <a:ext cx="9144000" cy="1008063"/>
          </a:xfrm>
        </p:spPr>
        <p:txBody>
          <a:bodyPr/>
          <a:lstStyle/>
          <a:p>
            <a:r>
              <a:rPr lang="en-US" smtClean="0"/>
              <a:t>Kink, Current collapse</a:t>
            </a:r>
          </a:p>
        </p:txBody>
      </p:sp>
      <p:pic>
        <p:nvPicPr>
          <p:cNvPr id="35842" name="Picture 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43400" y="762000"/>
            <a:ext cx="4811713" cy="3348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3" name="Rectangle 43"/>
          <p:cNvSpPr txBox="1">
            <a:spLocks noChangeArrowheads="1"/>
          </p:cNvSpPr>
          <p:nvPr/>
        </p:nvSpPr>
        <p:spPr bwMode="auto">
          <a:xfrm>
            <a:off x="4800600" y="4432300"/>
            <a:ext cx="4267200" cy="1282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81174" tIns="39875" rIns="81174" bIns="39875"/>
          <a:lstStyle/>
          <a:p>
            <a:pPr marL="307975" indent="-307975" defTabSz="820738" eaLnBrk="0" hangingPunct="0">
              <a:spcBef>
                <a:spcPct val="20000"/>
              </a:spcBef>
              <a:buSzPct val="100000"/>
              <a:buFontTx/>
              <a:buChar char="•"/>
            </a:pPr>
            <a:r>
              <a:rPr lang="en-US" sz="2400"/>
              <a:t>Semi-ins SiC + Capping</a:t>
            </a:r>
          </a:p>
          <a:p>
            <a:pPr marL="666750" lvl="1" indent="-257175" defTabSz="820738" eaLnBrk="0" hangingPunct="0">
              <a:spcBef>
                <a:spcPct val="20000"/>
              </a:spcBef>
              <a:buSzPct val="100000"/>
              <a:buFontTx/>
              <a:buChar char="–"/>
            </a:pPr>
            <a:r>
              <a:rPr lang="en-US" sz="2000"/>
              <a:t>Negligible kink</a:t>
            </a:r>
          </a:p>
          <a:p>
            <a:pPr marL="666750" lvl="1" indent="-257175" defTabSz="820738" eaLnBrk="0" hangingPunct="0">
              <a:spcBef>
                <a:spcPct val="20000"/>
              </a:spcBef>
              <a:buSzPct val="100000"/>
              <a:buFontTx/>
              <a:buChar char="–"/>
            </a:pPr>
            <a:r>
              <a:rPr lang="en-US" sz="2000"/>
              <a:t>Max Current collapse 15%</a:t>
            </a:r>
          </a:p>
          <a:p>
            <a:pPr marL="307975" indent="-307975" defTabSz="820738" eaLnBrk="0" hangingPunct="0">
              <a:spcBef>
                <a:spcPct val="20000"/>
              </a:spcBef>
              <a:buSzPct val="100000"/>
              <a:buFontTx/>
              <a:buChar char="•"/>
            </a:pPr>
            <a:endParaRPr lang="en-US" sz="2400"/>
          </a:p>
          <a:p>
            <a:pPr marL="666750" lvl="1" indent="-257175" defTabSz="820738" eaLnBrk="0" hangingPunct="0">
              <a:spcBef>
                <a:spcPct val="20000"/>
              </a:spcBef>
              <a:buSzPct val="100000"/>
              <a:buFontTx/>
              <a:buChar char="–"/>
            </a:pPr>
            <a:endParaRPr lang="en-US" sz="2000"/>
          </a:p>
        </p:txBody>
      </p:sp>
      <p:pic>
        <p:nvPicPr>
          <p:cNvPr id="35844" name="Picture 1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3509963"/>
            <a:ext cx="4813300" cy="3348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5" name="Rectangle 43"/>
          <p:cNvSpPr txBox="1">
            <a:spLocks noChangeArrowheads="1"/>
          </p:cNvSpPr>
          <p:nvPr/>
        </p:nvSpPr>
        <p:spPr bwMode="auto">
          <a:xfrm>
            <a:off x="76200" y="1236663"/>
            <a:ext cx="4191000" cy="16589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81174" tIns="39875" rIns="81174" bIns="39875"/>
          <a:lstStyle/>
          <a:p>
            <a:pPr marL="307975" indent="-307975" defTabSz="820738" eaLnBrk="0" hangingPunct="0">
              <a:spcBef>
                <a:spcPct val="20000"/>
              </a:spcBef>
              <a:buSzPct val="100000"/>
              <a:buFontTx/>
              <a:buChar char="•"/>
            </a:pPr>
            <a:r>
              <a:rPr lang="en-US" sz="2400"/>
              <a:t>N-type SiC</a:t>
            </a:r>
          </a:p>
          <a:p>
            <a:pPr marL="666750" lvl="1" indent="-257175" defTabSz="820738" eaLnBrk="0" hangingPunct="0">
              <a:spcBef>
                <a:spcPct val="20000"/>
              </a:spcBef>
              <a:buSzPct val="100000"/>
              <a:buFontTx/>
              <a:buChar char="–"/>
            </a:pPr>
            <a:r>
              <a:rPr lang="en-US" sz="2000"/>
              <a:t>Kink effect disappears at higher quiescent bias point</a:t>
            </a:r>
          </a:p>
          <a:p>
            <a:pPr marL="666750" lvl="1" indent="-257175" defTabSz="820738" eaLnBrk="0" hangingPunct="0">
              <a:spcBef>
                <a:spcPct val="20000"/>
              </a:spcBef>
              <a:buSzPct val="100000"/>
              <a:buFontTx/>
              <a:buChar char="–"/>
            </a:pPr>
            <a:r>
              <a:rPr lang="en-US" sz="2000"/>
              <a:t>Current collapse negligible</a:t>
            </a:r>
            <a:endParaRPr lang="en-US" sz="240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41"/>
          <p:cNvSpPr>
            <a:spLocks noGrp="1" noChangeArrowheads="1"/>
          </p:cNvSpPr>
          <p:nvPr>
            <p:ph type="title"/>
          </p:nvPr>
        </p:nvSpPr>
        <p:spPr>
          <a:xfrm>
            <a:off x="0" y="12700"/>
            <a:ext cx="9144000" cy="1008063"/>
          </a:xfrm>
        </p:spPr>
        <p:txBody>
          <a:bodyPr/>
          <a:lstStyle/>
          <a:p>
            <a:r>
              <a:rPr lang="en-US" smtClean="0"/>
              <a:t>Kink, Current collapse</a:t>
            </a:r>
          </a:p>
        </p:txBody>
      </p:sp>
      <p:sp>
        <p:nvSpPr>
          <p:cNvPr id="37890" name="Rectangle 43"/>
          <p:cNvSpPr txBox="1">
            <a:spLocks noChangeArrowheads="1"/>
          </p:cNvSpPr>
          <p:nvPr/>
        </p:nvSpPr>
        <p:spPr bwMode="auto">
          <a:xfrm>
            <a:off x="381000" y="2133600"/>
            <a:ext cx="8382000" cy="35814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81174" tIns="39875" rIns="81174" bIns="39875"/>
          <a:lstStyle/>
          <a:p>
            <a:pPr marL="307975" indent="-307975" defTabSz="820738" eaLnBrk="0" hangingPunct="0">
              <a:spcBef>
                <a:spcPct val="20000"/>
              </a:spcBef>
              <a:buSzPct val="100000"/>
              <a:buFontTx/>
              <a:buChar char="•"/>
            </a:pPr>
            <a:r>
              <a:rPr lang="en-US" sz="2800"/>
              <a:t>N-type SiC w\t capping more prone to kink effect </a:t>
            </a:r>
          </a:p>
          <a:p>
            <a:pPr marL="307975" indent="-307975" defTabSz="820738" eaLnBrk="0" hangingPunct="0">
              <a:spcBef>
                <a:spcPct val="20000"/>
              </a:spcBef>
              <a:buSzPct val="100000"/>
              <a:buFontTx/>
              <a:buChar char="•"/>
            </a:pPr>
            <a:r>
              <a:rPr lang="en-US" sz="2800"/>
              <a:t>No alteration in g</a:t>
            </a:r>
            <a:r>
              <a:rPr lang="en-US" sz="2800" baseline="-25000"/>
              <a:t>m</a:t>
            </a:r>
            <a:r>
              <a:rPr lang="en-US" sz="2800"/>
              <a:t> peak</a:t>
            </a:r>
          </a:p>
          <a:p>
            <a:pPr marL="307975" indent="-307975" defTabSz="820738" eaLnBrk="0" hangingPunct="0">
              <a:spcBef>
                <a:spcPct val="20000"/>
              </a:spcBef>
              <a:buSzPct val="100000"/>
              <a:buFontTx/>
              <a:buChar char="•"/>
            </a:pPr>
            <a:r>
              <a:rPr lang="en-US" sz="2800"/>
              <a:t>negative V</a:t>
            </a:r>
            <a:r>
              <a:rPr lang="en-US" sz="2800" baseline="-25000"/>
              <a:t>TH</a:t>
            </a:r>
            <a:r>
              <a:rPr lang="en-US" sz="2800"/>
              <a:t> shift</a:t>
            </a:r>
          </a:p>
          <a:p>
            <a:pPr marL="307975" indent="-307975" defTabSz="820738" eaLnBrk="0" hangingPunct="0">
              <a:spcBef>
                <a:spcPct val="20000"/>
              </a:spcBef>
              <a:buSzPct val="100000"/>
              <a:buFontTx/>
              <a:buChar char="•"/>
            </a:pPr>
            <a:r>
              <a:rPr lang="en-US" sz="2800"/>
              <a:t>Kink effect and current collapse not dependent from heterostructure type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15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008063"/>
          </a:xfrm>
        </p:spPr>
        <p:txBody>
          <a:bodyPr/>
          <a:lstStyle/>
          <a:p>
            <a:r>
              <a:rPr lang="en-US" smtClean="0"/>
              <a:t>Discussion</a:t>
            </a:r>
            <a:r>
              <a:rPr lang="en-US" sz="2800" smtClean="0"/>
              <a:t> – robustness and punchthrough</a:t>
            </a:r>
          </a:p>
        </p:txBody>
      </p:sp>
      <p:pic>
        <p:nvPicPr>
          <p:cNvPr id="39938" name="Immagine 60" descr="image004"/>
          <p:cNvPicPr>
            <a:picLocks noChangeAspect="1"/>
          </p:cNvPicPr>
          <p:nvPr/>
        </p:nvPicPr>
        <p:blipFill>
          <a:blip r:embed="rId3"/>
          <a:srcRect l="2" t="-2" r="61292" b="8678"/>
          <a:stretch>
            <a:fillRect/>
          </a:stretch>
        </p:blipFill>
        <p:spPr bwMode="auto">
          <a:xfrm>
            <a:off x="6553200" y="1241425"/>
            <a:ext cx="2632075" cy="414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39" name="Immagine 61" descr="image002"/>
          <p:cNvPicPr>
            <a:picLocks noChangeAspect="1"/>
          </p:cNvPicPr>
          <p:nvPr/>
        </p:nvPicPr>
        <p:blipFill>
          <a:blip r:embed="rId4"/>
          <a:srcRect l="-8" r="67065"/>
          <a:stretch>
            <a:fillRect/>
          </a:stretch>
        </p:blipFill>
        <p:spPr bwMode="auto">
          <a:xfrm>
            <a:off x="4114800" y="1331913"/>
            <a:ext cx="2446338" cy="419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40" name="Rectangle 43"/>
          <p:cNvSpPr txBox="1">
            <a:spLocks noChangeArrowheads="1"/>
          </p:cNvSpPr>
          <p:nvPr/>
        </p:nvSpPr>
        <p:spPr bwMode="auto">
          <a:xfrm>
            <a:off x="0" y="1127125"/>
            <a:ext cx="4106863" cy="26257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81174" tIns="39875" rIns="81174" bIns="39875"/>
          <a:lstStyle/>
          <a:p>
            <a:pPr marL="307975" indent="-307975" defTabSz="820738" eaLnBrk="0" hangingPunct="0">
              <a:spcBef>
                <a:spcPct val="20000"/>
              </a:spcBef>
              <a:buSzPct val="100000"/>
              <a:buFontTx/>
              <a:buChar char="•"/>
            </a:pPr>
            <a:r>
              <a:rPr lang="en-US" sz="2400"/>
              <a:t>SH </a:t>
            </a:r>
          </a:p>
          <a:p>
            <a:pPr marL="666750" lvl="1" indent="-257175" defTabSz="820738" eaLnBrk="0" hangingPunct="0">
              <a:spcBef>
                <a:spcPct val="20000"/>
              </a:spcBef>
              <a:buSzPct val="100000"/>
              <a:buFontTx/>
              <a:buChar char="–"/>
            </a:pPr>
            <a:r>
              <a:rPr lang="en-US" sz="2000"/>
              <a:t>e</a:t>
            </a:r>
            <a:r>
              <a:rPr lang="en-US" sz="2000" baseline="30000"/>
              <a:t>-</a:t>
            </a:r>
            <a:r>
              <a:rPr lang="en-US" sz="2000"/>
              <a:t> injected: high mobility, </a:t>
            </a:r>
            <a:r>
              <a:rPr lang="en-US" sz="2000">
                <a:solidFill>
                  <a:srgbClr val="FF0000"/>
                </a:solidFill>
              </a:rPr>
              <a:t>low conductive bypass</a:t>
            </a:r>
            <a:r>
              <a:rPr lang="en-US" sz="2000"/>
              <a:t> and </a:t>
            </a:r>
            <a:r>
              <a:rPr lang="en-US" sz="2000">
                <a:solidFill>
                  <a:srgbClr val="FF0000"/>
                </a:solidFill>
              </a:rPr>
              <a:t>sub-threshold I</a:t>
            </a:r>
            <a:r>
              <a:rPr lang="en-US" sz="2000" baseline="-25000">
                <a:solidFill>
                  <a:srgbClr val="FF0000"/>
                </a:solidFill>
              </a:rPr>
              <a:t>leak</a:t>
            </a:r>
            <a:endParaRPr lang="en-US" sz="2000">
              <a:solidFill>
                <a:srgbClr val="FF0000"/>
              </a:solidFill>
            </a:endParaRPr>
          </a:p>
          <a:p>
            <a:pPr marL="666750" lvl="1" indent="-257175" defTabSz="820738" eaLnBrk="0" hangingPunct="0">
              <a:spcBef>
                <a:spcPct val="20000"/>
              </a:spcBef>
              <a:buSzPct val="100000"/>
              <a:buFontTx/>
              <a:buChar char="–"/>
            </a:pPr>
            <a:r>
              <a:rPr lang="en-US" sz="2000"/>
              <a:t>bypass is dependent of buffer material properties.</a:t>
            </a:r>
          </a:p>
          <a:p>
            <a:pPr marL="666750" lvl="1" indent="-257175" defTabSz="820738" eaLnBrk="0" hangingPunct="0">
              <a:spcBef>
                <a:spcPct val="20000"/>
              </a:spcBef>
              <a:buSzPct val="100000"/>
              <a:buFontTx/>
              <a:buChar char="–"/>
            </a:pPr>
            <a:r>
              <a:rPr lang="en-US" sz="2000"/>
              <a:t>geometry and L</a:t>
            </a:r>
            <a:r>
              <a:rPr lang="en-US" sz="2000" baseline="-25000"/>
              <a:t>GD</a:t>
            </a:r>
            <a:r>
              <a:rPr lang="en-US" sz="2000"/>
              <a:t> negligible</a:t>
            </a:r>
          </a:p>
          <a:p>
            <a:pPr marL="666750" lvl="1" indent="-257175" defTabSz="820738" eaLnBrk="0" hangingPunct="0">
              <a:spcBef>
                <a:spcPct val="20000"/>
              </a:spcBef>
              <a:buSzPct val="100000"/>
            </a:pPr>
            <a:endParaRPr lang="it-IT" sz="2000"/>
          </a:p>
        </p:txBody>
      </p:sp>
      <p:sp>
        <p:nvSpPr>
          <p:cNvPr id="9" name="Freccia in giù 8"/>
          <p:cNvSpPr>
            <a:spLocks noChangeArrowheads="1"/>
          </p:cNvSpPr>
          <p:nvPr/>
        </p:nvSpPr>
        <p:spPr bwMode="auto">
          <a:xfrm rot="-7020000">
            <a:off x="4439444" y="3486944"/>
            <a:ext cx="560388" cy="533400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tx1"/>
          </a:solidFill>
          <a:ln w="12700" algn="ctr">
            <a:solidFill>
              <a:srgbClr val="FF0000"/>
            </a:solidFill>
            <a:round/>
            <a:headEnd/>
            <a:tailEnd/>
          </a:ln>
        </p:spPr>
        <p:txBody>
          <a:bodyPr vert="eaVert"/>
          <a:lstStyle/>
          <a:p>
            <a:pPr defTabSz="820738" eaLnBrk="0" hangingPunct="0"/>
            <a:endParaRPr lang="it-IT"/>
          </a:p>
        </p:txBody>
      </p:sp>
      <p:sp>
        <p:nvSpPr>
          <p:cNvPr id="13" name="Freccia in giù 12"/>
          <p:cNvSpPr>
            <a:spLocks noChangeArrowheads="1"/>
          </p:cNvSpPr>
          <p:nvPr/>
        </p:nvSpPr>
        <p:spPr bwMode="auto">
          <a:xfrm rot="2820000">
            <a:off x="7659688" y="2900363"/>
            <a:ext cx="495300" cy="533400"/>
          </a:xfrm>
          <a:prstGeom prst="downArrow">
            <a:avLst>
              <a:gd name="adj1" fmla="val 50000"/>
              <a:gd name="adj2" fmla="val 50007"/>
            </a:avLst>
          </a:prstGeom>
          <a:solidFill>
            <a:schemeClr val="tx1"/>
          </a:solidFill>
          <a:ln w="12700" algn="ctr">
            <a:solidFill>
              <a:srgbClr val="FF0000"/>
            </a:solidFill>
            <a:round/>
            <a:headEnd/>
            <a:tailEnd/>
          </a:ln>
        </p:spPr>
        <p:txBody>
          <a:bodyPr rot="10800000" vert="eaVert"/>
          <a:lstStyle/>
          <a:p>
            <a:pPr defTabSz="820738" eaLnBrk="0" hangingPunct="0"/>
            <a:endParaRPr lang="it-IT"/>
          </a:p>
        </p:txBody>
      </p:sp>
      <p:sp>
        <p:nvSpPr>
          <p:cNvPr id="39943" name="Rettangolo 1"/>
          <p:cNvSpPr>
            <a:spLocks noChangeArrowheads="1"/>
          </p:cNvSpPr>
          <p:nvPr/>
        </p:nvSpPr>
        <p:spPr bwMode="auto">
          <a:xfrm>
            <a:off x="7521575" y="5241925"/>
            <a:ext cx="13811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2000"/>
              <a:t>Distance</a:t>
            </a:r>
          </a:p>
          <a:p>
            <a:pPr eaLnBrk="0" hangingPunct="0"/>
            <a:r>
              <a:rPr lang="en-US" sz="2000"/>
              <a:t>from Gate</a:t>
            </a:r>
            <a:endParaRPr lang="it-IT" sz="2000"/>
          </a:p>
        </p:txBody>
      </p:sp>
      <p:sp>
        <p:nvSpPr>
          <p:cNvPr id="39944" name="Rettangolo 11"/>
          <p:cNvSpPr>
            <a:spLocks noChangeArrowheads="1"/>
          </p:cNvSpPr>
          <p:nvPr/>
        </p:nvSpPr>
        <p:spPr bwMode="auto">
          <a:xfrm rot="-5400000">
            <a:off x="5995988" y="3160712"/>
            <a:ext cx="1663700" cy="3968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2000"/>
              <a:t>Potential (V)</a:t>
            </a:r>
            <a:endParaRPr lang="it-IT" sz="2000"/>
          </a:p>
        </p:txBody>
      </p:sp>
      <p:sp>
        <p:nvSpPr>
          <p:cNvPr id="39945" name="Rettangolo 2"/>
          <p:cNvSpPr>
            <a:spLocks noChangeArrowheads="1"/>
          </p:cNvSpPr>
          <p:nvPr/>
        </p:nvSpPr>
        <p:spPr bwMode="auto">
          <a:xfrm>
            <a:off x="4724400" y="1930400"/>
            <a:ext cx="342900" cy="228600"/>
          </a:xfrm>
          <a:prstGeom prst="rect">
            <a:avLst/>
          </a:prstGeom>
          <a:solidFill>
            <a:srgbClr val="FFFFFF"/>
          </a:solidFill>
          <a:ln w="12700" algn="ctr">
            <a:noFill/>
            <a:round/>
            <a:headEnd/>
            <a:tailEnd/>
          </a:ln>
        </p:spPr>
        <p:txBody>
          <a:bodyPr/>
          <a:lstStyle/>
          <a:p>
            <a:pPr defTabSz="820738" eaLnBrk="0" hangingPunct="0"/>
            <a:endParaRPr lang="it-IT"/>
          </a:p>
        </p:txBody>
      </p:sp>
      <p:sp>
        <p:nvSpPr>
          <p:cNvPr id="39946" name="Rettangolo 13"/>
          <p:cNvSpPr>
            <a:spLocks noChangeArrowheads="1"/>
          </p:cNvSpPr>
          <p:nvPr/>
        </p:nvSpPr>
        <p:spPr bwMode="auto">
          <a:xfrm>
            <a:off x="4495800" y="1828800"/>
            <a:ext cx="7667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2000"/>
              <a:t>Si</a:t>
            </a:r>
            <a:r>
              <a:rPr lang="en-US" sz="2000" baseline="-25000"/>
              <a:t>x</a:t>
            </a:r>
            <a:r>
              <a:rPr lang="en-US" sz="2000"/>
              <a:t>N</a:t>
            </a:r>
            <a:endParaRPr lang="it-IT" sz="2000"/>
          </a:p>
        </p:txBody>
      </p:sp>
      <p:sp>
        <p:nvSpPr>
          <p:cNvPr id="39947" name="Rettangolo 3"/>
          <p:cNvSpPr>
            <a:spLocks noChangeArrowheads="1"/>
          </p:cNvSpPr>
          <p:nvPr/>
        </p:nvSpPr>
        <p:spPr bwMode="auto">
          <a:xfrm>
            <a:off x="5410200" y="1905000"/>
            <a:ext cx="914400" cy="317500"/>
          </a:xfrm>
          <a:prstGeom prst="rect">
            <a:avLst/>
          </a:prstGeom>
          <a:solidFill>
            <a:schemeClr val="bg1"/>
          </a:solidFill>
          <a:ln w="12700" algn="ctr">
            <a:noFill/>
            <a:round/>
            <a:headEnd/>
            <a:tailEnd/>
          </a:ln>
        </p:spPr>
        <p:txBody>
          <a:bodyPr/>
          <a:lstStyle/>
          <a:p>
            <a:pPr defTabSz="820738" eaLnBrk="0" hangingPunct="0"/>
            <a:endParaRPr lang="it-IT"/>
          </a:p>
        </p:txBody>
      </p:sp>
      <p:sp>
        <p:nvSpPr>
          <p:cNvPr id="39948" name="Rettangolo 17"/>
          <p:cNvSpPr>
            <a:spLocks noChangeArrowheads="1"/>
          </p:cNvSpPr>
          <p:nvPr/>
        </p:nvSpPr>
        <p:spPr bwMode="auto">
          <a:xfrm>
            <a:off x="5391150" y="1828800"/>
            <a:ext cx="16192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2000"/>
              <a:t>Al</a:t>
            </a:r>
            <a:r>
              <a:rPr lang="en-US" sz="2000" baseline="-25000"/>
              <a:t>0.25</a:t>
            </a:r>
            <a:r>
              <a:rPr lang="en-US" sz="2000"/>
              <a:t>Ga</a:t>
            </a:r>
            <a:r>
              <a:rPr lang="en-US" sz="2000" baseline="-25000"/>
              <a:t>0.75</a:t>
            </a:r>
            <a:r>
              <a:rPr lang="en-US" sz="2000"/>
              <a:t>N</a:t>
            </a:r>
            <a:endParaRPr lang="it-IT" sz="200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5" name="Immagine 61" descr="image002"/>
          <p:cNvPicPr>
            <a:picLocks noChangeAspect="1"/>
          </p:cNvPicPr>
          <p:nvPr/>
        </p:nvPicPr>
        <p:blipFill>
          <a:blip r:embed="rId3"/>
          <a:srcRect l="68102" r="-1042"/>
          <a:stretch>
            <a:fillRect/>
          </a:stretch>
        </p:blipFill>
        <p:spPr bwMode="auto">
          <a:xfrm>
            <a:off x="4114800" y="1320800"/>
            <a:ext cx="2463800" cy="422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86" name="Immagine 19" descr="image004"/>
          <p:cNvPicPr>
            <a:picLocks noChangeAspect="1"/>
          </p:cNvPicPr>
          <p:nvPr/>
        </p:nvPicPr>
        <p:blipFill>
          <a:blip r:embed="rId4"/>
          <a:srcRect l="2" t="-2" r="61292" b="8678"/>
          <a:stretch>
            <a:fillRect/>
          </a:stretch>
        </p:blipFill>
        <p:spPr bwMode="auto">
          <a:xfrm>
            <a:off x="6553200" y="1270000"/>
            <a:ext cx="2632075" cy="414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987" name="Rectangle 15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008063"/>
          </a:xfrm>
        </p:spPr>
        <p:txBody>
          <a:bodyPr/>
          <a:lstStyle/>
          <a:p>
            <a:r>
              <a:rPr lang="en-US" smtClean="0"/>
              <a:t>Discussion</a:t>
            </a:r>
            <a:r>
              <a:rPr lang="en-US" sz="2800" smtClean="0"/>
              <a:t> – robustness and punchthrough</a:t>
            </a:r>
          </a:p>
        </p:txBody>
      </p:sp>
      <p:pic>
        <p:nvPicPr>
          <p:cNvPr id="41988" name="Immagine 60" descr="image004"/>
          <p:cNvPicPr>
            <a:picLocks noChangeAspect="1"/>
          </p:cNvPicPr>
          <p:nvPr/>
        </p:nvPicPr>
        <p:blipFill>
          <a:blip r:embed="rId4"/>
          <a:srcRect l="68343" r="2541" b="9824"/>
          <a:stretch>
            <a:fillRect/>
          </a:stretch>
        </p:blipFill>
        <p:spPr bwMode="auto">
          <a:xfrm>
            <a:off x="7162800" y="1244600"/>
            <a:ext cx="1979613" cy="40878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  <p:sp>
        <p:nvSpPr>
          <p:cNvPr id="41989" name="Rectangle 43"/>
          <p:cNvSpPr txBox="1">
            <a:spLocks noChangeArrowheads="1"/>
          </p:cNvSpPr>
          <p:nvPr/>
        </p:nvSpPr>
        <p:spPr bwMode="auto">
          <a:xfrm>
            <a:off x="0" y="1127125"/>
            <a:ext cx="4106863" cy="3276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81174" tIns="39875" rIns="81174" bIns="39875"/>
          <a:lstStyle/>
          <a:p>
            <a:pPr marL="307975" indent="-307975" defTabSz="820738" eaLnBrk="0" hangingPunct="0">
              <a:spcBef>
                <a:spcPct val="20000"/>
              </a:spcBef>
              <a:buSzPct val="100000"/>
              <a:buFontTx/>
              <a:buChar char="•"/>
            </a:pPr>
            <a:r>
              <a:rPr lang="en-US" sz="2400"/>
              <a:t>DH</a:t>
            </a:r>
          </a:p>
          <a:p>
            <a:pPr marL="666750" lvl="1" indent="-257175" defTabSz="820738" eaLnBrk="0" hangingPunct="0">
              <a:spcBef>
                <a:spcPct val="20000"/>
              </a:spcBef>
              <a:buSzPct val="100000"/>
              <a:buFontTx/>
              <a:buChar char="–"/>
            </a:pPr>
            <a:r>
              <a:rPr lang="en-US" sz="2000">
                <a:solidFill>
                  <a:srgbClr val="FF0000"/>
                </a:solidFill>
              </a:rPr>
              <a:t>high potential barrier </a:t>
            </a:r>
            <a:r>
              <a:rPr lang="en-US" sz="2000"/>
              <a:t>in the GaN-AlGaN buffer layer interface prevents punch-through.</a:t>
            </a:r>
          </a:p>
          <a:p>
            <a:pPr marL="666750" lvl="1" indent="-257175" defTabSz="820738" eaLnBrk="0" hangingPunct="0">
              <a:spcBef>
                <a:spcPct val="20000"/>
              </a:spcBef>
              <a:buSzPct val="100000"/>
              <a:buFontTx/>
              <a:buChar char="–"/>
            </a:pPr>
            <a:r>
              <a:rPr lang="en-US" sz="2000"/>
              <a:t>optimal </a:t>
            </a:r>
            <a:r>
              <a:rPr lang="en-US" sz="2000">
                <a:solidFill>
                  <a:srgbClr val="FF0000"/>
                </a:solidFill>
              </a:rPr>
              <a:t>scaling</a:t>
            </a:r>
            <a:r>
              <a:rPr lang="en-US" sz="2000"/>
              <a:t> between L</a:t>
            </a:r>
            <a:r>
              <a:rPr lang="en-US" sz="2000" baseline="-25000"/>
              <a:t>GD</a:t>
            </a:r>
            <a:r>
              <a:rPr lang="en-US" sz="2000"/>
              <a:t> and V</a:t>
            </a:r>
            <a:r>
              <a:rPr lang="en-US" sz="2000" baseline="-25000"/>
              <a:t>DS</a:t>
            </a:r>
            <a:endParaRPr lang="en-US" sz="2000"/>
          </a:p>
          <a:p>
            <a:pPr marL="666750" lvl="1" indent="-257175" defTabSz="820738" eaLnBrk="0" hangingPunct="0">
              <a:spcBef>
                <a:spcPct val="20000"/>
              </a:spcBef>
              <a:buSzPct val="100000"/>
              <a:buFontTx/>
              <a:buChar char="–"/>
            </a:pPr>
            <a:endParaRPr lang="it-IT" sz="2000"/>
          </a:p>
        </p:txBody>
      </p:sp>
      <p:sp>
        <p:nvSpPr>
          <p:cNvPr id="41990" name="Rettangolo 14"/>
          <p:cNvSpPr>
            <a:spLocks noChangeArrowheads="1"/>
          </p:cNvSpPr>
          <p:nvPr/>
        </p:nvSpPr>
        <p:spPr bwMode="auto">
          <a:xfrm rot="-5400000">
            <a:off x="5995988" y="3144837"/>
            <a:ext cx="1663700" cy="3968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2000"/>
              <a:t>Potential (V)</a:t>
            </a:r>
            <a:endParaRPr lang="it-IT" sz="2000"/>
          </a:p>
        </p:txBody>
      </p:sp>
      <p:sp>
        <p:nvSpPr>
          <p:cNvPr id="21" name="Freccia in giù 20"/>
          <p:cNvSpPr>
            <a:spLocks noChangeArrowheads="1"/>
          </p:cNvSpPr>
          <p:nvPr/>
        </p:nvSpPr>
        <p:spPr bwMode="auto">
          <a:xfrm rot="-7020000">
            <a:off x="4764881" y="2678907"/>
            <a:ext cx="560387" cy="533400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tx1"/>
          </a:solidFill>
          <a:ln w="12700" algn="ctr">
            <a:solidFill>
              <a:srgbClr val="FF0000"/>
            </a:solidFill>
            <a:round/>
            <a:headEnd/>
            <a:tailEnd/>
          </a:ln>
        </p:spPr>
        <p:txBody>
          <a:bodyPr vert="eaVert"/>
          <a:lstStyle/>
          <a:p>
            <a:pPr defTabSz="820738" eaLnBrk="0" hangingPunct="0"/>
            <a:endParaRPr lang="it-IT"/>
          </a:p>
        </p:txBody>
      </p:sp>
      <p:sp>
        <p:nvSpPr>
          <p:cNvPr id="22" name="Freccia in giù 21"/>
          <p:cNvSpPr>
            <a:spLocks noChangeArrowheads="1"/>
          </p:cNvSpPr>
          <p:nvPr/>
        </p:nvSpPr>
        <p:spPr bwMode="auto">
          <a:xfrm rot="2820000">
            <a:off x="7923213" y="2062163"/>
            <a:ext cx="495300" cy="533400"/>
          </a:xfrm>
          <a:prstGeom prst="downArrow">
            <a:avLst>
              <a:gd name="adj1" fmla="val 50000"/>
              <a:gd name="adj2" fmla="val 50007"/>
            </a:avLst>
          </a:prstGeom>
          <a:solidFill>
            <a:schemeClr val="tx1"/>
          </a:solidFill>
          <a:ln w="12700" algn="ctr">
            <a:solidFill>
              <a:srgbClr val="FF0000"/>
            </a:solidFill>
            <a:round/>
            <a:headEnd/>
            <a:tailEnd/>
          </a:ln>
        </p:spPr>
        <p:txBody>
          <a:bodyPr rot="10800000" vert="eaVert"/>
          <a:lstStyle/>
          <a:p>
            <a:pPr defTabSz="820738" eaLnBrk="0" hangingPunct="0"/>
            <a:endParaRPr lang="it-IT"/>
          </a:p>
        </p:txBody>
      </p:sp>
      <p:sp>
        <p:nvSpPr>
          <p:cNvPr id="41993" name="Rettangolo 22"/>
          <p:cNvSpPr>
            <a:spLocks noChangeArrowheads="1"/>
          </p:cNvSpPr>
          <p:nvPr/>
        </p:nvSpPr>
        <p:spPr bwMode="auto">
          <a:xfrm>
            <a:off x="7521575" y="5241925"/>
            <a:ext cx="13811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2000"/>
              <a:t>Distance</a:t>
            </a:r>
          </a:p>
          <a:p>
            <a:pPr eaLnBrk="0" hangingPunct="0"/>
            <a:r>
              <a:rPr lang="en-US" sz="2000"/>
              <a:t>from Gate</a:t>
            </a:r>
            <a:endParaRPr lang="it-IT" sz="2000"/>
          </a:p>
        </p:txBody>
      </p:sp>
      <p:sp>
        <p:nvSpPr>
          <p:cNvPr id="41994" name="Rettangolo 2"/>
          <p:cNvSpPr>
            <a:spLocks noChangeArrowheads="1"/>
          </p:cNvSpPr>
          <p:nvPr/>
        </p:nvSpPr>
        <p:spPr bwMode="auto">
          <a:xfrm>
            <a:off x="4724400" y="1930400"/>
            <a:ext cx="342900" cy="228600"/>
          </a:xfrm>
          <a:prstGeom prst="rect">
            <a:avLst/>
          </a:prstGeom>
          <a:solidFill>
            <a:srgbClr val="FFFFFF"/>
          </a:solidFill>
          <a:ln w="12700" algn="ctr">
            <a:noFill/>
            <a:round/>
            <a:headEnd/>
            <a:tailEnd/>
          </a:ln>
        </p:spPr>
        <p:txBody>
          <a:bodyPr/>
          <a:lstStyle/>
          <a:p>
            <a:pPr defTabSz="820738" eaLnBrk="0" hangingPunct="0"/>
            <a:endParaRPr lang="it-IT"/>
          </a:p>
        </p:txBody>
      </p:sp>
      <p:sp>
        <p:nvSpPr>
          <p:cNvPr id="41995" name="Rettangolo 3"/>
          <p:cNvSpPr>
            <a:spLocks noChangeArrowheads="1"/>
          </p:cNvSpPr>
          <p:nvPr/>
        </p:nvSpPr>
        <p:spPr bwMode="auto">
          <a:xfrm>
            <a:off x="5410200" y="1905000"/>
            <a:ext cx="914400" cy="317500"/>
          </a:xfrm>
          <a:prstGeom prst="rect">
            <a:avLst/>
          </a:prstGeom>
          <a:solidFill>
            <a:schemeClr val="bg1"/>
          </a:solidFill>
          <a:ln w="12700" algn="ctr">
            <a:noFill/>
            <a:round/>
            <a:headEnd/>
            <a:tailEnd/>
          </a:ln>
        </p:spPr>
        <p:txBody>
          <a:bodyPr/>
          <a:lstStyle/>
          <a:p>
            <a:pPr defTabSz="820738" eaLnBrk="0" hangingPunct="0"/>
            <a:endParaRPr lang="it-IT"/>
          </a:p>
        </p:txBody>
      </p:sp>
      <p:sp>
        <p:nvSpPr>
          <p:cNvPr id="41996" name="Rettangolo 13"/>
          <p:cNvSpPr>
            <a:spLocks noChangeArrowheads="1"/>
          </p:cNvSpPr>
          <p:nvPr/>
        </p:nvSpPr>
        <p:spPr bwMode="auto">
          <a:xfrm>
            <a:off x="4495800" y="1828800"/>
            <a:ext cx="7667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2000"/>
              <a:t>Si</a:t>
            </a:r>
            <a:r>
              <a:rPr lang="en-US" sz="2000" baseline="-25000"/>
              <a:t>x</a:t>
            </a:r>
            <a:r>
              <a:rPr lang="en-US" sz="2000"/>
              <a:t>N</a:t>
            </a:r>
            <a:endParaRPr lang="it-IT" sz="2000"/>
          </a:p>
        </p:txBody>
      </p:sp>
      <p:sp>
        <p:nvSpPr>
          <p:cNvPr id="41997" name="Rettangolo 17"/>
          <p:cNvSpPr>
            <a:spLocks noChangeArrowheads="1"/>
          </p:cNvSpPr>
          <p:nvPr/>
        </p:nvSpPr>
        <p:spPr bwMode="auto">
          <a:xfrm>
            <a:off x="5391150" y="1828800"/>
            <a:ext cx="16192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2000"/>
              <a:t>Al</a:t>
            </a:r>
            <a:r>
              <a:rPr lang="en-US" sz="2000" baseline="-25000"/>
              <a:t>0.25</a:t>
            </a:r>
            <a:r>
              <a:rPr lang="en-US" sz="2000"/>
              <a:t>Ga</a:t>
            </a:r>
            <a:r>
              <a:rPr lang="en-US" sz="2000" baseline="-25000"/>
              <a:t>0.75</a:t>
            </a:r>
            <a:r>
              <a:rPr lang="en-US" sz="2000"/>
              <a:t>N</a:t>
            </a:r>
            <a:endParaRPr lang="it-IT" sz="200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Rectangle 4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008063"/>
          </a:xfrm>
        </p:spPr>
        <p:txBody>
          <a:bodyPr/>
          <a:lstStyle/>
          <a:p>
            <a:r>
              <a:rPr lang="en-US" smtClean="0"/>
              <a:t>Breakdown</a:t>
            </a:r>
            <a:endParaRPr lang="en-US" sz="2400" smtClean="0"/>
          </a:p>
        </p:txBody>
      </p:sp>
      <p:sp>
        <p:nvSpPr>
          <p:cNvPr id="4403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it-IT"/>
          </a:p>
        </p:txBody>
      </p:sp>
      <p:sp>
        <p:nvSpPr>
          <p:cNvPr id="44035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it-IT"/>
          </a:p>
        </p:txBody>
      </p:sp>
      <p:sp>
        <p:nvSpPr>
          <p:cNvPr id="44036" name="Rectangle 43"/>
          <p:cNvSpPr txBox="1">
            <a:spLocks noChangeArrowheads="1"/>
          </p:cNvSpPr>
          <p:nvPr/>
        </p:nvSpPr>
        <p:spPr bwMode="auto">
          <a:xfrm>
            <a:off x="76200" y="1066800"/>
            <a:ext cx="3962400" cy="1752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81174" tIns="39875" rIns="81174" bIns="39875"/>
          <a:lstStyle/>
          <a:p>
            <a:pPr marL="307975" indent="-307975" defTabSz="820738" eaLnBrk="0" hangingPunct="0">
              <a:spcBef>
                <a:spcPct val="20000"/>
              </a:spcBef>
              <a:buSzPct val="100000"/>
              <a:buFontTx/>
              <a:buChar char="•"/>
            </a:pPr>
            <a:r>
              <a:rPr lang="en-US" sz="2000"/>
              <a:t>SH devices show a soft breakdown</a:t>
            </a:r>
          </a:p>
          <a:p>
            <a:pPr marL="307975" indent="-307975" defTabSz="820738" eaLnBrk="0" hangingPunct="0">
              <a:spcBef>
                <a:spcPct val="20000"/>
              </a:spcBef>
              <a:buSzPct val="100000"/>
              <a:buFontTx/>
              <a:buChar char="•"/>
            </a:pPr>
            <a:r>
              <a:rPr lang="en-US" sz="2000"/>
              <a:t>DH HEMTs have higher V</a:t>
            </a:r>
            <a:r>
              <a:rPr lang="en-US" sz="2000" baseline="-25000"/>
              <a:t>BR</a:t>
            </a:r>
            <a:endParaRPr lang="it-IT" sz="2000"/>
          </a:p>
        </p:txBody>
      </p:sp>
      <p:sp>
        <p:nvSpPr>
          <p:cNvPr id="44037" name="Rectangle 43"/>
          <p:cNvSpPr txBox="1">
            <a:spLocks noChangeArrowheads="1"/>
          </p:cNvSpPr>
          <p:nvPr/>
        </p:nvSpPr>
        <p:spPr bwMode="auto">
          <a:xfrm>
            <a:off x="4876800" y="4114800"/>
            <a:ext cx="4267200" cy="1981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81174" tIns="39875" rIns="81174" bIns="39875"/>
          <a:lstStyle/>
          <a:p>
            <a:pPr marL="307975" indent="-307975" defTabSz="820738" eaLnBrk="0" hangingPunct="0">
              <a:spcBef>
                <a:spcPct val="20000"/>
              </a:spcBef>
              <a:buSzPct val="100000"/>
              <a:buFontTx/>
              <a:buChar char="•"/>
            </a:pPr>
            <a:r>
              <a:rPr lang="en-US" sz="2000"/>
              <a:t>SH devices does not show any improvement with L</a:t>
            </a:r>
            <a:r>
              <a:rPr lang="en-US" sz="2000" baseline="-25000"/>
              <a:t>GD</a:t>
            </a:r>
            <a:r>
              <a:rPr lang="en-US" sz="2000"/>
              <a:t> or V</a:t>
            </a:r>
            <a:r>
              <a:rPr lang="en-US" sz="2000" baseline="-25000"/>
              <a:t>G</a:t>
            </a:r>
            <a:endParaRPr lang="en-US" sz="2000"/>
          </a:p>
          <a:p>
            <a:pPr marL="307975" indent="-307975" defTabSz="820738" eaLnBrk="0" hangingPunct="0">
              <a:spcBef>
                <a:spcPct val="20000"/>
              </a:spcBef>
              <a:buSzPct val="100000"/>
              <a:buFontTx/>
              <a:buChar char="•"/>
            </a:pPr>
            <a:r>
              <a:rPr lang="en-US" sz="2000"/>
              <a:t>DH devices present an evident increase when increasing L</a:t>
            </a:r>
            <a:r>
              <a:rPr lang="en-US" sz="2000" baseline="-25000"/>
              <a:t>GD</a:t>
            </a:r>
            <a:r>
              <a:rPr lang="en-US" sz="2000"/>
              <a:t> or stepping V</a:t>
            </a:r>
            <a:r>
              <a:rPr lang="en-US" sz="2000" baseline="-25000"/>
              <a:t>G</a:t>
            </a:r>
            <a:r>
              <a:rPr lang="en-US" sz="2000"/>
              <a:t> to lower voltages</a:t>
            </a:r>
            <a:endParaRPr lang="it-IT" sz="2000"/>
          </a:p>
        </p:txBody>
      </p:sp>
      <p:pic>
        <p:nvPicPr>
          <p:cNvPr id="44038" name="Picture 4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2238" y="3438525"/>
            <a:ext cx="5135562" cy="334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39" name="Picture 4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56088" y="679450"/>
            <a:ext cx="4811712" cy="335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Rectangle 39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008063"/>
          </a:xfrm>
        </p:spPr>
        <p:txBody>
          <a:bodyPr/>
          <a:lstStyle/>
          <a:p>
            <a:r>
              <a:rPr lang="en-US" sz="4000" smtClean="0"/>
              <a:t>Results </a:t>
            </a:r>
            <a:r>
              <a:rPr lang="en-US" sz="3200" smtClean="0"/>
              <a:t>Off-state step-stress SH vs. DH</a:t>
            </a:r>
          </a:p>
        </p:txBody>
      </p:sp>
      <p:pic>
        <p:nvPicPr>
          <p:cNvPr id="46082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0" y="2133600"/>
            <a:ext cx="7010400" cy="3505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  <p:pic>
        <p:nvPicPr>
          <p:cNvPr id="7" name="Picture 20" descr="GNR02-01 Vd=20 60sec 500"/>
          <p:cNvPicPr>
            <a:picLocks noChangeAspect="1" noChangeArrowheads="1"/>
          </p:cNvPicPr>
          <p:nvPr/>
        </p:nvPicPr>
        <p:blipFill>
          <a:blip r:embed="rId4"/>
          <a:srcRect l="7501" t="5096" r="3569" b="6120"/>
          <a:stretch>
            <a:fillRect/>
          </a:stretch>
        </p:blipFill>
        <p:spPr bwMode="auto">
          <a:xfrm>
            <a:off x="4800600" y="5487988"/>
            <a:ext cx="1728788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1" descr="GNR02-01 Vd=20 60sec 500"/>
          <p:cNvPicPr>
            <a:picLocks noChangeAspect="1" noChangeArrowheads="1"/>
          </p:cNvPicPr>
          <p:nvPr/>
        </p:nvPicPr>
        <p:blipFill>
          <a:blip r:embed="rId4"/>
          <a:srcRect l="7819" t="8369" r="3252" b="2846"/>
          <a:stretch>
            <a:fillRect/>
          </a:stretch>
        </p:blipFill>
        <p:spPr bwMode="auto">
          <a:xfrm>
            <a:off x="228600" y="5486400"/>
            <a:ext cx="1728788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5" descr="GNR02-01 Vd=35 60sec 1000"/>
          <p:cNvPicPr>
            <a:picLocks noChangeAspect="1" noChangeArrowheads="1"/>
          </p:cNvPicPr>
          <p:nvPr/>
        </p:nvPicPr>
        <p:blipFill>
          <a:blip r:embed="rId5"/>
          <a:srcRect l="6216" t="3906" r="4852" b="7309"/>
          <a:stretch>
            <a:fillRect/>
          </a:stretch>
        </p:blipFill>
        <p:spPr bwMode="auto">
          <a:xfrm>
            <a:off x="2057400" y="1270000"/>
            <a:ext cx="1728788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6" descr="GNR02-01 Vd=40 60sec 4095"/>
          <p:cNvPicPr>
            <a:picLocks noChangeAspect="1" noChangeArrowheads="1"/>
          </p:cNvPicPr>
          <p:nvPr/>
        </p:nvPicPr>
        <p:blipFill>
          <a:blip r:embed="rId6"/>
          <a:srcRect l="5325" t="13145" r="5745" b="12790"/>
          <a:stretch>
            <a:fillRect/>
          </a:stretch>
        </p:blipFill>
        <p:spPr bwMode="auto">
          <a:xfrm>
            <a:off x="3886200" y="1270000"/>
            <a:ext cx="1728788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27" descr="GNR02-01 Vd=20 60sec 500"/>
          <p:cNvPicPr>
            <a:picLocks noChangeAspect="1" noChangeArrowheads="1"/>
          </p:cNvPicPr>
          <p:nvPr/>
        </p:nvPicPr>
        <p:blipFill>
          <a:blip r:embed="rId7"/>
          <a:srcRect l="8479" t="5511" r="2589" b="5560"/>
          <a:stretch>
            <a:fillRect/>
          </a:stretch>
        </p:blipFill>
        <p:spPr bwMode="auto">
          <a:xfrm>
            <a:off x="228600" y="1270000"/>
            <a:ext cx="1728788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35"/>
          <p:cNvPicPr>
            <a:picLocks noChangeAspect="1" noChangeArrowheads="1"/>
          </p:cNvPicPr>
          <p:nvPr/>
        </p:nvPicPr>
        <p:blipFill>
          <a:blip r:embed="rId8"/>
          <a:srcRect l="3714" t="8606" r="7356" b="3896"/>
          <a:stretch>
            <a:fillRect/>
          </a:stretch>
        </p:blipFill>
        <p:spPr bwMode="auto">
          <a:xfrm>
            <a:off x="6729413" y="5487988"/>
            <a:ext cx="1728787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AutoShape 39"/>
          <p:cNvSpPr>
            <a:spLocks noChangeArrowheads="1"/>
          </p:cNvSpPr>
          <p:nvPr/>
        </p:nvSpPr>
        <p:spPr bwMode="auto">
          <a:xfrm rot="9678815">
            <a:off x="3179763" y="2292350"/>
            <a:ext cx="1527175" cy="358775"/>
          </a:xfrm>
          <a:prstGeom prst="leftArrow">
            <a:avLst>
              <a:gd name="adj1" fmla="val 50000"/>
              <a:gd name="adj2" fmla="val 115363"/>
            </a:avLst>
          </a:prstGeom>
          <a:solidFill>
            <a:srgbClr val="FF00FF">
              <a:alpha val="20000"/>
            </a:srgbClr>
          </a:solidFill>
          <a:ln w="9525" algn="ctr">
            <a:solidFill>
              <a:srgbClr val="800080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it-IT"/>
          </a:p>
        </p:txBody>
      </p:sp>
      <p:sp>
        <p:nvSpPr>
          <p:cNvPr id="14" name="AutoShape 40"/>
          <p:cNvSpPr>
            <a:spLocks noChangeArrowheads="1"/>
          </p:cNvSpPr>
          <p:nvPr/>
        </p:nvSpPr>
        <p:spPr bwMode="auto">
          <a:xfrm rot="5022792">
            <a:off x="1169194" y="2669381"/>
            <a:ext cx="1279525" cy="360363"/>
          </a:xfrm>
          <a:prstGeom prst="leftArrow">
            <a:avLst>
              <a:gd name="adj1" fmla="val 50000"/>
              <a:gd name="adj2" fmla="val 99780"/>
            </a:avLst>
          </a:prstGeom>
          <a:solidFill>
            <a:srgbClr val="FF00FF">
              <a:alpha val="20000"/>
            </a:srgbClr>
          </a:solidFill>
          <a:ln w="9525" algn="ctr">
            <a:solidFill>
              <a:srgbClr val="800080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it-IT"/>
          </a:p>
        </p:txBody>
      </p:sp>
      <p:sp>
        <p:nvSpPr>
          <p:cNvPr id="15" name="AutoShape 41"/>
          <p:cNvSpPr>
            <a:spLocks noChangeArrowheads="1"/>
          </p:cNvSpPr>
          <p:nvPr/>
        </p:nvSpPr>
        <p:spPr bwMode="auto">
          <a:xfrm rot="5862733">
            <a:off x="2311401" y="2430462"/>
            <a:ext cx="850900" cy="358775"/>
          </a:xfrm>
          <a:prstGeom prst="leftArrow">
            <a:avLst>
              <a:gd name="adj1" fmla="val 50000"/>
              <a:gd name="adj2" fmla="val 95010"/>
            </a:avLst>
          </a:prstGeom>
          <a:solidFill>
            <a:srgbClr val="FF00FF">
              <a:alpha val="20000"/>
            </a:srgbClr>
          </a:solidFill>
          <a:ln w="9525" algn="ctr">
            <a:solidFill>
              <a:srgbClr val="800080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it-IT"/>
          </a:p>
        </p:txBody>
      </p:sp>
      <p:sp>
        <p:nvSpPr>
          <p:cNvPr id="17" name="Rectangle 43"/>
          <p:cNvSpPr txBox="1">
            <a:spLocks noChangeArrowheads="1"/>
          </p:cNvSpPr>
          <p:nvPr/>
        </p:nvSpPr>
        <p:spPr bwMode="auto">
          <a:xfrm>
            <a:off x="284163" y="6357938"/>
            <a:ext cx="1616075" cy="47148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81174" tIns="39875" rIns="81174" bIns="39875"/>
          <a:lstStyle/>
          <a:p>
            <a:pPr marL="101600" algn="ctr" defTabSz="820738" eaLnBrk="0" hangingPunct="0">
              <a:spcBef>
                <a:spcPct val="20000"/>
              </a:spcBef>
              <a:buSzPct val="100000"/>
            </a:pPr>
            <a:r>
              <a:rPr lang="en-US" sz="2400"/>
              <a:t>V</a:t>
            </a:r>
            <a:r>
              <a:rPr lang="en-US" sz="2400" baseline="-25000"/>
              <a:t>D</a:t>
            </a:r>
            <a:r>
              <a:rPr lang="en-US" sz="2400"/>
              <a:t>=5V</a:t>
            </a:r>
          </a:p>
        </p:txBody>
      </p:sp>
      <p:sp>
        <p:nvSpPr>
          <p:cNvPr id="19" name="Rectangle 43"/>
          <p:cNvSpPr txBox="1">
            <a:spLocks noChangeArrowheads="1"/>
          </p:cNvSpPr>
          <p:nvPr/>
        </p:nvSpPr>
        <p:spPr bwMode="auto">
          <a:xfrm>
            <a:off x="284163" y="785813"/>
            <a:ext cx="1616075" cy="47148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81174" tIns="39875" rIns="81174" bIns="39875"/>
          <a:lstStyle/>
          <a:p>
            <a:pPr marL="101600" algn="ctr" defTabSz="820738" eaLnBrk="0" hangingPunct="0">
              <a:spcBef>
                <a:spcPct val="20000"/>
              </a:spcBef>
              <a:buSzPct val="100000"/>
            </a:pPr>
            <a:r>
              <a:rPr lang="en-US" sz="2400"/>
              <a:t>V</a:t>
            </a:r>
            <a:r>
              <a:rPr lang="en-US" sz="2400" baseline="-25000"/>
              <a:t>D</a:t>
            </a:r>
            <a:r>
              <a:rPr lang="en-US" sz="2400"/>
              <a:t>=5V</a:t>
            </a:r>
          </a:p>
        </p:txBody>
      </p:sp>
      <p:sp>
        <p:nvSpPr>
          <p:cNvPr id="20" name="Rectangle 43"/>
          <p:cNvSpPr txBox="1">
            <a:spLocks noChangeArrowheads="1"/>
          </p:cNvSpPr>
          <p:nvPr/>
        </p:nvSpPr>
        <p:spPr bwMode="auto">
          <a:xfrm>
            <a:off x="2112963" y="798513"/>
            <a:ext cx="1616075" cy="47148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81174" tIns="39875" rIns="81174" bIns="39875"/>
          <a:lstStyle/>
          <a:p>
            <a:pPr marL="101600" algn="ctr" defTabSz="820738" eaLnBrk="0" hangingPunct="0">
              <a:spcBef>
                <a:spcPct val="20000"/>
              </a:spcBef>
              <a:buSzPct val="100000"/>
            </a:pPr>
            <a:r>
              <a:rPr lang="en-US" sz="2400"/>
              <a:t>V</a:t>
            </a:r>
            <a:r>
              <a:rPr lang="en-US" sz="2400" baseline="-25000"/>
              <a:t>D</a:t>
            </a:r>
            <a:r>
              <a:rPr lang="en-US" sz="2400"/>
              <a:t>=25V</a:t>
            </a:r>
          </a:p>
        </p:txBody>
      </p:sp>
      <p:sp>
        <p:nvSpPr>
          <p:cNvPr id="21" name="Rectangle 43"/>
          <p:cNvSpPr txBox="1">
            <a:spLocks noChangeArrowheads="1"/>
          </p:cNvSpPr>
          <p:nvPr/>
        </p:nvSpPr>
        <p:spPr bwMode="auto">
          <a:xfrm>
            <a:off x="3941763" y="800100"/>
            <a:ext cx="1616075" cy="4699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81174" tIns="39875" rIns="81174" bIns="39875"/>
          <a:lstStyle/>
          <a:p>
            <a:pPr marL="101600" algn="ctr" defTabSz="820738" eaLnBrk="0" hangingPunct="0">
              <a:spcBef>
                <a:spcPct val="20000"/>
              </a:spcBef>
              <a:buSzPct val="100000"/>
            </a:pPr>
            <a:r>
              <a:rPr lang="en-US" sz="2400"/>
              <a:t>V</a:t>
            </a:r>
            <a:r>
              <a:rPr lang="en-US" sz="2400" baseline="-25000"/>
              <a:t>D</a:t>
            </a:r>
            <a:r>
              <a:rPr lang="en-US" sz="2400"/>
              <a:t>=35V</a:t>
            </a:r>
          </a:p>
        </p:txBody>
      </p:sp>
      <p:sp>
        <p:nvSpPr>
          <p:cNvPr id="22" name="AutoShape 40"/>
          <p:cNvSpPr>
            <a:spLocks noChangeArrowheads="1"/>
          </p:cNvSpPr>
          <p:nvPr/>
        </p:nvSpPr>
        <p:spPr bwMode="auto">
          <a:xfrm rot="-4766200">
            <a:off x="1414463" y="4813300"/>
            <a:ext cx="787400" cy="358775"/>
          </a:xfrm>
          <a:prstGeom prst="leftArrow">
            <a:avLst>
              <a:gd name="adj1" fmla="val 50000"/>
              <a:gd name="adj2" fmla="val 100123"/>
            </a:avLst>
          </a:prstGeom>
          <a:solidFill>
            <a:srgbClr val="FF00FF">
              <a:alpha val="20000"/>
            </a:srgbClr>
          </a:solidFill>
          <a:ln w="9525" algn="ctr">
            <a:solidFill>
              <a:srgbClr val="800080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it-IT"/>
          </a:p>
        </p:txBody>
      </p:sp>
      <p:sp>
        <p:nvSpPr>
          <p:cNvPr id="23" name="Rectangle 43"/>
          <p:cNvSpPr txBox="1">
            <a:spLocks noChangeArrowheads="1"/>
          </p:cNvSpPr>
          <p:nvPr/>
        </p:nvSpPr>
        <p:spPr bwMode="auto">
          <a:xfrm>
            <a:off x="4856163" y="6351588"/>
            <a:ext cx="1616075" cy="47148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81174" tIns="39875" rIns="81174" bIns="39875"/>
          <a:lstStyle/>
          <a:p>
            <a:pPr marL="101600" algn="ctr" defTabSz="820738" eaLnBrk="0" hangingPunct="0">
              <a:spcBef>
                <a:spcPct val="20000"/>
              </a:spcBef>
              <a:buSzPct val="100000"/>
            </a:pPr>
            <a:r>
              <a:rPr lang="en-US" sz="2400"/>
              <a:t>V</a:t>
            </a:r>
            <a:r>
              <a:rPr lang="en-US" sz="2400" baseline="-25000"/>
              <a:t>D</a:t>
            </a:r>
            <a:r>
              <a:rPr lang="en-US" sz="2400"/>
              <a:t>=150V</a:t>
            </a:r>
          </a:p>
        </p:txBody>
      </p:sp>
      <p:sp>
        <p:nvSpPr>
          <p:cNvPr id="24" name="Rectangle 43"/>
          <p:cNvSpPr txBox="1">
            <a:spLocks noChangeArrowheads="1"/>
          </p:cNvSpPr>
          <p:nvPr/>
        </p:nvSpPr>
        <p:spPr bwMode="auto">
          <a:xfrm>
            <a:off x="6786563" y="6342063"/>
            <a:ext cx="1616075" cy="4699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81174" tIns="39875" rIns="81174" bIns="39875"/>
          <a:lstStyle/>
          <a:p>
            <a:pPr marL="101600" algn="ctr" defTabSz="820738" eaLnBrk="0" hangingPunct="0">
              <a:spcBef>
                <a:spcPct val="20000"/>
              </a:spcBef>
              <a:buSzPct val="100000"/>
            </a:pPr>
            <a:r>
              <a:rPr lang="en-US" sz="2400"/>
              <a:t>V</a:t>
            </a:r>
            <a:r>
              <a:rPr lang="en-US" sz="2400" baseline="-25000"/>
              <a:t>D</a:t>
            </a:r>
            <a:r>
              <a:rPr lang="en-US" sz="2400"/>
              <a:t>=155V</a:t>
            </a:r>
          </a:p>
        </p:txBody>
      </p:sp>
      <p:sp>
        <p:nvSpPr>
          <p:cNvPr id="25" name="AutoShape 40"/>
          <p:cNvSpPr>
            <a:spLocks noChangeArrowheads="1"/>
          </p:cNvSpPr>
          <p:nvPr/>
        </p:nvSpPr>
        <p:spPr bwMode="auto">
          <a:xfrm rot="-4607543">
            <a:off x="5657057" y="4409281"/>
            <a:ext cx="1671638" cy="358775"/>
          </a:xfrm>
          <a:prstGeom prst="leftArrow">
            <a:avLst>
              <a:gd name="adj1" fmla="val 50000"/>
              <a:gd name="adj2" fmla="val 100283"/>
            </a:avLst>
          </a:prstGeom>
          <a:solidFill>
            <a:srgbClr val="FF00FF">
              <a:alpha val="20000"/>
            </a:srgbClr>
          </a:solidFill>
          <a:ln w="9525" algn="ctr">
            <a:solidFill>
              <a:srgbClr val="800080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it-IT"/>
          </a:p>
        </p:txBody>
      </p:sp>
      <p:pic>
        <p:nvPicPr>
          <p:cNvPr id="2" name="Picture 4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5514975" y="914400"/>
            <a:ext cx="3552825" cy="2463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  <p:sp>
        <p:nvSpPr>
          <p:cNvPr id="46102" name="Text Box 22"/>
          <p:cNvSpPr txBox="1">
            <a:spLocks noChangeArrowheads="1"/>
          </p:cNvSpPr>
          <p:nvPr/>
        </p:nvSpPr>
        <p:spPr bwMode="auto">
          <a:xfrm>
            <a:off x="4194175" y="4330700"/>
            <a:ext cx="1368425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it-IT"/>
              <a:t>L</a:t>
            </a:r>
            <a:r>
              <a:rPr lang="it-IT" baseline="-25000"/>
              <a:t>GD</a:t>
            </a:r>
            <a:r>
              <a:rPr lang="it-IT"/>
              <a:t>=3µm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000"/>
                            </p:stCondLst>
                            <p:childTnLst>
                              <p:par>
                                <p:cTn id="5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500"/>
                            </p:stCondLst>
                            <p:childTnLst>
                              <p:par>
                                <p:cTn id="7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7" grpId="0"/>
      <p:bldP spid="19" grpId="0"/>
      <p:bldP spid="20" grpId="0"/>
      <p:bldP spid="21" grpId="0"/>
      <p:bldP spid="22" grpId="0" animBg="1"/>
      <p:bldP spid="23" grpId="0"/>
      <p:bldP spid="24" grpId="0"/>
      <p:bldP spid="2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2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9738" y="1066800"/>
            <a:ext cx="8247062" cy="5694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8130" name="Rectangle 10"/>
          <p:cNvSpPr txBox="1">
            <a:spLocks noChangeArrowheads="1"/>
          </p:cNvSpPr>
          <p:nvPr/>
        </p:nvSpPr>
        <p:spPr bwMode="auto">
          <a:xfrm>
            <a:off x="0" y="0"/>
            <a:ext cx="9144000" cy="10080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81174" tIns="39875" rIns="81174" bIns="39875" anchor="ctr"/>
          <a:lstStyle/>
          <a:p>
            <a:pPr algn="ctr" defTabSz="820738" eaLnBrk="0" hangingPunct="0"/>
            <a:r>
              <a:rPr lang="en-US" sz="3600">
                <a:solidFill>
                  <a:schemeClr val="tx2"/>
                </a:solidFill>
              </a:rPr>
              <a:t>Results </a:t>
            </a:r>
            <a:r>
              <a:rPr lang="en-US" sz="2800">
                <a:solidFill>
                  <a:schemeClr val="tx2"/>
                </a:solidFill>
              </a:rPr>
              <a:t>life test SH V</a:t>
            </a:r>
            <a:r>
              <a:rPr lang="en-US" sz="2800" baseline="-25000">
                <a:solidFill>
                  <a:schemeClr val="tx2"/>
                </a:solidFill>
              </a:rPr>
              <a:t>G</a:t>
            </a:r>
            <a:r>
              <a:rPr lang="en-US" sz="2800">
                <a:solidFill>
                  <a:schemeClr val="tx2"/>
                </a:solidFill>
              </a:rPr>
              <a:t>=0V, V</a:t>
            </a:r>
            <a:r>
              <a:rPr lang="en-US" sz="2800" baseline="-25000">
                <a:solidFill>
                  <a:schemeClr val="tx2"/>
                </a:solidFill>
              </a:rPr>
              <a:t>D</a:t>
            </a:r>
            <a:r>
              <a:rPr lang="en-US" sz="2800">
                <a:solidFill>
                  <a:schemeClr val="tx2"/>
                </a:solidFill>
              </a:rPr>
              <a:t>=35V 10h </a:t>
            </a:r>
          </a:p>
        </p:txBody>
      </p:sp>
      <p:sp>
        <p:nvSpPr>
          <p:cNvPr id="48131" name="Rectangle 43"/>
          <p:cNvSpPr txBox="1">
            <a:spLocks noChangeArrowheads="1"/>
          </p:cNvSpPr>
          <p:nvPr/>
        </p:nvSpPr>
        <p:spPr bwMode="auto">
          <a:xfrm>
            <a:off x="3276600" y="2247900"/>
            <a:ext cx="3200400" cy="1028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81174" tIns="39875" rIns="81174" bIns="39875"/>
          <a:lstStyle/>
          <a:p>
            <a:pPr marL="50800" defTabSz="820738" eaLnBrk="0" hangingPunct="0">
              <a:spcBef>
                <a:spcPct val="20000"/>
              </a:spcBef>
              <a:buSzPct val="100000"/>
            </a:pPr>
            <a:r>
              <a:rPr lang="en-US" sz="2400">
                <a:solidFill>
                  <a:srgbClr val="FF0000"/>
                </a:solidFill>
              </a:rPr>
              <a:t>high I</a:t>
            </a:r>
            <a:r>
              <a:rPr lang="en-US" sz="2400" baseline="-25000">
                <a:solidFill>
                  <a:srgbClr val="FF0000"/>
                </a:solidFill>
              </a:rPr>
              <a:t>G</a:t>
            </a:r>
            <a:r>
              <a:rPr lang="en-US" sz="2400">
                <a:solidFill>
                  <a:srgbClr val="FF0000"/>
                </a:solidFill>
              </a:rPr>
              <a:t> during </a:t>
            </a:r>
          </a:p>
          <a:p>
            <a:pPr marL="50800" defTabSz="820738" eaLnBrk="0" hangingPunct="0">
              <a:spcBef>
                <a:spcPct val="20000"/>
              </a:spcBef>
              <a:buSzPct val="100000"/>
            </a:pPr>
            <a:r>
              <a:rPr lang="en-US" sz="2400">
                <a:solidFill>
                  <a:srgbClr val="FF0000"/>
                </a:solidFill>
              </a:rPr>
              <a:t>step (≈8×10</a:t>
            </a:r>
            <a:r>
              <a:rPr lang="en-US" sz="2400" baseline="30000">
                <a:solidFill>
                  <a:srgbClr val="FF0000"/>
                </a:solidFill>
              </a:rPr>
              <a:t>-3 </a:t>
            </a:r>
            <a:r>
              <a:rPr lang="en-US" sz="2400">
                <a:solidFill>
                  <a:srgbClr val="FF0000"/>
                </a:solidFill>
              </a:rPr>
              <a:t>A/mm)</a:t>
            </a:r>
          </a:p>
        </p:txBody>
      </p:sp>
      <p:sp>
        <p:nvSpPr>
          <p:cNvPr id="8" name="Freccia in giù 7"/>
          <p:cNvSpPr>
            <a:spLocks noChangeArrowheads="1"/>
          </p:cNvSpPr>
          <p:nvPr/>
        </p:nvSpPr>
        <p:spPr bwMode="auto">
          <a:xfrm rot="10800000">
            <a:off x="5691188" y="2206625"/>
            <a:ext cx="328612" cy="533400"/>
          </a:xfrm>
          <a:prstGeom prst="downArrow">
            <a:avLst>
              <a:gd name="adj1" fmla="val 50000"/>
              <a:gd name="adj2" fmla="val 49913"/>
            </a:avLst>
          </a:prstGeom>
          <a:solidFill>
            <a:srgbClr val="FF0000">
              <a:alpha val="25098"/>
            </a:srgbClr>
          </a:solidFill>
          <a:ln w="12700" algn="ctr">
            <a:solidFill>
              <a:srgbClr val="C00000"/>
            </a:solidFill>
            <a:round/>
            <a:headEnd/>
            <a:tailEnd/>
          </a:ln>
        </p:spPr>
        <p:txBody>
          <a:bodyPr/>
          <a:lstStyle/>
          <a:p>
            <a:pPr defTabSz="820738" eaLnBrk="0" hangingPunct="0"/>
            <a:endParaRPr lang="it-IT"/>
          </a:p>
        </p:txBody>
      </p:sp>
      <p:sp>
        <p:nvSpPr>
          <p:cNvPr id="48134" name="Text Box 6"/>
          <p:cNvSpPr txBox="1">
            <a:spLocks noChangeArrowheads="1"/>
          </p:cNvSpPr>
          <p:nvPr/>
        </p:nvSpPr>
        <p:spPr bwMode="auto">
          <a:xfrm>
            <a:off x="2209800" y="3657600"/>
            <a:ext cx="1368425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it-IT"/>
              <a:t>L</a:t>
            </a:r>
            <a:r>
              <a:rPr lang="it-IT" baseline="-25000"/>
              <a:t>GD</a:t>
            </a:r>
            <a:r>
              <a:rPr lang="it-IT"/>
              <a:t>=6µm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153" name="Gruppo 8"/>
          <p:cNvGrpSpPr>
            <a:grpSpLocks/>
          </p:cNvGrpSpPr>
          <p:nvPr/>
        </p:nvGrpSpPr>
        <p:grpSpPr bwMode="auto">
          <a:xfrm>
            <a:off x="0" y="3257550"/>
            <a:ext cx="5207000" cy="3600450"/>
            <a:chOff x="-10" y="3639000"/>
            <a:chExt cx="5206728" cy="3600000"/>
          </a:xfrm>
        </p:grpSpPr>
        <p:pic>
          <p:nvPicPr>
            <p:cNvPr id="49163" name="Picture 28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-10" y="3639000"/>
              <a:ext cx="5206728" cy="3600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49164" name="Gruppo 18"/>
            <p:cNvGrpSpPr>
              <a:grpSpLocks/>
            </p:cNvGrpSpPr>
            <p:nvPr/>
          </p:nvGrpSpPr>
          <p:grpSpPr bwMode="auto">
            <a:xfrm>
              <a:off x="423329" y="3659448"/>
              <a:ext cx="4402664" cy="510552"/>
              <a:chOff x="914400" y="1338241"/>
              <a:chExt cx="4671132" cy="490559"/>
            </a:xfrm>
          </p:grpSpPr>
          <p:sp>
            <p:nvSpPr>
              <p:cNvPr id="49165" name="Rettangolo 19"/>
              <p:cNvSpPr>
                <a:spLocks noChangeArrowheads="1"/>
              </p:cNvSpPr>
              <p:nvPr/>
            </p:nvSpPr>
            <p:spPr bwMode="auto">
              <a:xfrm>
                <a:off x="1165932" y="1338241"/>
                <a:ext cx="4419600" cy="490559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defTabSz="820738" eaLnBrk="0" hangingPunct="0"/>
                <a:endParaRPr lang="it-IT"/>
              </a:p>
            </p:txBody>
          </p:sp>
          <p:sp>
            <p:nvSpPr>
              <p:cNvPr id="49166" name="Rettangolo 20"/>
              <p:cNvSpPr>
                <a:spLocks noChangeArrowheads="1"/>
              </p:cNvSpPr>
              <p:nvPr/>
            </p:nvSpPr>
            <p:spPr bwMode="auto">
              <a:xfrm>
                <a:off x="914400" y="1364402"/>
                <a:ext cx="304800" cy="219118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defTabSz="820738" eaLnBrk="0" hangingPunct="0"/>
                <a:endParaRPr lang="it-IT"/>
              </a:p>
            </p:txBody>
          </p:sp>
        </p:grpSp>
      </p:grpSp>
      <p:sp>
        <p:nvSpPr>
          <p:cNvPr id="15" name="Freccia a sinistra 14"/>
          <p:cNvSpPr/>
          <p:nvPr/>
        </p:nvSpPr>
        <p:spPr bwMode="auto">
          <a:xfrm>
            <a:off x="1981200" y="5410200"/>
            <a:ext cx="685800" cy="381000"/>
          </a:xfrm>
          <a:prstGeom prst="leftArrow">
            <a:avLst/>
          </a:prstGeom>
          <a:solidFill>
            <a:srgbClr val="3399FF">
              <a:alpha val="25000"/>
            </a:srgbClr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defTabSz="820738" eaLnBrk="0" hangingPunct="0">
              <a:defRPr/>
            </a:pPr>
            <a:endParaRPr lang="it-IT" b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grpSp>
        <p:nvGrpSpPr>
          <p:cNvPr id="49155" name="Gruppo 9"/>
          <p:cNvGrpSpPr>
            <a:grpSpLocks/>
          </p:cNvGrpSpPr>
          <p:nvPr/>
        </p:nvGrpSpPr>
        <p:grpSpPr bwMode="auto">
          <a:xfrm>
            <a:off x="3937000" y="590550"/>
            <a:ext cx="5207000" cy="3600450"/>
            <a:chOff x="3937265" y="591000"/>
            <a:chExt cx="5206735" cy="3600000"/>
          </a:xfrm>
        </p:grpSpPr>
        <p:pic>
          <p:nvPicPr>
            <p:cNvPr id="49159" name="Picture 20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937265" y="591000"/>
              <a:ext cx="5206735" cy="3600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49160" name="Gruppo 4"/>
            <p:cNvGrpSpPr>
              <a:grpSpLocks/>
            </p:cNvGrpSpPr>
            <p:nvPr/>
          </p:nvGrpSpPr>
          <p:grpSpPr bwMode="auto">
            <a:xfrm>
              <a:off x="4642545" y="637428"/>
              <a:ext cx="4450210" cy="459497"/>
              <a:chOff x="914400" y="1338241"/>
              <a:chExt cx="4751042" cy="490559"/>
            </a:xfrm>
          </p:grpSpPr>
          <p:sp>
            <p:nvSpPr>
              <p:cNvPr id="49161" name="Rettangolo 2"/>
              <p:cNvSpPr>
                <a:spLocks noChangeArrowheads="1"/>
              </p:cNvSpPr>
              <p:nvPr/>
            </p:nvSpPr>
            <p:spPr bwMode="auto">
              <a:xfrm>
                <a:off x="1245842" y="1338241"/>
                <a:ext cx="4419600" cy="490559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defTabSz="820738" eaLnBrk="0" hangingPunct="0"/>
                <a:endParaRPr lang="it-IT"/>
              </a:p>
            </p:txBody>
          </p:sp>
          <p:sp>
            <p:nvSpPr>
              <p:cNvPr id="49162" name="Rettangolo 3"/>
              <p:cNvSpPr>
                <a:spLocks noChangeArrowheads="1"/>
              </p:cNvSpPr>
              <p:nvPr/>
            </p:nvSpPr>
            <p:spPr bwMode="auto">
              <a:xfrm>
                <a:off x="914400" y="1364402"/>
                <a:ext cx="304800" cy="219118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defTabSz="820738" eaLnBrk="0" hangingPunct="0"/>
                <a:endParaRPr lang="it-IT"/>
              </a:p>
            </p:txBody>
          </p:sp>
        </p:grpSp>
      </p:grpSp>
      <p:sp>
        <p:nvSpPr>
          <p:cNvPr id="49156" name="Rectangle 10"/>
          <p:cNvSpPr txBox="1">
            <a:spLocks noChangeArrowheads="1"/>
          </p:cNvSpPr>
          <p:nvPr/>
        </p:nvSpPr>
        <p:spPr bwMode="auto">
          <a:xfrm>
            <a:off x="0" y="0"/>
            <a:ext cx="9144000" cy="1008063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</p:spPr>
        <p:txBody>
          <a:bodyPr lIns="81174" tIns="39875" rIns="81174" bIns="39875" anchor="ctr"/>
          <a:lstStyle/>
          <a:p>
            <a:pPr algn="ctr" defTabSz="820738" eaLnBrk="0" hangingPunct="0"/>
            <a:r>
              <a:rPr lang="en-US" sz="3600">
                <a:solidFill>
                  <a:schemeClr val="tx2"/>
                </a:solidFill>
              </a:rPr>
              <a:t>Results </a:t>
            </a:r>
            <a:r>
              <a:rPr lang="en-US" sz="2800">
                <a:solidFill>
                  <a:schemeClr val="tx2"/>
                </a:solidFill>
              </a:rPr>
              <a:t>life test SH V</a:t>
            </a:r>
            <a:r>
              <a:rPr lang="en-US" sz="2800" baseline="-25000">
                <a:solidFill>
                  <a:schemeClr val="tx2"/>
                </a:solidFill>
              </a:rPr>
              <a:t>G</a:t>
            </a:r>
            <a:r>
              <a:rPr lang="en-US" sz="2800">
                <a:solidFill>
                  <a:schemeClr val="tx2"/>
                </a:solidFill>
              </a:rPr>
              <a:t>=0V, V</a:t>
            </a:r>
            <a:r>
              <a:rPr lang="en-US" sz="2800" baseline="-25000">
                <a:solidFill>
                  <a:schemeClr val="tx2"/>
                </a:solidFill>
              </a:rPr>
              <a:t>D</a:t>
            </a:r>
            <a:r>
              <a:rPr lang="en-US" sz="2800">
                <a:solidFill>
                  <a:schemeClr val="tx2"/>
                </a:solidFill>
              </a:rPr>
              <a:t>=35V 10h </a:t>
            </a:r>
          </a:p>
        </p:txBody>
      </p:sp>
      <p:sp>
        <p:nvSpPr>
          <p:cNvPr id="2" name="Freccia a sinistra 1"/>
          <p:cNvSpPr/>
          <p:nvPr/>
        </p:nvSpPr>
        <p:spPr bwMode="auto">
          <a:xfrm rot="5400000">
            <a:off x="6477000" y="1785938"/>
            <a:ext cx="685800" cy="381000"/>
          </a:xfrm>
          <a:prstGeom prst="leftArrow">
            <a:avLst/>
          </a:prstGeom>
          <a:solidFill>
            <a:srgbClr val="3399FF">
              <a:alpha val="25000"/>
            </a:srgbClr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defTabSz="820738" eaLnBrk="0" hangingPunct="0">
              <a:defRPr/>
            </a:pPr>
            <a:endParaRPr lang="it-IT" b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2" name="Rectangle 43"/>
          <p:cNvSpPr txBox="1">
            <a:spLocks noChangeArrowheads="1"/>
          </p:cNvSpPr>
          <p:nvPr/>
        </p:nvSpPr>
        <p:spPr bwMode="auto">
          <a:xfrm>
            <a:off x="423863" y="1008063"/>
            <a:ext cx="3767137" cy="25257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81174" tIns="39875" rIns="81174" bIns="39875"/>
          <a:lstStyle/>
          <a:p>
            <a:pPr marL="444500" indent="-342900" defTabSz="820738" eaLnBrk="0" hangingPunct="0">
              <a:spcBef>
                <a:spcPct val="20000"/>
              </a:spcBef>
              <a:buSzPct val="100000"/>
              <a:buFontTx/>
              <a:buChar char="•"/>
            </a:pPr>
            <a:r>
              <a:rPr lang="en-US" sz="2800"/>
              <a:t>Leakage increase</a:t>
            </a:r>
          </a:p>
          <a:p>
            <a:pPr marL="444500" indent="-342900" defTabSz="820738" eaLnBrk="0" hangingPunct="0">
              <a:spcBef>
                <a:spcPct val="20000"/>
              </a:spcBef>
              <a:buSzPct val="100000"/>
              <a:buFontTx/>
              <a:buChar char="•"/>
            </a:pPr>
            <a:r>
              <a:rPr lang="en-US" sz="2800"/>
              <a:t>Threshold Shift</a:t>
            </a:r>
          </a:p>
          <a:p>
            <a:pPr marL="444500" indent="-342900" defTabSz="820738" eaLnBrk="0" hangingPunct="0">
              <a:spcBef>
                <a:spcPct val="20000"/>
              </a:spcBef>
              <a:buSzPct val="100000"/>
              <a:buFontTx/>
              <a:buChar char="•"/>
            </a:pPr>
            <a:r>
              <a:rPr lang="en-US" sz="2800"/>
              <a:t>Permanent degradation </a:t>
            </a:r>
          </a:p>
          <a:p>
            <a:pPr marL="444500" indent="-342900" defTabSz="820738" eaLnBrk="0" hangingPunct="0">
              <a:spcBef>
                <a:spcPct val="20000"/>
              </a:spcBef>
              <a:buSzPct val="100000"/>
              <a:buFontTx/>
              <a:buChar char="•"/>
            </a:pPr>
            <a:endParaRPr lang="en-US" sz="280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2" grpId="0" animBg="1"/>
      <p:bldP spid="1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9738" y="1066800"/>
            <a:ext cx="8247062" cy="5694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0178" name="Rectangle 10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008063"/>
          </a:xfrm>
        </p:spPr>
        <p:txBody>
          <a:bodyPr/>
          <a:lstStyle/>
          <a:p>
            <a:r>
              <a:rPr lang="en-US" smtClean="0"/>
              <a:t>Results</a:t>
            </a:r>
            <a:r>
              <a:rPr lang="en-US" sz="2800" smtClean="0"/>
              <a:t> - life test DH V</a:t>
            </a:r>
            <a:r>
              <a:rPr lang="en-US" sz="2800" baseline="-25000" smtClean="0"/>
              <a:t>G</a:t>
            </a:r>
            <a:r>
              <a:rPr lang="en-US" sz="2800" smtClean="0"/>
              <a:t>=0V, V</a:t>
            </a:r>
            <a:r>
              <a:rPr lang="en-US" sz="2800" baseline="-25000" smtClean="0"/>
              <a:t>D</a:t>
            </a:r>
            <a:r>
              <a:rPr lang="en-US" sz="2800" smtClean="0"/>
              <a:t>=200V 10h </a:t>
            </a:r>
          </a:p>
        </p:txBody>
      </p:sp>
      <p:sp>
        <p:nvSpPr>
          <p:cNvPr id="50179" name="Rettangolo 1"/>
          <p:cNvSpPr>
            <a:spLocks noChangeArrowheads="1"/>
          </p:cNvSpPr>
          <p:nvPr/>
        </p:nvSpPr>
        <p:spPr bwMode="auto">
          <a:xfrm>
            <a:off x="2743200" y="2514600"/>
            <a:ext cx="45720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1" eaLnBrk="0" hangingPunct="0"/>
            <a:r>
              <a:rPr lang="en-US" sz="2400">
                <a:solidFill>
                  <a:srgbClr val="FF0000"/>
                </a:solidFill>
              </a:rPr>
              <a:t>Extremely low I</a:t>
            </a:r>
            <a:r>
              <a:rPr lang="en-US" sz="2400" baseline="-25000">
                <a:solidFill>
                  <a:srgbClr val="FF0000"/>
                </a:solidFill>
              </a:rPr>
              <a:t>G</a:t>
            </a:r>
            <a:r>
              <a:rPr lang="en-US" sz="2400">
                <a:solidFill>
                  <a:srgbClr val="FF0000"/>
                </a:solidFill>
              </a:rPr>
              <a:t> during each step (≈10</a:t>
            </a:r>
            <a:r>
              <a:rPr lang="en-US" sz="2400" baseline="30000">
                <a:solidFill>
                  <a:srgbClr val="FF0000"/>
                </a:solidFill>
              </a:rPr>
              <a:t>-8</a:t>
            </a:r>
            <a:r>
              <a:rPr lang="en-US" sz="2400">
                <a:solidFill>
                  <a:srgbClr val="FF0000"/>
                </a:solidFill>
              </a:rPr>
              <a:t> A/mm)</a:t>
            </a:r>
          </a:p>
        </p:txBody>
      </p:sp>
      <p:sp>
        <p:nvSpPr>
          <p:cNvPr id="13" name="Freccia in giù 12"/>
          <p:cNvSpPr>
            <a:spLocks noChangeArrowheads="1"/>
          </p:cNvSpPr>
          <p:nvPr/>
        </p:nvSpPr>
        <p:spPr bwMode="auto">
          <a:xfrm rot="10800000">
            <a:off x="6172200" y="1924050"/>
            <a:ext cx="328613" cy="533400"/>
          </a:xfrm>
          <a:prstGeom prst="downArrow">
            <a:avLst>
              <a:gd name="adj1" fmla="val 50000"/>
              <a:gd name="adj2" fmla="val 49913"/>
            </a:avLst>
          </a:prstGeom>
          <a:solidFill>
            <a:srgbClr val="FF0000">
              <a:alpha val="25098"/>
            </a:srgbClr>
          </a:solidFill>
          <a:ln w="12700" algn="ctr">
            <a:solidFill>
              <a:srgbClr val="C00000"/>
            </a:solidFill>
            <a:round/>
            <a:headEnd/>
            <a:tailEnd/>
          </a:ln>
        </p:spPr>
        <p:txBody>
          <a:bodyPr/>
          <a:lstStyle/>
          <a:p>
            <a:pPr defTabSz="820738" eaLnBrk="0" hangingPunct="0"/>
            <a:endParaRPr lang="it-IT"/>
          </a:p>
        </p:txBody>
      </p:sp>
      <p:sp>
        <p:nvSpPr>
          <p:cNvPr id="50182" name="Text Box 6"/>
          <p:cNvSpPr txBox="1">
            <a:spLocks noChangeArrowheads="1"/>
          </p:cNvSpPr>
          <p:nvPr/>
        </p:nvSpPr>
        <p:spPr bwMode="auto">
          <a:xfrm>
            <a:off x="4194175" y="4330700"/>
            <a:ext cx="1368425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it-IT"/>
              <a:t>L</a:t>
            </a:r>
            <a:r>
              <a:rPr lang="it-IT" baseline="-25000"/>
              <a:t>GD</a:t>
            </a:r>
            <a:r>
              <a:rPr lang="it-IT"/>
              <a:t>=6µm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1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76200" y="3276600"/>
            <a:ext cx="5207000" cy="360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02" name="Rettangolo 1"/>
          <p:cNvSpPr>
            <a:spLocks noChangeArrowheads="1"/>
          </p:cNvSpPr>
          <p:nvPr/>
        </p:nvSpPr>
        <p:spPr bwMode="auto">
          <a:xfrm>
            <a:off x="533400" y="3119438"/>
            <a:ext cx="4419600" cy="609600"/>
          </a:xfrm>
          <a:prstGeom prst="rect">
            <a:avLst/>
          </a:prstGeom>
          <a:solidFill>
            <a:schemeClr val="bg1"/>
          </a:solidFill>
          <a:ln w="12700" algn="ctr">
            <a:noFill/>
            <a:round/>
            <a:headEnd/>
            <a:tailEnd/>
          </a:ln>
        </p:spPr>
        <p:txBody>
          <a:bodyPr/>
          <a:lstStyle/>
          <a:p>
            <a:pPr defTabSz="820738" eaLnBrk="0" hangingPunct="0"/>
            <a:endParaRPr lang="it-IT"/>
          </a:p>
        </p:txBody>
      </p:sp>
      <p:pic>
        <p:nvPicPr>
          <p:cNvPr id="51203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62400" y="514350"/>
            <a:ext cx="5207000" cy="360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04" name="Rectangle 10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008063"/>
          </a:xfrm>
          <a:solidFill>
            <a:schemeClr val="bg1"/>
          </a:solidFill>
        </p:spPr>
        <p:txBody>
          <a:bodyPr/>
          <a:lstStyle/>
          <a:p>
            <a:r>
              <a:rPr lang="en-US" smtClean="0"/>
              <a:t>Results</a:t>
            </a:r>
            <a:r>
              <a:rPr lang="en-US" sz="2800" smtClean="0"/>
              <a:t> - life test DH V</a:t>
            </a:r>
            <a:r>
              <a:rPr lang="en-US" sz="2800" baseline="-25000" smtClean="0"/>
              <a:t>G</a:t>
            </a:r>
            <a:r>
              <a:rPr lang="en-US" sz="2800" smtClean="0"/>
              <a:t>=0V, V</a:t>
            </a:r>
            <a:r>
              <a:rPr lang="en-US" sz="2800" baseline="-25000" smtClean="0"/>
              <a:t>D</a:t>
            </a:r>
            <a:r>
              <a:rPr lang="en-US" sz="2800" smtClean="0"/>
              <a:t>=200V 10h </a:t>
            </a:r>
          </a:p>
        </p:txBody>
      </p:sp>
      <p:sp>
        <p:nvSpPr>
          <p:cNvPr id="14" name="Freccia a sinistra 13"/>
          <p:cNvSpPr/>
          <p:nvPr/>
        </p:nvSpPr>
        <p:spPr bwMode="auto">
          <a:xfrm rot="10800000">
            <a:off x="5133975" y="1849438"/>
            <a:ext cx="685800" cy="381000"/>
          </a:xfrm>
          <a:prstGeom prst="leftArrow">
            <a:avLst/>
          </a:prstGeom>
          <a:solidFill>
            <a:srgbClr val="3399FF">
              <a:alpha val="25000"/>
            </a:srgbClr>
          </a:solidFill>
          <a:ln w="12700"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defTabSz="820738" eaLnBrk="0" hangingPunct="0">
              <a:defRPr/>
            </a:pPr>
            <a:endParaRPr lang="it-IT" b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1206" name="Rectangle 43"/>
          <p:cNvSpPr txBox="1">
            <a:spLocks noChangeArrowheads="1"/>
          </p:cNvSpPr>
          <p:nvPr/>
        </p:nvSpPr>
        <p:spPr bwMode="auto">
          <a:xfrm>
            <a:off x="152400" y="914400"/>
            <a:ext cx="3657600" cy="2667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81174" tIns="39875" rIns="81174" bIns="39875"/>
          <a:lstStyle/>
          <a:p>
            <a:pPr marL="307975" indent="-307975" defTabSz="820738" eaLnBrk="0" hangingPunct="0">
              <a:spcBef>
                <a:spcPct val="20000"/>
              </a:spcBef>
              <a:buSzPct val="100000"/>
              <a:buFontTx/>
              <a:buChar char="•"/>
            </a:pPr>
            <a:r>
              <a:rPr lang="en-US" sz="2800"/>
              <a:t>No alteration of leakage behaviour</a:t>
            </a:r>
          </a:p>
          <a:p>
            <a:pPr marL="307975" indent="-307975" defTabSz="820738" eaLnBrk="0" hangingPunct="0">
              <a:spcBef>
                <a:spcPct val="20000"/>
              </a:spcBef>
              <a:buSzPct val="100000"/>
              <a:buFontTx/>
              <a:buChar char="•"/>
            </a:pPr>
            <a:r>
              <a:rPr lang="it-IT" sz="2800"/>
              <a:t>R</a:t>
            </a:r>
            <a:r>
              <a:rPr lang="it-IT" sz="2800" baseline="-25000"/>
              <a:t>ON</a:t>
            </a:r>
            <a:r>
              <a:rPr lang="it-IT" sz="2800"/>
              <a:t> increase </a:t>
            </a:r>
          </a:p>
        </p:txBody>
      </p:sp>
      <p:sp>
        <p:nvSpPr>
          <p:cNvPr id="51207" name="Rettangolo 1"/>
          <p:cNvSpPr>
            <a:spLocks noChangeArrowheads="1"/>
          </p:cNvSpPr>
          <p:nvPr/>
        </p:nvSpPr>
        <p:spPr bwMode="auto">
          <a:xfrm>
            <a:off x="2209800" y="3175000"/>
            <a:ext cx="1828800" cy="609600"/>
          </a:xfrm>
          <a:prstGeom prst="rect">
            <a:avLst/>
          </a:prstGeom>
          <a:solidFill>
            <a:schemeClr val="bg1"/>
          </a:solidFill>
          <a:ln w="12700" algn="ctr">
            <a:noFill/>
            <a:round/>
            <a:headEnd/>
            <a:tailEnd/>
          </a:ln>
        </p:spPr>
        <p:txBody>
          <a:bodyPr/>
          <a:lstStyle/>
          <a:p>
            <a:pPr defTabSz="820738" eaLnBrk="0" hangingPunct="0"/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3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008063"/>
          </a:xfrm>
        </p:spPr>
        <p:txBody>
          <a:bodyPr/>
          <a:lstStyle/>
          <a:p>
            <a:r>
              <a:rPr lang="en-US" smtClean="0"/>
              <a:t>Purpose</a:t>
            </a:r>
          </a:p>
        </p:txBody>
      </p:sp>
      <p:sp>
        <p:nvSpPr>
          <p:cNvPr id="5124" name="Rectangle 14"/>
          <p:cNvSpPr>
            <a:spLocks noGrp="1" noChangeArrowheads="1"/>
          </p:cNvSpPr>
          <p:nvPr>
            <p:ph type="body" idx="1"/>
          </p:nvPr>
        </p:nvSpPr>
        <p:spPr>
          <a:xfrm>
            <a:off x="304800" y="1143000"/>
            <a:ext cx="8458200" cy="4800600"/>
          </a:xfrm>
        </p:spPr>
        <p:txBody>
          <a:bodyPr/>
          <a:lstStyle/>
          <a:p>
            <a:pPr>
              <a:defRPr/>
            </a:pPr>
            <a:r>
              <a:rPr lang="en-US" sz="2400" smtClean="0"/>
              <a:t>Compare wafers with five different epilayer designs, including both standard single- (SH) and double-heterostructure (DH) going through:</a:t>
            </a:r>
          </a:p>
          <a:p>
            <a:pPr lvl="1">
              <a:defRPr/>
            </a:pPr>
            <a:r>
              <a:rPr lang="en-US" sz="2000" smtClean="0"/>
              <a:t>a description of electrical properties extracted from basic DC characterization</a:t>
            </a:r>
          </a:p>
          <a:p>
            <a:pPr lvl="1">
              <a:defRPr/>
            </a:pPr>
            <a:r>
              <a:rPr lang="en-US" sz="2000" smtClean="0"/>
              <a:t>preliminary breakdown and reliability tests analysis</a:t>
            </a:r>
          </a:p>
          <a:p>
            <a:pPr marL="307975" lvl="1" indent="-307975">
              <a:buFontTx/>
              <a:buChar char="•"/>
              <a:defRPr/>
            </a:pPr>
            <a:r>
              <a:rPr lang="en-US" sz="2400" smtClean="0"/>
              <a:t>We demonstrate that:</a:t>
            </a:r>
          </a:p>
          <a:p>
            <a:pPr lvl="1">
              <a:defRPr/>
            </a:pPr>
            <a:r>
              <a:rPr lang="en-US" sz="2000" smtClean="0">
                <a:solidFill>
                  <a:srgbClr val="FF0000"/>
                </a:solidFill>
              </a:rPr>
              <a:t>DH</a:t>
            </a:r>
            <a:r>
              <a:rPr lang="en-US" sz="2000" smtClean="0"/>
              <a:t> devices have </a:t>
            </a:r>
            <a:r>
              <a:rPr lang="en-US" sz="2000" smtClean="0">
                <a:solidFill>
                  <a:srgbClr val="FF0000"/>
                </a:solidFill>
              </a:rPr>
              <a:t>much lower leakage currents, less DIBL, higher breakdown robustness, improved reliability </a:t>
            </a:r>
            <a:r>
              <a:rPr lang="en-US" sz="2000" smtClean="0"/>
              <a:t>thanks to the </a:t>
            </a:r>
            <a:r>
              <a:rPr lang="en-US" sz="2000" smtClean="0">
                <a:solidFill>
                  <a:srgbClr val="FF0000"/>
                </a:solidFill>
              </a:rPr>
              <a:t>better confinement provided by the AlGaN back-barrier layer.</a:t>
            </a:r>
          </a:p>
          <a:p>
            <a:pPr lvl="1">
              <a:defRPr/>
            </a:pPr>
            <a:r>
              <a:rPr lang="en-US" sz="2000" smtClean="0">
                <a:solidFill>
                  <a:srgbClr val="FF0000"/>
                </a:solidFill>
              </a:rPr>
              <a:t>SH</a:t>
            </a:r>
            <a:r>
              <a:rPr lang="en-US" sz="2000" smtClean="0"/>
              <a:t> devices were found to have a </a:t>
            </a:r>
            <a:r>
              <a:rPr lang="en-US" sz="2000" smtClean="0">
                <a:solidFill>
                  <a:srgbClr val="FF0000"/>
                </a:solidFill>
              </a:rPr>
              <a:t>poor stability</a:t>
            </a:r>
            <a:r>
              <a:rPr lang="en-US" sz="2000" smtClean="0"/>
              <a:t>, possibly due to the existence of </a:t>
            </a:r>
            <a:r>
              <a:rPr lang="en-US" sz="2000" smtClean="0">
                <a:solidFill>
                  <a:srgbClr val="FF0000"/>
                </a:solidFill>
              </a:rPr>
              <a:t>punch-through leakage current </a:t>
            </a:r>
            <a:r>
              <a:rPr lang="en-US" sz="2000" smtClean="0"/>
              <a:t>components.</a:t>
            </a:r>
          </a:p>
          <a:p>
            <a:pPr lvl="1">
              <a:defRPr/>
            </a:pPr>
            <a:endParaRPr lang="en-US" sz="2000" smtClean="0"/>
          </a:p>
          <a:p>
            <a:pPr marL="307975" lvl="1" indent="-307975">
              <a:buFontTx/>
              <a:buChar char="•"/>
              <a:defRPr/>
            </a:pPr>
            <a:endParaRPr lang="en-US" sz="2400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008063"/>
          </a:xfrm>
        </p:spPr>
        <p:txBody>
          <a:bodyPr/>
          <a:lstStyle/>
          <a:p>
            <a:r>
              <a:rPr lang="en-US" smtClean="0"/>
              <a:t>Conclusions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838200"/>
            <a:ext cx="3886200" cy="4038600"/>
          </a:xfrm>
        </p:spPr>
        <p:txBody>
          <a:bodyPr/>
          <a:lstStyle/>
          <a:p>
            <a:pPr marL="0" indent="0" algn="ctr">
              <a:buFontTx/>
              <a:buNone/>
              <a:defRPr/>
            </a:pPr>
            <a:r>
              <a:rPr lang="en-GB" sz="3200" dirty="0" smtClean="0"/>
              <a:t>SH</a:t>
            </a:r>
          </a:p>
          <a:p>
            <a:pPr>
              <a:defRPr/>
            </a:pPr>
            <a:r>
              <a:rPr lang="en-GB" sz="2000" dirty="0" smtClean="0"/>
              <a:t>high </a:t>
            </a:r>
            <a:r>
              <a:rPr lang="en-GB" sz="2000" dirty="0"/>
              <a:t>output </a:t>
            </a:r>
            <a:r>
              <a:rPr lang="en-GB" sz="2000" dirty="0" smtClean="0"/>
              <a:t>currents </a:t>
            </a:r>
          </a:p>
          <a:p>
            <a:pPr>
              <a:defRPr/>
            </a:pPr>
            <a:r>
              <a:rPr lang="en-GB" sz="2000" dirty="0" smtClean="0"/>
              <a:t>good </a:t>
            </a:r>
            <a:r>
              <a:rPr lang="en-GB" sz="2000" dirty="0"/>
              <a:t>leakage </a:t>
            </a:r>
            <a:r>
              <a:rPr lang="en-GB" sz="2000" dirty="0" smtClean="0"/>
              <a:t>current</a:t>
            </a:r>
          </a:p>
          <a:p>
            <a:pPr>
              <a:defRPr/>
            </a:pPr>
            <a:r>
              <a:rPr lang="en-GB" sz="2000" dirty="0" smtClean="0">
                <a:solidFill>
                  <a:srgbClr val="FF0000"/>
                </a:solidFill>
              </a:rPr>
              <a:t>soft </a:t>
            </a:r>
            <a:r>
              <a:rPr lang="en-GB" sz="2000" dirty="0">
                <a:solidFill>
                  <a:srgbClr val="FF0000"/>
                </a:solidFill>
              </a:rPr>
              <a:t>breakdown</a:t>
            </a:r>
            <a:r>
              <a:rPr lang="en-GB" sz="2000" dirty="0"/>
              <a:t>, </a:t>
            </a:r>
            <a:r>
              <a:rPr lang="en-GB" sz="2000" dirty="0" smtClean="0"/>
              <a:t>no </a:t>
            </a:r>
            <a:r>
              <a:rPr lang="en-GB" sz="2000" dirty="0"/>
              <a:t>improve with </a:t>
            </a:r>
            <a:r>
              <a:rPr lang="en-GB" sz="2000" dirty="0" smtClean="0"/>
              <a:t>L</a:t>
            </a:r>
            <a:r>
              <a:rPr lang="en-GB" sz="2000" baseline="-25000" dirty="0" smtClean="0"/>
              <a:t>GD</a:t>
            </a:r>
            <a:endParaRPr lang="en-GB" sz="2000" dirty="0" smtClean="0"/>
          </a:p>
          <a:p>
            <a:pPr>
              <a:defRPr/>
            </a:pPr>
            <a:r>
              <a:rPr lang="en-GB" sz="2000" dirty="0" smtClean="0">
                <a:solidFill>
                  <a:srgbClr val="FF0000"/>
                </a:solidFill>
              </a:rPr>
              <a:t>quick </a:t>
            </a:r>
            <a:r>
              <a:rPr lang="en-GB" sz="2000" dirty="0">
                <a:solidFill>
                  <a:srgbClr val="FF0000"/>
                </a:solidFill>
              </a:rPr>
              <a:t>degradation </a:t>
            </a:r>
            <a:r>
              <a:rPr lang="en-GB" sz="2000" dirty="0" smtClean="0"/>
              <a:t>in off-state</a:t>
            </a:r>
          </a:p>
          <a:p>
            <a:pPr>
              <a:defRPr/>
            </a:pPr>
            <a:r>
              <a:rPr lang="en-GB" sz="2000" dirty="0" smtClean="0"/>
              <a:t>limited </a:t>
            </a:r>
            <a:r>
              <a:rPr lang="en-GB" sz="2000" dirty="0"/>
              <a:t>robustness of the SH device </a:t>
            </a:r>
            <a:r>
              <a:rPr lang="en-GB" sz="2000" dirty="0" smtClean="0"/>
              <a:t>related </a:t>
            </a:r>
            <a:r>
              <a:rPr lang="en-GB" sz="2000" dirty="0"/>
              <a:t>to the </a:t>
            </a:r>
            <a:r>
              <a:rPr lang="en-GB" sz="2000" dirty="0">
                <a:solidFill>
                  <a:srgbClr val="FF0000"/>
                </a:solidFill>
              </a:rPr>
              <a:t>punch-through leakage </a:t>
            </a:r>
            <a:r>
              <a:rPr lang="en-GB" sz="2000" dirty="0" smtClean="0">
                <a:solidFill>
                  <a:srgbClr val="FF0000"/>
                </a:solidFill>
              </a:rPr>
              <a:t>path</a:t>
            </a:r>
            <a:endParaRPr lang="en-US" sz="2000" dirty="0" smtClean="0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4648200" y="838200"/>
            <a:ext cx="3886200" cy="28194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81174" tIns="39875" rIns="81174" bIns="39875"/>
          <a:lstStyle>
            <a:lvl1pPr marL="307975" indent="-307975" algn="l" defTabSz="820738" rtl="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9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66750" indent="-257175" algn="l" defTabSz="820738" rtl="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–"/>
              <a:defRPr sz="2500" b="1">
                <a:solidFill>
                  <a:schemeClr val="tx1"/>
                </a:solidFill>
                <a:latin typeface="+mn-lt"/>
              </a:defRPr>
            </a:lvl2pPr>
            <a:lvl3pPr marL="974725" indent="-204788" algn="l" defTabSz="820738" rtl="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200" b="1">
                <a:solidFill>
                  <a:schemeClr val="tx1"/>
                </a:solidFill>
                <a:latin typeface="+mn-lt"/>
              </a:defRPr>
            </a:lvl3pPr>
            <a:lvl4pPr marL="1282700" indent="-206375" algn="l" defTabSz="820738" rtl="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defRPr b="1">
                <a:solidFill>
                  <a:schemeClr val="tx1"/>
                </a:solidFill>
                <a:latin typeface="+mn-lt"/>
              </a:defRPr>
            </a:lvl4pPr>
            <a:lvl5pPr marL="1589088" indent="-204788" algn="l" defTabSz="820738" rtl="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1600" b="1">
                <a:solidFill>
                  <a:schemeClr val="tx1"/>
                </a:solidFill>
                <a:latin typeface="+mn-lt"/>
              </a:defRPr>
            </a:lvl5pPr>
            <a:lvl6pPr marL="2046288" indent="-204788" algn="l" defTabSz="820738" rtl="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1600" b="1">
                <a:solidFill>
                  <a:schemeClr val="tx1"/>
                </a:solidFill>
                <a:latin typeface="+mn-lt"/>
              </a:defRPr>
            </a:lvl6pPr>
            <a:lvl7pPr marL="2503488" indent="-204788" algn="l" defTabSz="820738" rtl="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1600" b="1">
                <a:solidFill>
                  <a:schemeClr val="tx1"/>
                </a:solidFill>
                <a:latin typeface="+mn-lt"/>
              </a:defRPr>
            </a:lvl7pPr>
            <a:lvl8pPr marL="2960688" indent="-204788" algn="l" defTabSz="820738" rtl="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1600" b="1">
                <a:solidFill>
                  <a:schemeClr val="tx1"/>
                </a:solidFill>
                <a:latin typeface="+mn-lt"/>
              </a:defRPr>
            </a:lvl8pPr>
            <a:lvl9pPr marL="3417888" indent="-204788" algn="l" defTabSz="820738" rtl="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1600" b="1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buFontTx/>
              <a:buNone/>
              <a:defRPr/>
            </a:pPr>
            <a:r>
              <a:rPr lang="en-GB" sz="3200" kern="0" dirty="0" smtClean="0"/>
              <a:t>DH</a:t>
            </a:r>
          </a:p>
          <a:p>
            <a:pPr>
              <a:defRPr/>
            </a:pPr>
            <a:r>
              <a:rPr lang="en-US" sz="2000" kern="0" dirty="0" smtClean="0"/>
              <a:t>lower </a:t>
            </a:r>
            <a:r>
              <a:rPr lang="en-US" sz="2000" kern="0" dirty="0"/>
              <a:t>leakage </a:t>
            </a:r>
            <a:r>
              <a:rPr lang="en-US" sz="2000" kern="0" dirty="0" smtClean="0"/>
              <a:t>currents</a:t>
            </a:r>
          </a:p>
          <a:p>
            <a:pPr>
              <a:defRPr/>
            </a:pPr>
            <a:r>
              <a:rPr lang="en-US" sz="2000" kern="0" dirty="0" smtClean="0"/>
              <a:t>less DIBL</a:t>
            </a:r>
          </a:p>
          <a:p>
            <a:pPr>
              <a:defRPr/>
            </a:pPr>
            <a:r>
              <a:rPr lang="en-US" sz="2000" kern="0" dirty="0" smtClean="0"/>
              <a:t>higher </a:t>
            </a:r>
            <a:r>
              <a:rPr lang="en-US" sz="2000" kern="0" dirty="0"/>
              <a:t>breakdown </a:t>
            </a:r>
            <a:r>
              <a:rPr lang="en-US" sz="2000" kern="0" dirty="0" smtClean="0"/>
              <a:t>robustness</a:t>
            </a:r>
          </a:p>
          <a:p>
            <a:pPr>
              <a:defRPr/>
            </a:pPr>
            <a:r>
              <a:rPr lang="en-US" sz="2000" kern="0" dirty="0" smtClean="0"/>
              <a:t>improved reliability</a:t>
            </a:r>
          </a:p>
          <a:p>
            <a:pPr>
              <a:defRPr/>
            </a:pPr>
            <a:r>
              <a:rPr lang="en-US" sz="2000" kern="0" dirty="0" smtClean="0"/>
              <a:t>output </a:t>
            </a:r>
            <a:r>
              <a:rPr lang="en-US" sz="2000" kern="0" dirty="0"/>
              <a:t>current </a:t>
            </a:r>
            <a:r>
              <a:rPr lang="en-US" sz="2000" kern="0" dirty="0" smtClean="0"/>
              <a:t>low</a:t>
            </a: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76200" y="5029200"/>
            <a:ext cx="8915400" cy="1752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81174" tIns="39875" rIns="81174" bIns="39875"/>
          <a:lstStyle/>
          <a:p>
            <a:pPr marL="307975" indent="-307975" defTabSz="820738" eaLnBrk="0" hangingPunct="0">
              <a:spcBef>
                <a:spcPct val="20000"/>
              </a:spcBef>
              <a:buSzPct val="100000"/>
            </a:pPr>
            <a:r>
              <a:rPr lang="en-US" sz="2000"/>
              <a:t>Thanks and best regards</a:t>
            </a:r>
          </a:p>
          <a:p>
            <a:pPr marL="307975" indent="-307975" defTabSz="820738" eaLnBrk="0" hangingPunct="0">
              <a:spcBef>
                <a:spcPct val="20000"/>
              </a:spcBef>
              <a:buSzPct val="100000"/>
              <a:buFontTx/>
              <a:buChar char="•"/>
            </a:pPr>
            <a:r>
              <a:rPr lang="en-US" sz="2000"/>
              <a:t>EpiGaN for epi-material delivery. </a:t>
            </a:r>
          </a:p>
          <a:p>
            <a:pPr marL="307975" indent="-307975" defTabSz="820738" eaLnBrk="0" hangingPunct="0">
              <a:spcBef>
                <a:spcPct val="20000"/>
              </a:spcBef>
              <a:buSzPct val="100000"/>
              <a:buFontTx/>
              <a:buChar char="•"/>
            </a:pPr>
            <a:r>
              <a:rPr lang="en-US" sz="2000"/>
              <a:t> supported by the EU under the project HiPoSwitch, by the Progetto di Ateneo 2010, by the EDA project MANGA and the Italian MoD project GARANTE. </a:t>
            </a:r>
            <a:endParaRPr lang="it-IT" sz="2000"/>
          </a:p>
          <a:p>
            <a:pPr marL="914400" lvl="1" defTabSz="820738" eaLnBrk="0" hangingPunct="0">
              <a:spcBef>
                <a:spcPct val="20000"/>
              </a:spcBef>
              <a:buSzPct val="100000"/>
              <a:buFontTx/>
              <a:buChar char="–"/>
            </a:pPr>
            <a:endParaRPr lang="en-US" sz="25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Immagine 21" descr="C:\Users\Admin\Desktop\Other useful files\Wafer B scaled 4mm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95688" y="2209800"/>
            <a:ext cx="2120900" cy="270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6" name="Rectangle 4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008063"/>
          </a:xfrm>
        </p:spPr>
        <p:txBody>
          <a:bodyPr/>
          <a:lstStyle/>
          <a:p>
            <a:r>
              <a:rPr lang="en-US" smtClean="0"/>
              <a:t>Experimental details - </a:t>
            </a:r>
            <a:r>
              <a:rPr lang="en-US" sz="2800" smtClean="0">
                <a:solidFill>
                  <a:srgbClr val="FF0000"/>
                </a:solidFill>
              </a:rPr>
              <a:t>SH</a:t>
            </a:r>
            <a:r>
              <a:rPr lang="en-US" sz="2800" smtClean="0"/>
              <a:t> Epilayers devices</a:t>
            </a:r>
          </a:p>
        </p:txBody>
      </p:sp>
      <p:pic>
        <p:nvPicPr>
          <p:cNvPr id="21507" name="Immagine 42" descr="C:\Users\Admin\Desktop\Other useful files\Wafer A scaled 4mm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98525" y="2209800"/>
            <a:ext cx="2109788" cy="270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8" name="Immagine 51" descr="C:\Users\Admin\Desktop\Other useful files\Wafer C scaled 4mm.pn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270625" y="2209800"/>
            <a:ext cx="2111375" cy="27003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  <p:sp>
        <p:nvSpPr>
          <p:cNvPr id="12" name="Freccia angolare in su 11"/>
          <p:cNvSpPr/>
          <p:nvPr/>
        </p:nvSpPr>
        <p:spPr bwMode="auto">
          <a:xfrm>
            <a:off x="5575300" y="4953000"/>
            <a:ext cx="1676400" cy="1066800"/>
          </a:xfrm>
          <a:prstGeom prst="bentUpArrow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defTabSz="820738" eaLnBrk="0" hangingPunct="0">
              <a:defRPr/>
            </a:pPr>
            <a:endParaRPr lang="it-IT">
              <a:latin typeface="Arial" pitchFamily="34" charset="0"/>
              <a:cs typeface="+mn-cs"/>
            </a:endParaRPr>
          </a:p>
        </p:txBody>
      </p:sp>
      <p:sp>
        <p:nvSpPr>
          <p:cNvPr id="13" name="Freccia angolare in su 12"/>
          <p:cNvSpPr/>
          <p:nvPr/>
        </p:nvSpPr>
        <p:spPr bwMode="auto">
          <a:xfrm flipH="1">
            <a:off x="2057400" y="4953000"/>
            <a:ext cx="1676400" cy="1066800"/>
          </a:xfrm>
          <a:prstGeom prst="bentUpArrow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defTabSz="820738" eaLnBrk="0" hangingPunct="0">
              <a:defRPr/>
            </a:pPr>
            <a:endParaRPr lang="it-IT">
              <a:latin typeface="Arial" pitchFamily="34" charset="0"/>
              <a:cs typeface="+mn-cs"/>
            </a:endParaRPr>
          </a:p>
        </p:txBody>
      </p:sp>
      <p:sp>
        <p:nvSpPr>
          <p:cNvPr id="14" name="Rettangolo 13"/>
          <p:cNvSpPr>
            <a:spLocks noChangeArrowheads="1"/>
          </p:cNvSpPr>
          <p:nvPr/>
        </p:nvSpPr>
        <p:spPr bwMode="auto">
          <a:xfrm>
            <a:off x="3225800" y="5638800"/>
            <a:ext cx="2903538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/>
              <a:t>Substrate</a:t>
            </a:r>
          </a:p>
          <a:p>
            <a:pPr algn="ctr" eaLnBrk="0" hangingPunct="0"/>
            <a:r>
              <a:rPr lang="en-US" sz="2400"/>
              <a:t>n-type vs Semi-ins</a:t>
            </a:r>
            <a:endParaRPr lang="it-IT"/>
          </a:p>
        </p:txBody>
      </p:sp>
      <p:sp>
        <p:nvSpPr>
          <p:cNvPr id="15" name="Freccia a sinistra 14"/>
          <p:cNvSpPr>
            <a:spLocks noChangeArrowheads="1"/>
          </p:cNvSpPr>
          <p:nvPr/>
        </p:nvSpPr>
        <p:spPr bwMode="auto">
          <a:xfrm rot="5400000">
            <a:off x="4351338" y="5002212"/>
            <a:ext cx="630238" cy="531813"/>
          </a:xfrm>
          <a:prstGeom prst="leftArrow">
            <a:avLst>
              <a:gd name="adj1" fmla="val 50000"/>
              <a:gd name="adj2" fmla="val 49916"/>
            </a:avLst>
          </a:prstGeom>
          <a:solidFill>
            <a:schemeClr val="accent1"/>
          </a:solidFill>
          <a:ln w="12700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defTabSz="820738" eaLnBrk="0" hangingPunct="0"/>
            <a:endParaRPr lang="it-IT"/>
          </a:p>
        </p:txBody>
      </p:sp>
      <p:sp>
        <p:nvSpPr>
          <p:cNvPr id="20" name="Freccia a sinistra 19"/>
          <p:cNvSpPr>
            <a:spLocks noChangeArrowheads="1"/>
          </p:cNvSpPr>
          <p:nvPr/>
        </p:nvSpPr>
        <p:spPr bwMode="auto">
          <a:xfrm rot="5400000" flipH="1">
            <a:off x="7104857" y="1621631"/>
            <a:ext cx="420688" cy="530225"/>
          </a:xfrm>
          <a:prstGeom prst="lef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12700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defTabSz="820738" eaLnBrk="0" hangingPunct="0"/>
            <a:endParaRPr lang="it-IT"/>
          </a:p>
        </p:txBody>
      </p:sp>
      <p:sp>
        <p:nvSpPr>
          <p:cNvPr id="21" name="Rettangolo 20"/>
          <p:cNvSpPr>
            <a:spLocks noChangeArrowheads="1"/>
          </p:cNvSpPr>
          <p:nvPr/>
        </p:nvSpPr>
        <p:spPr bwMode="auto">
          <a:xfrm>
            <a:off x="6259513" y="1214438"/>
            <a:ext cx="21336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sz="2400"/>
              <a:t>Capping</a:t>
            </a:r>
            <a:endParaRPr lang="it-IT"/>
          </a:p>
        </p:txBody>
      </p:sp>
      <p:sp>
        <p:nvSpPr>
          <p:cNvPr id="21515" name="CasellaDiTesto 1"/>
          <p:cNvSpPr txBox="1">
            <a:spLocks noChangeArrowheads="1"/>
          </p:cNvSpPr>
          <p:nvPr/>
        </p:nvSpPr>
        <p:spPr bwMode="auto">
          <a:xfrm>
            <a:off x="898525" y="1533525"/>
            <a:ext cx="481013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it-IT" sz="3200"/>
              <a:t>A</a:t>
            </a:r>
          </a:p>
        </p:txBody>
      </p:sp>
      <p:sp>
        <p:nvSpPr>
          <p:cNvPr id="21516" name="CasellaDiTesto 15"/>
          <p:cNvSpPr txBox="1">
            <a:spLocks noChangeArrowheads="1"/>
          </p:cNvSpPr>
          <p:nvPr/>
        </p:nvSpPr>
        <p:spPr bwMode="auto">
          <a:xfrm>
            <a:off x="3595688" y="1533525"/>
            <a:ext cx="481012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it-IT" sz="3200">
                <a:solidFill>
                  <a:srgbClr val="FF0000"/>
                </a:solidFill>
              </a:rPr>
              <a:t>B</a:t>
            </a:r>
          </a:p>
        </p:txBody>
      </p:sp>
      <p:sp>
        <p:nvSpPr>
          <p:cNvPr id="21517" name="CasellaDiTesto 16"/>
          <p:cNvSpPr txBox="1">
            <a:spLocks noChangeArrowheads="1"/>
          </p:cNvSpPr>
          <p:nvPr/>
        </p:nvSpPr>
        <p:spPr bwMode="auto">
          <a:xfrm>
            <a:off x="6270625" y="1533525"/>
            <a:ext cx="481013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it-IT" sz="3200">
                <a:solidFill>
                  <a:srgbClr val="FFC000"/>
                </a:solidFill>
              </a:rPr>
              <a:t>C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 animBg="1"/>
      <p:bldP spid="20" grpId="0" animBg="1"/>
      <p:bldP spid="2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4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008063"/>
          </a:xfrm>
        </p:spPr>
        <p:txBody>
          <a:bodyPr/>
          <a:lstStyle/>
          <a:p>
            <a:r>
              <a:rPr lang="en-US" smtClean="0"/>
              <a:t>Experimental details - </a:t>
            </a:r>
            <a:r>
              <a:rPr lang="en-US" sz="2800" smtClean="0">
                <a:solidFill>
                  <a:srgbClr val="FF0000"/>
                </a:solidFill>
              </a:rPr>
              <a:t>DH</a:t>
            </a:r>
            <a:r>
              <a:rPr lang="en-US" sz="2800" smtClean="0"/>
              <a:t> Epilayers devices</a:t>
            </a:r>
          </a:p>
        </p:txBody>
      </p:sp>
      <p:pic>
        <p:nvPicPr>
          <p:cNvPr id="23554" name="Immagine 55" descr="C:\Users\Admin\Desktop\Other useful files\Wafer D scaled 4mm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14400" y="2209800"/>
            <a:ext cx="2109788" cy="270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5" name="Immagine 56" descr="C:\Users\Admin\Desktop\Other useful files\Wafer E scaled 4mm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05538" y="2209800"/>
            <a:ext cx="2111375" cy="27003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  <p:sp>
        <p:nvSpPr>
          <p:cNvPr id="3" name="Freccia angolare in su 2"/>
          <p:cNvSpPr/>
          <p:nvPr/>
        </p:nvSpPr>
        <p:spPr bwMode="auto">
          <a:xfrm>
            <a:off x="5575300" y="4953000"/>
            <a:ext cx="1676400" cy="1066800"/>
          </a:xfrm>
          <a:prstGeom prst="bentUpArrow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defTabSz="820738" eaLnBrk="0" hangingPunct="0">
              <a:defRPr/>
            </a:pPr>
            <a:endParaRPr lang="it-IT">
              <a:latin typeface="Arial" pitchFamily="34" charset="0"/>
              <a:cs typeface="+mn-cs"/>
            </a:endParaRPr>
          </a:p>
        </p:txBody>
      </p:sp>
      <p:sp>
        <p:nvSpPr>
          <p:cNvPr id="8" name="Freccia angolare in su 7"/>
          <p:cNvSpPr/>
          <p:nvPr/>
        </p:nvSpPr>
        <p:spPr bwMode="auto">
          <a:xfrm flipH="1">
            <a:off x="1905000" y="4953000"/>
            <a:ext cx="1676400" cy="1066800"/>
          </a:xfrm>
          <a:prstGeom prst="bentUpArrow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defTabSz="820738" eaLnBrk="0" hangingPunct="0">
              <a:defRPr/>
            </a:pPr>
            <a:endParaRPr lang="it-IT">
              <a:latin typeface="Arial" pitchFamily="34" charset="0"/>
              <a:cs typeface="+mn-cs"/>
            </a:endParaRPr>
          </a:p>
        </p:txBody>
      </p:sp>
      <p:sp>
        <p:nvSpPr>
          <p:cNvPr id="4" name="Rettangolo 3"/>
          <p:cNvSpPr>
            <a:spLocks noChangeArrowheads="1"/>
          </p:cNvSpPr>
          <p:nvPr/>
        </p:nvSpPr>
        <p:spPr bwMode="auto">
          <a:xfrm>
            <a:off x="3141663" y="5638800"/>
            <a:ext cx="2903537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/>
              <a:t>Substrate</a:t>
            </a:r>
          </a:p>
          <a:p>
            <a:pPr algn="ctr" eaLnBrk="0" hangingPunct="0"/>
            <a:r>
              <a:rPr lang="en-US" sz="2400"/>
              <a:t>n-type vs Semi-ins</a:t>
            </a:r>
            <a:endParaRPr lang="it-IT"/>
          </a:p>
        </p:txBody>
      </p:sp>
      <p:sp>
        <p:nvSpPr>
          <p:cNvPr id="10" name="Rettangolo 9"/>
          <p:cNvSpPr>
            <a:spLocks noChangeArrowheads="1"/>
          </p:cNvSpPr>
          <p:nvPr/>
        </p:nvSpPr>
        <p:spPr bwMode="auto">
          <a:xfrm>
            <a:off x="3505200" y="3581400"/>
            <a:ext cx="21336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sz="2400"/>
              <a:t>5% Al AlGaN</a:t>
            </a:r>
          </a:p>
          <a:p>
            <a:pPr algn="ctr" eaLnBrk="0" hangingPunct="0"/>
            <a:r>
              <a:rPr lang="en-US" sz="2400"/>
              <a:t>Backbarrier</a:t>
            </a:r>
          </a:p>
        </p:txBody>
      </p:sp>
      <p:sp>
        <p:nvSpPr>
          <p:cNvPr id="6" name="Freccia a sinistra 5"/>
          <p:cNvSpPr>
            <a:spLocks noChangeArrowheads="1"/>
          </p:cNvSpPr>
          <p:nvPr/>
        </p:nvSpPr>
        <p:spPr bwMode="auto">
          <a:xfrm>
            <a:off x="3024188" y="3733800"/>
            <a:ext cx="557212" cy="531813"/>
          </a:xfrm>
          <a:prstGeom prst="leftArrow">
            <a:avLst>
              <a:gd name="adj1" fmla="val 50000"/>
              <a:gd name="adj2" fmla="val 49958"/>
            </a:avLst>
          </a:prstGeom>
          <a:solidFill>
            <a:schemeClr val="accent1"/>
          </a:solidFill>
          <a:ln w="12700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defTabSz="820738" eaLnBrk="0" hangingPunct="0"/>
            <a:endParaRPr lang="it-IT"/>
          </a:p>
        </p:txBody>
      </p:sp>
      <p:sp>
        <p:nvSpPr>
          <p:cNvPr id="12" name="Freccia a sinistra 11"/>
          <p:cNvSpPr>
            <a:spLocks noChangeArrowheads="1"/>
          </p:cNvSpPr>
          <p:nvPr/>
        </p:nvSpPr>
        <p:spPr bwMode="auto">
          <a:xfrm flipH="1">
            <a:off x="5575300" y="3733800"/>
            <a:ext cx="619125" cy="531813"/>
          </a:xfrm>
          <a:prstGeom prst="leftArrow">
            <a:avLst>
              <a:gd name="adj1" fmla="val 50000"/>
              <a:gd name="adj2" fmla="val 49963"/>
            </a:avLst>
          </a:prstGeom>
          <a:solidFill>
            <a:schemeClr val="accent1"/>
          </a:solidFill>
          <a:ln w="12700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defTabSz="820738" eaLnBrk="0" hangingPunct="0"/>
            <a:endParaRPr lang="it-IT"/>
          </a:p>
        </p:txBody>
      </p:sp>
      <p:sp>
        <p:nvSpPr>
          <p:cNvPr id="13" name="Freccia a sinistra 12"/>
          <p:cNvSpPr>
            <a:spLocks noChangeArrowheads="1"/>
          </p:cNvSpPr>
          <p:nvPr/>
        </p:nvSpPr>
        <p:spPr bwMode="auto">
          <a:xfrm>
            <a:off x="3024188" y="2811463"/>
            <a:ext cx="557212" cy="531812"/>
          </a:xfrm>
          <a:prstGeom prst="leftArrow">
            <a:avLst>
              <a:gd name="adj1" fmla="val 50000"/>
              <a:gd name="adj2" fmla="val 49958"/>
            </a:avLst>
          </a:prstGeom>
          <a:solidFill>
            <a:schemeClr val="accent1"/>
          </a:solidFill>
          <a:ln w="12700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defTabSz="820738" eaLnBrk="0" hangingPunct="0"/>
            <a:endParaRPr lang="it-IT"/>
          </a:p>
        </p:txBody>
      </p:sp>
      <p:sp>
        <p:nvSpPr>
          <p:cNvPr id="14" name="Freccia a sinistra 13"/>
          <p:cNvSpPr>
            <a:spLocks noChangeArrowheads="1"/>
          </p:cNvSpPr>
          <p:nvPr/>
        </p:nvSpPr>
        <p:spPr bwMode="auto">
          <a:xfrm flipH="1">
            <a:off x="5575300" y="2811463"/>
            <a:ext cx="619125" cy="531812"/>
          </a:xfrm>
          <a:prstGeom prst="leftArrow">
            <a:avLst>
              <a:gd name="adj1" fmla="val 50000"/>
              <a:gd name="adj2" fmla="val 49963"/>
            </a:avLst>
          </a:prstGeom>
          <a:solidFill>
            <a:schemeClr val="accent1"/>
          </a:solidFill>
          <a:ln w="12700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defTabSz="820738" eaLnBrk="0" hangingPunct="0"/>
            <a:endParaRPr lang="it-IT"/>
          </a:p>
        </p:txBody>
      </p:sp>
      <p:sp>
        <p:nvSpPr>
          <p:cNvPr id="15" name="Rettangolo 14"/>
          <p:cNvSpPr>
            <a:spLocks noChangeArrowheads="1"/>
          </p:cNvSpPr>
          <p:nvPr/>
        </p:nvSpPr>
        <p:spPr bwMode="auto">
          <a:xfrm>
            <a:off x="3505200" y="2667000"/>
            <a:ext cx="21336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sz="2400"/>
              <a:t>GaN</a:t>
            </a:r>
          </a:p>
          <a:p>
            <a:pPr algn="ctr" eaLnBrk="0" hangingPunct="0"/>
            <a:r>
              <a:rPr lang="en-US" sz="2400"/>
              <a:t>Channel</a:t>
            </a:r>
            <a:endParaRPr lang="it-IT"/>
          </a:p>
        </p:txBody>
      </p:sp>
      <p:sp>
        <p:nvSpPr>
          <p:cNvPr id="16" name="Freccia a sinistra 15"/>
          <p:cNvSpPr>
            <a:spLocks noChangeArrowheads="1"/>
          </p:cNvSpPr>
          <p:nvPr/>
        </p:nvSpPr>
        <p:spPr bwMode="auto">
          <a:xfrm rot="5400000" flipH="1">
            <a:off x="7039769" y="1626394"/>
            <a:ext cx="420687" cy="530225"/>
          </a:xfrm>
          <a:prstGeom prst="lef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12700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defTabSz="820738" eaLnBrk="0" hangingPunct="0"/>
            <a:endParaRPr lang="it-IT"/>
          </a:p>
        </p:txBody>
      </p:sp>
      <p:sp>
        <p:nvSpPr>
          <p:cNvPr id="17" name="Rettangolo 16"/>
          <p:cNvSpPr>
            <a:spLocks noChangeArrowheads="1"/>
          </p:cNvSpPr>
          <p:nvPr/>
        </p:nvSpPr>
        <p:spPr bwMode="auto">
          <a:xfrm>
            <a:off x="6183313" y="1219200"/>
            <a:ext cx="21336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sz="2400"/>
              <a:t>Capping</a:t>
            </a:r>
            <a:endParaRPr lang="it-IT"/>
          </a:p>
        </p:txBody>
      </p:sp>
      <p:sp>
        <p:nvSpPr>
          <p:cNvPr id="23567" name="CasellaDiTesto 17"/>
          <p:cNvSpPr txBox="1">
            <a:spLocks noChangeArrowheads="1"/>
          </p:cNvSpPr>
          <p:nvPr/>
        </p:nvSpPr>
        <p:spPr bwMode="auto">
          <a:xfrm>
            <a:off x="898525" y="1533525"/>
            <a:ext cx="481013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it-IT" sz="3200">
                <a:solidFill>
                  <a:srgbClr val="00B050"/>
                </a:solidFill>
              </a:rPr>
              <a:t>D</a:t>
            </a:r>
          </a:p>
        </p:txBody>
      </p:sp>
      <p:sp>
        <p:nvSpPr>
          <p:cNvPr id="23568" name="CasellaDiTesto 18"/>
          <p:cNvSpPr txBox="1">
            <a:spLocks noChangeArrowheads="1"/>
          </p:cNvSpPr>
          <p:nvPr/>
        </p:nvSpPr>
        <p:spPr bwMode="auto">
          <a:xfrm>
            <a:off x="6205538" y="1533525"/>
            <a:ext cx="458787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it-IT" sz="3200">
                <a:solidFill>
                  <a:srgbClr val="3399FF"/>
                </a:solidFill>
              </a:rPr>
              <a:t>E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0" grpId="0"/>
      <p:bldP spid="6" grpId="0" animBg="1"/>
      <p:bldP spid="12" grpId="0" animBg="1"/>
      <p:bldP spid="13" grpId="0" animBg="1"/>
      <p:bldP spid="14" grpId="0" animBg="1"/>
      <p:bldP spid="15" grpId="0"/>
      <p:bldP spid="16" grpId="0" animBg="1"/>
      <p:bldP spid="1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601" name="Gruppo 3"/>
          <p:cNvGrpSpPr>
            <a:grpSpLocks/>
          </p:cNvGrpSpPr>
          <p:nvPr/>
        </p:nvGrpSpPr>
        <p:grpSpPr bwMode="auto">
          <a:xfrm>
            <a:off x="146050" y="1411288"/>
            <a:ext cx="7702550" cy="5294312"/>
            <a:chOff x="0" y="1563145"/>
            <a:chExt cx="7702759" cy="5294855"/>
          </a:xfrm>
        </p:grpSpPr>
        <p:pic>
          <p:nvPicPr>
            <p:cNvPr id="25607" name="Picture 5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0" y="1563145"/>
              <a:ext cx="7702759" cy="5294855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</p:pic>
        <p:sp>
          <p:nvSpPr>
            <p:cNvPr id="25608" name="Rettangolo 2"/>
            <p:cNvSpPr>
              <a:spLocks noChangeArrowheads="1"/>
            </p:cNvSpPr>
            <p:nvPr/>
          </p:nvSpPr>
          <p:spPr bwMode="auto">
            <a:xfrm>
              <a:off x="2272902" y="4930914"/>
              <a:ext cx="2756298" cy="70788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n-US" sz="2000"/>
                <a:t>SH Uncapped</a:t>
              </a:r>
            </a:p>
            <a:p>
              <a:pPr eaLnBrk="0" hangingPunct="0"/>
              <a:r>
                <a:rPr lang="en-US" sz="2000">
                  <a:solidFill>
                    <a:srgbClr val="00B050"/>
                  </a:solidFill>
                </a:rPr>
                <a:t>DH Uncapped</a:t>
              </a:r>
              <a:endParaRPr lang="it-IT" sz="2000">
                <a:solidFill>
                  <a:srgbClr val="00B050"/>
                </a:solidFill>
              </a:endParaRPr>
            </a:p>
          </p:txBody>
        </p:sp>
      </p:grpSp>
      <p:sp>
        <p:nvSpPr>
          <p:cNvPr id="25602" name="Rectangle 4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008063"/>
          </a:xfrm>
        </p:spPr>
        <p:txBody>
          <a:bodyPr/>
          <a:lstStyle/>
          <a:p>
            <a:r>
              <a:rPr lang="en-US" smtClean="0"/>
              <a:t>Basic Characterization</a:t>
            </a:r>
            <a:r>
              <a:rPr lang="en-US" sz="2800" smtClean="0"/>
              <a:t> - SH vs. DH </a:t>
            </a:r>
            <a:r>
              <a:rPr lang="en-US" sz="2800" smtClean="0">
                <a:solidFill>
                  <a:srgbClr val="FF0000"/>
                </a:solidFill>
              </a:rPr>
              <a:t>Uncapped</a:t>
            </a:r>
          </a:p>
        </p:txBody>
      </p:sp>
      <p:pic>
        <p:nvPicPr>
          <p:cNvPr id="25603" name="Immagine 42" descr="C:\Users\Admin\Desktop\Other useful files\Wafer A scaled 4mm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48500" y="1120775"/>
            <a:ext cx="1943100" cy="2482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4" name="Immagine 55" descr="C:\Users\Admin\Desktop\Other useful files\Wafer D scaled 4mm.pn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048500" y="3916363"/>
            <a:ext cx="1943100" cy="2484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43"/>
          <p:cNvSpPr txBox="1">
            <a:spLocks noChangeArrowheads="1"/>
          </p:cNvSpPr>
          <p:nvPr/>
        </p:nvSpPr>
        <p:spPr bwMode="auto">
          <a:xfrm>
            <a:off x="3429000" y="2590800"/>
            <a:ext cx="3048000" cy="838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81174" tIns="39875" rIns="81174" bIns="39875"/>
          <a:lstStyle>
            <a:lvl1pPr marL="307975" indent="-307975" algn="l" defTabSz="820738" rtl="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9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66750" indent="-257175" algn="l" defTabSz="820738" rtl="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–"/>
              <a:defRPr sz="2500" b="1">
                <a:solidFill>
                  <a:schemeClr val="tx1"/>
                </a:solidFill>
                <a:latin typeface="+mn-lt"/>
              </a:defRPr>
            </a:lvl2pPr>
            <a:lvl3pPr marL="974725" indent="-204788" algn="l" defTabSz="820738" rtl="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200" b="1">
                <a:solidFill>
                  <a:schemeClr val="tx1"/>
                </a:solidFill>
                <a:latin typeface="+mn-lt"/>
              </a:defRPr>
            </a:lvl3pPr>
            <a:lvl4pPr marL="1282700" indent="-206375" algn="l" defTabSz="820738" rtl="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defRPr b="1">
                <a:solidFill>
                  <a:schemeClr val="tx1"/>
                </a:solidFill>
                <a:latin typeface="+mn-lt"/>
              </a:defRPr>
            </a:lvl4pPr>
            <a:lvl5pPr marL="1589088" indent="-204788" algn="l" defTabSz="820738" rtl="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1600" b="1">
                <a:solidFill>
                  <a:schemeClr val="tx1"/>
                </a:solidFill>
                <a:latin typeface="+mn-lt"/>
              </a:defRPr>
            </a:lvl5pPr>
            <a:lvl6pPr marL="2046288" indent="-204788" algn="l" defTabSz="820738" rtl="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1600" b="1">
                <a:solidFill>
                  <a:schemeClr val="tx1"/>
                </a:solidFill>
                <a:latin typeface="+mn-lt"/>
              </a:defRPr>
            </a:lvl6pPr>
            <a:lvl7pPr marL="2503488" indent="-204788" algn="l" defTabSz="820738" rtl="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1600" b="1">
                <a:solidFill>
                  <a:schemeClr val="tx1"/>
                </a:solidFill>
                <a:latin typeface="+mn-lt"/>
              </a:defRPr>
            </a:lvl7pPr>
            <a:lvl8pPr marL="2960688" indent="-204788" algn="l" defTabSz="820738" rtl="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1600" b="1">
                <a:solidFill>
                  <a:schemeClr val="tx1"/>
                </a:solidFill>
                <a:latin typeface="+mn-lt"/>
              </a:defRPr>
            </a:lvl8pPr>
            <a:lvl9pPr marL="3417888" indent="-204788" algn="l" defTabSz="820738" rtl="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1600" b="1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Tx/>
              <a:buNone/>
              <a:defRPr/>
            </a:pPr>
            <a:r>
              <a:rPr lang="it-IT" sz="2400" kern="0" dirty="0" smtClean="0">
                <a:solidFill>
                  <a:srgbClr val="FF0000"/>
                </a:solidFill>
              </a:rPr>
              <a:t>SH </a:t>
            </a:r>
            <a:r>
              <a:rPr lang="it-IT" sz="2400" kern="0" dirty="0" err="1" smtClean="0">
                <a:solidFill>
                  <a:srgbClr val="FF0000"/>
                </a:solidFill>
              </a:rPr>
              <a:t>has</a:t>
            </a:r>
            <a:r>
              <a:rPr lang="it-IT" sz="2400" kern="0" dirty="0" smtClean="0">
                <a:solidFill>
                  <a:srgbClr val="FF0000"/>
                </a:solidFill>
              </a:rPr>
              <a:t> </a:t>
            </a:r>
            <a:r>
              <a:rPr lang="it-IT" sz="2400" kern="0" dirty="0" err="1" smtClean="0">
                <a:solidFill>
                  <a:srgbClr val="FF0000"/>
                </a:solidFill>
              </a:rPr>
              <a:t>higher</a:t>
            </a:r>
            <a:r>
              <a:rPr lang="it-IT" sz="2400" kern="0" dirty="0" smtClean="0">
                <a:solidFill>
                  <a:srgbClr val="FF0000"/>
                </a:solidFill>
              </a:rPr>
              <a:t> </a:t>
            </a:r>
          </a:p>
          <a:p>
            <a:pPr marL="0" indent="0">
              <a:buFontTx/>
              <a:buNone/>
              <a:defRPr/>
            </a:pPr>
            <a:r>
              <a:rPr lang="it-IT" sz="2400" kern="0" dirty="0" smtClean="0">
                <a:solidFill>
                  <a:srgbClr val="FF0000"/>
                </a:solidFill>
              </a:rPr>
              <a:t>output </a:t>
            </a:r>
            <a:r>
              <a:rPr lang="it-IT" sz="2400" kern="0" dirty="0" err="1" smtClean="0">
                <a:solidFill>
                  <a:srgbClr val="FF0000"/>
                </a:solidFill>
              </a:rPr>
              <a:t>current</a:t>
            </a:r>
            <a:endParaRPr lang="it-IT" sz="2400" kern="0" baseline="-25000" dirty="0"/>
          </a:p>
        </p:txBody>
      </p:sp>
      <p:sp>
        <p:nvSpPr>
          <p:cNvPr id="17" name="Freccia in giù 16"/>
          <p:cNvSpPr>
            <a:spLocks noChangeArrowheads="1"/>
          </p:cNvSpPr>
          <p:nvPr/>
        </p:nvSpPr>
        <p:spPr bwMode="auto">
          <a:xfrm>
            <a:off x="3617913" y="1905000"/>
            <a:ext cx="328612" cy="533400"/>
          </a:xfrm>
          <a:prstGeom prst="downArrow">
            <a:avLst>
              <a:gd name="adj1" fmla="val 50000"/>
              <a:gd name="adj2" fmla="val 49913"/>
            </a:avLst>
          </a:prstGeom>
          <a:solidFill>
            <a:srgbClr val="FF0000">
              <a:alpha val="25098"/>
            </a:srgbClr>
          </a:solidFill>
          <a:ln w="12700" algn="ctr">
            <a:solidFill>
              <a:srgbClr val="C00000"/>
            </a:solidFill>
            <a:round/>
            <a:headEnd/>
            <a:tailEnd/>
          </a:ln>
        </p:spPr>
        <p:txBody>
          <a:bodyPr/>
          <a:lstStyle/>
          <a:p>
            <a:pPr defTabSz="820738" eaLnBrk="0" hangingPunct="0"/>
            <a:endParaRPr lang="it-IT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649" name="Gruppo 1"/>
          <p:cNvGrpSpPr>
            <a:grpSpLocks/>
          </p:cNvGrpSpPr>
          <p:nvPr/>
        </p:nvGrpSpPr>
        <p:grpSpPr bwMode="auto">
          <a:xfrm>
            <a:off x="71438" y="1447800"/>
            <a:ext cx="7624762" cy="5322888"/>
            <a:chOff x="71751" y="1447800"/>
            <a:chExt cx="7624449" cy="5323284"/>
          </a:xfrm>
        </p:grpSpPr>
        <p:pic>
          <p:nvPicPr>
            <p:cNvPr id="27655" name="Picture 6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71751" y="1447800"/>
              <a:ext cx="7624449" cy="532328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</p:pic>
        <p:sp>
          <p:nvSpPr>
            <p:cNvPr id="27656" name="Rettangolo 17"/>
            <p:cNvSpPr>
              <a:spLocks noChangeArrowheads="1"/>
            </p:cNvSpPr>
            <p:nvPr/>
          </p:nvSpPr>
          <p:spPr bwMode="auto">
            <a:xfrm>
              <a:off x="3581400" y="2057400"/>
              <a:ext cx="2756298" cy="70788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n-US" sz="2000"/>
                <a:t>SH Uncapped</a:t>
              </a:r>
            </a:p>
            <a:p>
              <a:pPr eaLnBrk="0" hangingPunct="0"/>
              <a:r>
                <a:rPr lang="en-US" sz="2000">
                  <a:solidFill>
                    <a:srgbClr val="00B050"/>
                  </a:solidFill>
                </a:rPr>
                <a:t>DH Uncapped</a:t>
              </a:r>
              <a:endParaRPr lang="it-IT" sz="2000">
                <a:solidFill>
                  <a:srgbClr val="00B050"/>
                </a:solidFill>
              </a:endParaRPr>
            </a:p>
          </p:txBody>
        </p:sp>
      </p:grpSp>
      <p:sp>
        <p:nvSpPr>
          <p:cNvPr id="27650" name="Rectangle 4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008063"/>
          </a:xfrm>
        </p:spPr>
        <p:txBody>
          <a:bodyPr/>
          <a:lstStyle/>
          <a:p>
            <a:r>
              <a:rPr lang="en-US" smtClean="0"/>
              <a:t>Basic Characterization</a:t>
            </a:r>
            <a:r>
              <a:rPr lang="en-US" sz="2800" smtClean="0"/>
              <a:t> - SH vs. DH </a:t>
            </a:r>
            <a:r>
              <a:rPr lang="en-US" sz="2800" smtClean="0">
                <a:solidFill>
                  <a:srgbClr val="FF0000"/>
                </a:solidFill>
              </a:rPr>
              <a:t>Uncapped</a:t>
            </a:r>
          </a:p>
        </p:txBody>
      </p:sp>
      <p:pic>
        <p:nvPicPr>
          <p:cNvPr id="27651" name="Immagine 42" descr="C:\Users\Admin\Desktop\Other useful files\Wafer A scaled 4mm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48500" y="1120775"/>
            <a:ext cx="1943100" cy="2482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2" name="Immagine 55" descr="C:\Users\Admin\Desktop\Other useful files\Wafer D scaled 4mm.pn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048500" y="3916363"/>
            <a:ext cx="1943100" cy="2484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43"/>
          <p:cNvSpPr txBox="1">
            <a:spLocks noChangeArrowheads="1"/>
          </p:cNvSpPr>
          <p:nvPr/>
        </p:nvSpPr>
        <p:spPr bwMode="auto">
          <a:xfrm>
            <a:off x="2890838" y="4014788"/>
            <a:ext cx="2462212" cy="5572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81174" tIns="39875" rIns="81174" bIns="39875"/>
          <a:lstStyle>
            <a:lvl1pPr marL="307975" indent="-307975" algn="l" defTabSz="820738" rtl="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9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66750" indent="-257175" algn="l" defTabSz="820738" rtl="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–"/>
              <a:defRPr sz="2500" b="1">
                <a:solidFill>
                  <a:schemeClr val="tx1"/>
                </a:solidFill>
                <a:latin typeface="+mn-lt"/>
              </a:defRPr>
            </a:lvl2pPr>
            <a:lvl3pPr marL="974725" indent="-204788" algn="l" defTabSz="820738" rtl="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200" b="1">
                <a:solidFill>
                  <a:schemeClr val="tx1"/>
                </a:solidFill>
                <a:latin typeface="+mn-lt"/>
              </a:defRPr>
            </a:lvl3pPr>
            <a:lvl4pPr marL="1282700" indent="-206375" algn="l" defTabSz="820738" rtl="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defRPr b="1">
                <a:solidFill>
                  <a:schemeClr val="tx1"/>
                </a:solidFill>
                <a:latin typeface="+mn-lt"/>
              </a:defRPr>
            </a:lvl4pPr>
            <a:lvl5pPr marL="1589088" indent="-204788" algn="l" defTabSz="820738" rtl="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1600" b="1">
                <a:solidFill>
                  <a:schemeClr val="tx1"/>
                </a:solidFill>
                <a:latin typeface="+mn-lt"/>
              </a:defRPr>
            </a:lvl5pPr>
            <a:lvl6pPr marL="2046288" indent="-204788" algn="l" defTabSz="820738" rtl="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1600" b="1">
                <a:solidFill>
                  <a:schemeClr val="tx1"/>
                </a:solidFill>
                <a:latin typeface="+mn-lt"/>
              </a:defRPr>
            </a:lvl6pPr>
            <a:lvl7pPr marL="2503488" indent="-204788" algn="l" defTabSz="820738" rtl="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1600" b="1">
                <a:solidFill>
                  <a:schemeClr val="tx1"/>
                </a:solidFill>
                <a:latin typeface="+mn-lt"/>
              </a:defRPr>
            </a:lvl7pPr>
            <a:lvl8pPr marL="2960688" indent="-204788" algn="l" defTabSz="820738" rtl="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1600" b="1">
                <a:solidFill>
                  <a:schemeClr val="tx1"/>
                </a:solidFill>
                <a:latin typeface="+mn-lt"/>
              </a:defRPr>
            </a:lvl8pPr>
            <a:lvl9pPr marL="3417888" indent="-204788" algn="l" defTabSz="820738" rtl="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1600" b="1">
                <a:solidFill>
                  <a:schemeClr val="tx1"/>
                </a:solidFill>
                <a:latin typeface="+mn-lt"/>
              </a:defRPr>
            </a:lvl9pPr>
          </a:lstStyle>
          <a:p>
            <a:pPr marL="50800" indent="0">
              <a:buFontTx/>
              <a:buNone/>
              <a:defRPr/>
            </a:pPr>
            <a:r>
              <a:rPr lang="en-US" sz="2400" kern="0" dirty="0" smtClean="0">
                <a:solidFill>
                  <a:srgbClr val="FF0000"/>
                </a:solidFill>
              </a:rPr>
              <a:t>DH low </a:t>
            </a:r>
            <a:r>
              <a:rPr lang="en-US" sz="2400" kern="0" dirty="0" err="1" smtClean="0">
                <a:solidFill>
                  <a:srgbClr val="FF0000"/>
                </a:solidFill>
              </a:rPr>
              <a:t>I</a:t>
            </a:r>
            <a:r>
              <a:rPr lang="en-US" sz="2400" kern="0" baseline="-25000" dirty="0" err="1" smtClean="0">
                <a:solidFill>
                  <a:srgbClr val="FF0000"/>
                </a:solidFill>
              </a:rPr>
              <a:t>leak</a:t>
            </a:r>
            <a:endParaRPr lang="en-US" sz="2400" kern="0" dirty="0">
              <a:solidFill>
                <a:srgbClr val="FF0000"/>
              </a:solidFill>
            </a:endParaRPr>
          </a:p>
        </p:txBody>
      </p:sp>
      <p:sp>
        <p:nvSpPr>
          <p:cNvPr id="15" name="Freccia in giù 14"/>
          <p:cNvSpPr>
            <a:spLocks noChangeArrowheads="1"/>
          </p:cNvSpPr>
          <p:nvPr/>
        </p:nvSpPr>
        <p:spPr bwMode="auto">
          <a:xfrm>
            <a:off x="2590800" y="3962400"/>
            <a:ext cx="328613" cy="533400"/>
          </a:xfrm>
          <a:prstGeom prst="downArrow">
            <a:avLst>
              <a:gd name="adj1" fmla="val 50000"/>
              <a:gd name="adj2" fmla="val 49913"/>
            </a:avLst>
          </a:prstGeom>
          <a:solidFill>
            <a:srgbClr val="FF0000">
              <a:alpha val="25098"/>
            </a:srgbClr>
          </a:solidFill>
          <a:ln w="12700" algn="ctr">
            <a:solidFill>
              <a:srgbClr val="C00000"/>
            </a:solidFill>
            <a:round/>
            <a:headEnd/>
            <a:tailEnd/>
          </a:ln>
        </p:spPr>
        <p:txBody>
          <a:bodyPr/>
          <a:lstStyle/>
          <a:p>
            <a:pPr defTabSz="820738" eaLnBrk="0" hangingPunct="0"/>
            <a:endParaRPr lang="it-IT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697" name="Gruppo 3"/>
          <p:cNvGrpSpPr>
            <a:grpSpLocks/>
          </p:cNvGrpSpPr>
          <p:nvPr/>
        </p:nvGrpSpPr>
        <p:grpSpPr bwMode="auto">
          <a:xfrm>
            <a:off x="147638" y="1382713"/>
            <a:ext cx="7624762" cy="5322887"/>
            <a:chOff x="71751" y="1458516"/>
            <a:chExt cx="7624449" cy="5323284"/>
          </a:xfrm>
        </p:grpSpPr>
        <p:pic>
          <p:nvPicPr>
            <p:cNvPr id="29705" name="Picture 4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71751" y="1458516"/>
              <a:ext cx="7624449" cy="532328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</p:pic>
        <p:grpSp>
          <p:nvGrpSpPr>
            <p:cNvPr id="29706" name="Gruppo 2"/>
            <p:cNvGrpSpPr>
              <a:grpSpLocks/>
            </p:cNvGrpSpPr>
            <p:nvPr/>
          </p:nvGrpSpPr>
          <p:grpSpPr bwMode="auto">
            <a:xfrm>
              <a:off x="1828800" y="2057400"/>
              <a:ext cx="2682240" cy="3679686"/>
              <a:chOff x="1828800" y="2057400"/>
              <a:chExt cx="2682240" cy="3679686"/>
            </a:xfrm>
          </p:grpSpPr>
          <p:sp>
            <p:nvSpPr>
              <p:cNvPr id="29707" name="Rettangolo 17"/>
              <p:cNvSpPr>
                <a:spLocks noChangeArrowheads="1"/>
              </p:cNvSpPr>
              <p:nvPr/>
            </p:nvSpPr>
            <p:spPr bwMode="auto">
              <a:xfrm>
                <a:off x="1828800" y="2057400"/>
                <a:ext cx="1981200" cy="70788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eaLnBrk="0" hangingPunct="0"/>
                <a:r>
                  <a:rPr lang="en-US" sz="2000"/>
                  <a:t>SH Uncapped</a:t>
                </a:r>
              </a:p>
              <a:p>
                <a:pPr eaLnBrk="0" hangingPunct="0"/>
                <a:r>
                  <a:rPr lang="en-US" sz="2000">
                    <a:solidFill>
                      <a:srgbClr val="00B050"/>
                    </a:solidFill>
                  </a:rPr>
                  <a:t>DH Uncapped</a:t>
                </a:r>
                <a:endParaRPr lang="it-IT" sz="2000">
                  <a:solidFill>
                    <a:srgbClr val="00B050"/>
                  </a:solidFill>
                </a:endParaRPr>
              </a:p>
            </p:txBody>
          </p:sp>
          <p:sp>
            <p:nvSpPr>
              <p:cNvPr id="2" name="Rettangolo 1"/>
              <p:cNvSpPr/>
              <p:nvPr/>
            </p:nvSpPr>
            <p:spPr bwMode="auto">
              <a:xfrm>
                <a:off x="4176858" y="5383109"/>
                <a:ext cx="334948" cy="354038"/>
              </a:xfrm>
              <a:prstGeom prst="rect">
                <a:avLst/>
              </a:prstGeom>
              <a:solidFill>
                <a:schemeClr val="accent3"/>
              </a:solidFill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defTabSz="820738" eaLnBrk="0" hangingPunct="0">
                  <a:defRPr/>
                </a:pPr>
                <a:endParaRPr lang="it-IT">
                  <a:latin typeface="Arial" pitchFamily="34" charset="0"/>
                  <a:cs typeface="+mn-cs"/>
                </a:endParaRPr>
              </a:p>
            </p:txBody>
          </p:sp>
        </p:grpSp>
      </p:grpSp>
      <p:sp>
        <p:nvSpPr>
          <p:cNvPr id="29698" name="Rectangle 4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008063"/>
          </a:xfrm>
        </p:spPr>
        <p:txBody>
          <a:bodyPr/>
          <a:lstStyle/>
          <a:p>
            <a:r>
              <a:rPr lang="en-US" smtClean="0"/>
              <a:t>Basic Characterization</a:t>
            </a:r>
            <a:r>
              <a:rPr lang="en-US" sz="2800" smtClean="0"/>
              <a:t> - SH vs. DH </a:t>
            </a:r>
            <a:r>
              <a:rPr lang="en-US" sz="2800" smtClean="0">
                <a:solidFill>
                  <a:srgbClr val="FF0000"/>
                </a:solidFill>
              </a:rPr>
              <a:t>Uncapped</a:t>
            </a:r>
          </a:p>
        </p:txBody>
      </p:sp>
      <p:pic>
        <p:nvPicPr>
          <p:cNvPr id="29699" name="Immagine 42" descr="C:\Users\Admin\Desktop\Other useful files\Wafer A scaled 4mm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48500" y="1120775"/>
            <a:ext cx="1943100" cy="2482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0" name="Immagine 55" descr="C:\Users\Admin\Desktop\Other useful files\Wafer D scaled 4mm.pn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048500" y="3916363"/>
            <a:ext cx="1943100" cy="2484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Freccia in giù 15"/>
          <p:cNvSpPr>
            <a:spLocks noChangeArrowheads="1"/>
          </p:cNvSpPr>
          <p:nvPr/>
        </p:nvSpPr>
        <p:spPr bwMode="auto">
          <a:xfrm>
            <a:off x="2490788" y="4648200"/>
            <a:ext cx="328612" cy="533400"/>
          </a:xfrm>
          <a:prstGeom prst="downArrow">
            <a:avLst>
              <a:gd name="adj1" fmla="val 50000"/>
              <a:gd name="adj2" fmla="val 49913"/>
            </a:avLst>
          </a:prstGeom>
          <a:solidFill>
            <a:srgbClr val="FF0000">
              <a:alpha val="25098"/>
            </a:srgbClr>
          </a:solidFill>
          <a:ln w="12700" algn="ctr">
            <a:solidFill>
              <a:srgbClr val="C00000"/>
            </a:solidFill>
            <a:round/>
            <a:headEnd/>
            <a:tailEnd/>
          </a:ln>
        </p:spPr>
        <p:txBody>
          <a:bodyPr/>
          <a:lstStyle/>
          <a:p>
            <a:pPr defTabSz="820738" eaLnBrk="0" hangingPunct="0"/>
            <a:endParaRPr lang="it-IT"/>
          </a:p>
        </p:txBody>
      </p:sp>
      <p:sp>
        <p:nvSpPr>
          <p:cNvPr id="19" name="Freccia in giù 18"/>
          <p:cNvSpPr>
            <a:spLocks noChangeArrowheads="1"/>
          </p:cNvSpPr>
          <p:nvPr/>
        </p:nvSpPr>
        <p:spPr bwMode="auto">
          <a:xfrm rot="-5400000">
            <a:off x="3759993" y="4241007"/>
            <a:ext cx="328613" cy="533400"/>
          </a:xfrm>
          <a:prstGeom prst="downArrow">
            <a:avLst>
              <a:gd name="adj1" fmla="val 50000"/>
              <a:gd name="adj2" fmla="val 49913"/>
            </a:avLst>
          </a:prstGeom>
          <a:solidFill>
            <a:srgbClr val="FF0000">
              <a:alpha val="25098"/>
            </a:srgbClr>
          </a:solidFill>
          <a:ln w="12700" algn="ctr">
            <a:solidFill>
              <a:srgbClr val="C00000"/>
            </a:solidFill>
            <a:round/>
            <a:headEnd/>
            <a:tailEnd/>
          </a:ln>
        </p:spPr>
        <p:txBody>
          <a:bodyPr/>
          <a:lstStyle/>
          <a:p>
            <a:pPr defTabSz="820738" eaLnBrk="0" hangingPunct="0"/>
            <a:endParaRPr lang="it-IT"/>
          </a:p>
        </p:txBody>
      </p:sp>
      <p:sp>
        <p:nvSpPr>
          <p:cNvPr id="29703" name="Rettangolo 4"/>
          <p:cNvSpPr>
            <a:spLocks noChangeArrowheads="1"/>
          </p:cNvSpPr>
          <p:nvPr/>
        </p:nvSpPr>
        <p:spPr bwMode="auto">
          <a:xfrm>
            <a:off x="4638675" y="5181600"/>
            <a:ext cx="1828800" cy="479425"/>
          </a:xfrm>
          <a:prstGeom prst="rect">
            <a:avLst/>
          </a:prstGeom>
          <a:solidFill>
            <a:schemeClr val="bg1"/>
          </a:solidFill>
          <a:ln w="12700" algn="ctr">
            <a:noFill/>
            <a:round/>
            <a:headEnd/>
            <a:tailEnd/>
          </a:ln>
        </p:spPr>
        <p:txBody>
          <a:bodyPr/>
          <a:lstStyle/>
          <a:p>
            <a:pPr defTabSz="820738" eaLnBrk="0" hangingPunct="0"/>
            <a:endParaRPr lang="it-IT"/>
          </a:p>
        </p:txBody>
      </p:sp>
      <p:sp>
        <p:nvSpPr>
          <p:cNvPr id="13" name="Rectangle 43"/>
          <p:cNvSpPr txBox="1">
            <a:spLocks noChangeArrowheads="1"/>
          </p:cNvSpPr>
          <p:nvPr/>
        </p:nvSpPr>
        <p:spPr bwMode="auto">
          <a:xfrm>
            <a:off x="4267200" y="4038600"/>
            <a:ext cx="2895600" cy="15462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81174" tIns="39875" rIns="81174" bIns="39875"/>
          <a:lstStyle>
            <a:lvl1pPr marL="307975" indent="-307975" algn="l" defTabSz="820738" rtl="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9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66750" indent="-257175" algn="l" defTabSz="820738" rtl="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–"/>
              <a:defRPr sz="2500" b="1">
                <a:solidFill>
                  <a:schemeClr val="tx1"/>
                </a:solidFill>
                <a:latin typeface="+mn-lt"/>
              </a:defRPr>
            </a:lvl2pPr>
            <a:lvl3pPr marL="974725" indent="-204788" algn="l" defTabSz="820738" rtl="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200" b="1">
                <a:solidFill>
                  <a:schemeClr val="tx1"/>
                </a:solidFill>
                <a:latin typeface="+mn-lt"/>
              </a:defRPr>
            </a:lvl3pPr>
            <a:lvl4pPr marL="1282700" indent="-206375" algn="l" defTabSz="820738" rtl="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defRPr b="1">
                <a:solidFill>
                  <a:schemeClr val="tx1"/>
                </a:solidFill>
                <a:latin typeface="+mn-lt"/>
              </a:defRPr>
            </a:lvl4pPr>
            <a:lvl5pPr marL="1589088" indent="-204788" algn="l" defTabSz="820738" rtl="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1600" b="1">
                <a:solidFill>
                  <a:schemeClr val="tx1"/>
                </a:solidFill>
                <a:latin typeface="+mn-lt"/>
              </a:defRPr>
            </a:lvl5pPr>
            <a:lvl6pPr marL="2046288" indent="-204788" algn="l" defTabSz="820738" rtl="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1600" b="1">
                <a:solidFill>
                  <a:schemeClr val="tx1"/>
                </a:solidFill>
                <a:latin typeface="+mn-lt"/>
              </a:defRPr>
            </a:lvl6pPr>
            <a:lvl7pPr marL="2503488" indent="-204788" algn="l" defTabSz="820738" rtl="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1600" b="1">
                <a:solidFill>
                  <a:schemeClr val="tx1"/>
                </a:solidFill>
                <a:latin typeface="+mn-lt"/>
              </a:defRPr>
            </a:lvl7pPr>
            <a:lvl8pPr marL="2960688" indent="-204788" algn="l" defTabSz="820738" rtl="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1600" b="1">
                <a:solidFill>
                  <a:schemeClr val="tx1"/>
                </a:solidFill>
                <a:latin typeface="+mn-lt"/>
              </a:defRPr>
            </a:lvl8pPr>
            <a:lvl9pPr marL="3417888" indent="-204788" algn="l" defTabSz="820738" rtl="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1600" b="1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Tx/>
              <a:buNone/>
              <a:defRPr/>
            </a:pPr>
            <a:r>
              <a:rPr lang="it-IT" sz="2400" kern="0" dirty="0" smtClean="0">
                <a:solidFill>
                  <a:srgbClr val="FF0000"/>
                </a:solidFill>
              </a:rPr>
              <a:t>DH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it-IT" sz="2400" kern="0" dirty="0" err="1" smtClean="0">
                <a:solidFill>
                  <a:srgbClr val="FF0000"/>
                </a:solidFill>
              </a:rPr>
              <a:t>less</a:t>
            </a:r>
            <a:r>
              <a:rPr lang="it-IT" sz="2400" kern="0" dirty="0" smtClean="0">
                <a:solidFill>
                  <a:srgbClr val="FF0000"/>
                </a:solidFill>
              </a:rPr>
              <a:t> sensitive to V</a:t>
            </a:r>
            <a:r>
              <a:rPr lang="it-IT" sz="2400" kern="0" baseline="-25000" dirty="0" smtClean="0">
                <a:solidFill>
                  <a:srgbClr val="FF0000"/>
                </a:solidFill>
              </a:rPr>
              <a:t>DS</a:t>
            </a:r>
            <a:r>
              <a:rPr lang="it-IT" sz="2400" kern="0" dirty="0" smtClean="0">
                <a:solidFill>
                  <a:srgbClr val="FF0000"/>
                </a:solidFill>
              </a:rPr>
              <a:t> </a:t>
            </a:r>
            <a:r>
              <a:rPr lang="it-IT" sz="2400" kern="0" dirty="0" err="1" smtClean="0">
                <a:solidFill>
                  <a:srgbClr val="FF0000"/>
                </a:solidFill>
              </a:rPr>
              <a:t>changes</a:t>
            </a:r>
            <a:endParaRPr lang="it-IT" sz="2400" kern="0" dirty="0" smtClean="0">
              <a:solidFill>
                <a:srgbClr val="FF0000"/>
              </a:solidFill>
            </a:endParaRPr>
          </a:p>
          <a:p>
            <a:pPr>
              <a:buFont typeface="Arial" pitchFamily="34" charset="0"/>
              <a:buChar char="•"/>
              <a:defRPr/>
            </a:pPr>
            <a:r>
              <a:rPr lang="it-IT" sz="2400" kern="0" dirty="0" err="1" smtClean="0">
                <a:solidFill>
                  <a:srgbClr val="FF0000"/>
                </a:solidFill>
              </a:rPr>
              <a:t>optimal</a:t>
            </a:r>
            <a:r>
              <a:rPr lang="it-IT" sz="2400" kern="0" dirty="0" smtClean="0">
                <a:solidFill>
                  <a:srgbClr val="FF0000"/>
                </a:solidFill>
              </a:rPr>
              <a:t> off-state</a:t>
            </a:r>
            <a:endParaRPr lang="it-IT" sz="2400" kern="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9" grpId="0" animBg="1"/>
      <p:bldP spid="1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5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850" y="1487488"/>
            <a:ext cx="7702550" cy="529431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  <p:sp>
        <p:nvSpPr>
          <p:cNvPr id="31746" name="Rectangle 4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008063"/>
          </a:xfrm>
        </p:spPr>
        <p:txBody>
          <a:bodyPr/>
          <a:lstStyle/>
          <a:p>
            <a:r>
              <a:rPr lang="en-US" smtClean="0"/>
              <a:t>Basic Characterization -</a:t>
            </a:r>
            <a:r>
              <a:rPr lang="en-US" sz="2400" smtClean="0"/>
              <a:t> </a:t>
            </a:r>
            <a:r>
              <a:rPr lang="en-US" sz="2800" smtClean="0"/>
              <a:t>SH vs. DH </a:t>
            </a:r>
            <a:r>
              <a:rPr lang="en-US" sz="2800" smtClean="0">
                <a:solidFill>
                  <a:srgbClr val="FF0000"/>
                </a:solidFill>
              </a:rPr>
              <a:t>Capped</a:t>
            </a:r>
          </a:p>
        </p:txBody>
      </p:sp>
      <p:sp>
        <p:nvSpPr>
          <p:cNvPr id="7171" name="Rectangle 43"/>
          <p:cNvSpPr>
            <a:spLocks noGrp="1" noChangeArrowheads="1"/>
          </p:cNvSpPr>
          <p:nvPr>
            <p:ph type="body" idx="1"/>
          </p:nvPr>
        </p:nvSpPr>
        <p:spPr>
          <a:xfrm>
            <a:off x="1219200" y="2514600"/>
            <a:ext cx="3962400" cy="838200"/>
          </a:xfrm>
        </p:spPr>
        <p:txBody>
          <a:bodyPr/>
          <a:lstStyle/>
          <a:p>
            <a:pPr marL="0" indent="0">
              <a:buFontTx/>
              <a:buNone/>
            </a:pPr>
            <a:r>
              <a:rPr lang="it-IT" sz="2400" smtClean="0">
                <a:solidFill>
                  <a:srgbClr val="FF0000"/>
                </a:solidFill>
              </a:rPr>
              <a:t>SH higher output current</a:t>
            </a:r>
            <a:endParaRPr lang="it-IT" sz="2400" baseline="-25000" smtClean="0"/>
          </a:p>
        </p:txBody>
      </p:sp>
      <p:pic>
        <p:nvPicPr>
          <p:cNvPr id="31748" name="Immagine 51" descr="C:\Users\Admin\Desktop\Other useful files\Wafer C scaled 4mm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48500" y="1143000"/>
            <a:ext cx="1943100" cy="24844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  <p:pic>
        <p:nvPicPr>
          <p:cNvPr id="31749" name="Immagine 56" descr="C:\Users\Admin\Desktop\Other useful files\Wafer E scaled 4mm.pn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048500" y="3916363"/>
            <a:ext cx="1943100" cy="248443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  <p:sp>
        <p:nvSpPr>
          <p:cNvPr id="11" name="Freccia in giù 10"/>
          <p:cNvSpPr>
            <a:spLocks noChangeArrowheads="1"/>
          </p:cNvSpPr>
          <p:nvPr/>
        </p:nvSpPr>
        <p:spPr bwMode="auto">
          <a:xfrm>
            <a:off x="3405188" y="1905000"/>
            <a:ext cx="328612" cy="533400"/>
          </a:xfrm>
          <a:prstGeom prst="downArrow">
            <a:avLst>
              <a:gd name="adj1" fmla="val 50000"/>
              <a:gd name="adj2" fmla="val 49913"/>
            </a:avLst>
          </a:prstGeom>
          <a:solidFill>
            <a:srgbClr val="FF0000">
              <a:alpha val="25098"/>
            </a:srgbClr>
          </a:solidFill>
          <a:ln w="12700" algn="ctr">
            <a:solidFill>
              <a:srgbClr val="C00000"/>
            </a:solidFill>
            <a:round/>
            <a:headEnd/>
            <a:tailEnd/>
          </a:ln>
        </p:spPr>
        <p:txBody>
          <a:bodyPr/>
          <a:lstStyle/>
          <a:p>
            <a:pPr defTabSz="820738" eaLnBrk="0" hangingPunct="0"/>
            <a:endParaRPr lang="it-IT"/>
          </a:p>
        </p:txBody>
      </p:sp>
      <p:sp>
        <p:nvSpPr>
          <p:cNvPr id="31751" name="Rettangolo 11"/>
          <p:cNvSpPr>
            <a:spLocks noChangeArrowheads="1"/>
          </p:cNvSpPr>
          <p:nvPr/>
        </p:nvSpPr>
        <p:spPr bwMode="auto">
          <a:xfrm>
            <a:off x="2895600" y="4732338"/>
            <a:ext cx="2667000" cy="7080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2000"/>
              <a:t> </a:t>
            </a:r>
            <a:r>
              <a:rPr lang="en-US" sz="2000">
                <a:solidFill>
                  <a:srgbClr val="FFC000"/>
                </a:solidFill>
              </a:rPr>
              <a:t>SH Capped</a:t>
            </a:r>
          </a:p>
          <a:p>
            <a:pPr eaLnBrk="0" hangingPunct="0"/>
            <a:r>
              <a:rPr lang="en-US" sz="2000">
                <a:solidFill>
                  <a:srgbClr val="3399FF"/>
                </a:solidFill>
              </a:rPr>
              <a:t> DH Capped</a:t>
            </a:r>
            <a:endParaRPr lang="it-IT" sz="2000">
              <a:solidFill>
                <a:srgbClr val="3399FF"/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 uiExpand="1" build="p"/>
      <p:bldP spid="1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4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008063"/>
          </a:xfrm>
        </p:spPr>
        <p:txBody>
          <a:bodyPr/>
          <a:lstStyle/>
          <a:p>
            <a:r>
              <a:rPr lang="en-US" smtClean="0"/>
              <a:t>Basic Characterization -</a:t>
            </a:r>
            <a:r>
              <a:rPr lang="en-US" sz="2400" smtClean="0"/>
              <a:t> </a:t>
            </a:r>
            <a:r>
              <a:rPr lang="en-US" sz="2800" smtClean="0"/>
              <a:t>SH vs. DH </a:t>
            </a:r>
            <a:r>
              <a:rPr lang="en-US" sz="2800" smtClean="0">
                <a:solidFill>
                  <a:srgbClr val="FF0000"/>
                </a:solidFill>
              </a:rPr>
              <a:t>Capped</a:t>
            </a:r>
          </a:p>
        </p:txBody>
      </p:sp>
      <p:pic>
        <p:nvPicPr>
          <p:cNvPr id="33794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8" y="1382713"/>
            <a:ext cx="7624762" cy="532288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  <p:sp>
        <p:nvSpPr>
          <p:cNvPr id="7" name="Rectangle 43"/>
          <p:cNvSpPr txBox="1">
            <a:spLocks noChangeArrowheads="1"/>
          </p:cNvSpPr>
          <p:nvPr/>
        </p:nvSpPr>
        <p:spPr bwMode="auto">
          <a:xfrm>
            <a:off x="2068513" y="2362200"/>
            <a:ext cx="1665287" cy="15541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81174" tIns="39875" rIns="81174" bIns="39875"/>
          <a:lstStyle>
            <a:lvl1pPr marL="307975" indent="-307975" algn="l" defTabSz="820738" rtl="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9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66750" indent="-257175" algn="l" defTabSz="820738" rtl="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–"/>
              <a:defRPr sz="2500" b="1">
                <a:solidFill>
                  <a:schemeClr val="tx1"/>
                </a:solidFill>
                <a:latin typeface="+mn-lt"/>
              </a:defRPr>
            </a:lvl2pPr>
            <a:lvl3pPr marL="974725" indent="-204788" algn="l" defTabSz="820738" rtl="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200" b="1">
                <a:solidFill>
                  <a:schemeClr val="tx1"/>
                </a:solidFill>
                <a:latin typeface="+mn-lt"/>
              </a:defRPr>
            </a:lvl3pPr>
            <a:lvl4pPr marL="1282700" indent="-206375" algn="l" defTabSz="820738" rtl="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defRPr b="1">
                <a:solidFill>
                  <a:schemeClr val="tx1"/>
                </a:solidFill>
                <a:latin typeface="+mn-lt"/>
              </a:defRPr>
            </a:lvl4pPr>
            <a:lvl5pPr marL="1589088" indent="-204788" algn="l" defTabSz="820738" rtl="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1600" b="1">
                <a:solidFill>
                  <a:schemeClr val="tx1"/>
                </a:solidFill>
                <a:latin typeface="+mn-lt"/>
              </a:defRPr>
            </a:lvl5pPr>
            <a:lvl6pPr marL="2046288" indent="-204788" algn="l" defTabSz="820738" rtl="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1600" b="1">
                <a:solidFill>
                  <a:schemeClr val="tx1"/>
                </a:solidFill>
                <a:latin typeface="+mn-lt"/>
              </a:defRPr>
            </a:lvl6pPr>
            <a:lvl7pPr marL="2503488" indent="-204788" algn="l" defTabSz="820738" rtl="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1600" b="1">
                <a:solidFill>
                  <a:schemeClr val="tx1"/>
                </a:solidFill>
                <a:latin typeface="+mn-lt"/>
              </a:defRPr>
            </a:lvl7pPr>
            <a:lvl8pPr marL="2960688" indent="-204788" algn="l" defTabSz="820738" rtl="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1600" b="1">
                <a:solidFill>
                  <a:schemeClr val="tx1"/>
                </a:solidFill>
                <a:latin typeface="+mn-lt"/>
              </a:defRPr>
            </a:lvl8pPr>
            <a:lvl9pPr marL="3417888" indent="-204788" algn="l" defTabSz="820738" rtl="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1600" b="1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Tx/>
              <a:buNone/>
              <a:defRPr/>
            </a:pPr>
            <a:r>
              <a:rPr lang="it-IT" sz="2400" kern="0" dirty="0" smtClean="0">
                <a:solidFill>
                  <a:srgbClr val="FF0000"/>
                </a:solidFill>
              </a:rPr>
              <a:t>DH </a:t>
            </a:r>
            <a:r>
              <a:rPr lang="it-IT" sz="2400" kern="0" dirty="0" err="1" smtClean="0">
                <a:solidFill>
                  <a:srgbClr val="FF0000"/>
                </a:solidFill>
              </a:rPr>
              <a:t>less</a:t>
            </a:r>
            <a:r>
              <a:rPr lang="it-IT" sz="2400" kern="0" dirty="0" smtClean="0">
                <a:solidFill>
                  <a:srgbClr val="FF0000"/>
                </a:solidFill>
              </a:rPr>
              <a:t> sensitive to V</a:t>
            </a:r>
            <a:r>
              <a:rPr lang="it-IT" sz="2400" kern="0" baseline="-25000" dirty="0" smtClean="0">
                <a:solidFill>
                  <a:srgbClr val="FF0000"/>
                </a:solidFill>
              </a:rPr>
              <a:t>DS</a:t>
            </a:r>
            <a:r>
              <a:rPr lang="it-IT" sz="2400" kern="0" dirty="0" smtClean="0">
                <a:solidFill>
                  <a:srgbClr val="FF0000"/>
                </a:solidFill>
              </a:rPr>
              <a:t> </a:t>
            </a:r>
            <a:r>
              <a:rPr lang="it-IT" sz="2400" kern="0" dirty="0" err="1" smtClean="0">
                <a:solidFill>
                  <a:srgbClr val="FF0000"/>
                </a:solidFill>
              </a:rPr>
              <a:t>changes</a:t>
            </a:r>
            <a:endParaRPr lang="it-IT" sz="2400" kern="0" dirty="0">
              <a:solidFill>
                <a:srgbClr val="FF0000"/>
              </a:solidFill>
            </a:endParaRPr>
          </a:p>
        </p:txBody>
      </p:sp>
      <p:pic>
        <p:nvPicPr>
          <p:cNvPr id="33796" name="Immagine 51" descr="C:\Users\Admin\Desktop\Other useful files\Wafer C scaled 4mm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48500" y="1143000"/>
            <a:ext cx="1943100" cy="24844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  <p:pic>
        <p:nvPicPr>
          <p:cNvPr id="33797" name="Immagine 56" descr="C:\Users\Admin\Desktop\Other useful files\Wafer E scaled 4mm.pn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048500" y="3916363"/>
            <a:ext cx="1943100" cy="248443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  <p:sp>
        <p:nvSpPr>
          <p:cNvPr id="10" name="Freccia in giù 9"/>
          <p:cNvSpPr>
            <a:spLocks noChangeArrowheads="1"/>
          </p:cNvSpPr>
          <p:nvPr/>
        </p:nvSpPr>
        <p:spPr bwMode="auto">
          <a:xfrm rot="-5400000">
            <a:off x="3912393" y="3402807"/>
            <a:ext cx="328613" cy="533400"/>
          </a:xfrm>
          <a:prstGeom prst="downArrow">
            <a:avLst>
              <a:gd name="adj1" fmla="val 50000"/>
              <a:gd name="adj2" fmla="val 49913"/>
            </a:avLst>
          </a:prstGeom>
          <a:solidFill>
            <a:srgbClr val="FF0000">
              <a:alpha val="25098"/>
            </a:srgbClr>
          </a:solidFill>
          <a:ln w="12700" algn="ctr">
            <a:solidFill>
              <a:srgbClr val="C00000"/>
            </a:solidFill>
            <a:round/>
            <a:headEnd/>
            <a:tailEnd/>
          </a:ln>
        </p:spPr>
        <p:txBody>
          <a:bodyPr/>
          <a:lstStyle/>
          <a:p>
            <a:pPr defTabSz="820738" eaLnBrk="0" hangingPunct="0"/>
            <a:endParaRPr lang="it-IT"/>
          </a:p>
        </p:txBody>
      </p:sp>
      <p:sp>
        <p:nvSpPr>
          <p:cNvPr id="33799" name="Rettangolo 11"/>
          <p:cNvSpPr>
            <a:spLocks noChangeArrowheads="1"/>
          </p:cNvSpPr>
          <p:nvPr/>
        </p:nvSpPr>
        <p:spPr bwMode="auto">
          <a:xfrm>
            <a:off x="4076700" y="4854575"/>
            <a:ext cx="2133600" cy="7080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2000"/>
              <a:t> </a:t>
            </a:r>
            <a:r>
              <a:rPr lang="en-US" sz="2000">
                <a:solidFill>
                  <a:srgbClr val="FFC000"/>
                </a:solidFill>
              </a:rPr>
              <a:t>SH Capped</a:t>
            </a:r>
          </a:p>
          <a:p>
            <a:pPr eaLnBrk="0" hangingPunct="0"/>
            <a:r>
              <a:rPr lang="en-US" sz="2000">
                <a:solidFill>
                  <a:srgbClr val="3399FF"/>
                </a:solidFill>
              </a:rPr>
              <a:t> DH Capped</a:t>
            </a:r>
            <a:endParaRPr lang="it-IT" sz="2000">
              <a:solidFill>
                <a:srgbClr val="3399FF"/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 animBg="1"/>
    </p:bldLst>
  </p:timing>
</p:sld>
</file>

<file path=ppt/theme/theme1.xml><?xml version="1.0" encoding="utf-8"?>
<a:theme xmlns:a="http://schemas.openxmlformats.org/drawingml/2006/main" name="IRPStemplat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810000"/>
      </a:accent1>
      <a:accent2>
        <a:srgbClr val="0000FF"/>
      </a:accent2>
      <a:accent3>
        <a:srgbClr val="FFFFFF"/>
      </a:accent3>
      <a:accent4>
        <a:srgbClr val="000000"/>
      </a:accent4>
      <a:accent5>
        <a:srgbClr val="C1AAAA"/>
      </a:accent5>
      <a:accent6>
        <a:srgbClr val="0000E7"/>
      </a:accent6>
      <a:hlink>
        <a:srgbClr val="FF8100"/>
      </a:hlink>
      <a:folHlink>
        <a:srgbClr val="C20000"/>
      </a:folHlink>
    </a:clrScheme>
    <a:fontScheme name="IRPS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820738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820738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IRPS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RPStemplat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RPStemplat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RPStemplat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RPStemplat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RPStemplat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RPStemplat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4940</TotalTime>
  <Pages>1237561</Pages>
  <Words>559</Words>
  <Application>Microsoft Office PowerPoint</Application>
  <PresentationFormat>On-screen Show (4:3)</PresentationFormat>
  <Paragraphs>129</Paragraphs>
  <Slides>20</Slides>
  <Notes>15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2</vt:i4>
      </vt:variant>
      <vt:variant>
        <vt:lpstr>Modello struttura</vt:lpstr>
      </vt:variant>
      <vt:variant>
        <vt:i4>2</vt:i4>
      </vt:variant>
      <vt:variant>
        <vt:lpstr>Titoli diapositive</vt:lpstr>
      </vt:variant>
      <vt:variant>
        <vt:i4>20</vt:i4>
      </vt:variant>
    </vt:vector>
  </HeadingPairs>
  <TitlesOfParts>
    <vt:vector size="24" baseType="lpstr">
      <vt:lpstr>Arial</vt:lpstr>
      <vt:lpstr>Times New Roman</vt:lpstr>
      <vt:lpstr>IRPStemplate</vt:lpstr>
      <vt:lpstr>IRPStemplate</vt:lpstr>
      <vt:lpstr>GaN-HEMTs devices with Single- and Double-heterostructure for power switching applications</vt:lpstr>
      <vt:lpstr>Purpose</vt:lpstr>
      <vt:lpstr>Experimental details - SH Epilayers devices</vt:lpstr>
      <vt:lpstr>Experimental details - DH Epilayers devices</vt:lpstr>
      <vt:lpstr>Basic Characterization - SH vs. DH Uncapped</vt:lpstr>
      <vt:lpstr>Basic Characterization - SH vs. DH Uncapped</vt:lpstr>
      <vt:lpstr>Basic Characterization - SH vs. DH Uncapped</vt:lpstr>
      <vt:lpstr>Basic Characterization - SH vs. DH Capped</vt:lpstr>
      <vt:lpstr>Basic Characterization - SH vs. DH Capped</vt:lpstr>
      <vt:lpstr>Kink, Current collapse</vt:lpstr>
      <vt:lpstr>Kink, Current collapse</vt:lpstr>
      <vt:lpstr>Discussion – robustness and punchthrough</vt:lpstr>
      <vt:lpstr>Discussion – robustness and punchthrough</vt:lpstr>
      <vt:lpstr>Breakdown</vt:lpstr>
      <vt:lpstr>Results Off-state step-stress SH vs. DH</vt:lpstr>
      <vt:lpstr>Diapositiva 16</vt:lpstr>
      <vt:lpstr>Diapositiva 17</vt:lpstr>
      <vt:lpstr>Results - life test DH VG=0V, VD=200V 10h </vt:lpstr>
      <vt:lpstr>Results - life test DH VG=0V, VD=200V 10h </vt:lpstr>
      <vt:lpstr>Conclusions</vt:lpstr>
    </vt:vector>
  </TitlesOfParts>
  <Company>IBM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IRPS 2006 STANDARDS FOR ELECTRONIC PRESENTATION VISUALS</dc:title>
  <dc:creator>Stathis</dc:creator>
  <cp:lastModifiedBy>Alberto</cp:lastModifiedBy>
  <cp:revision>137</cp:revision>
  <cp:lastPrinted>2012-09-18T16:48:06Z</cp:lastPrinted>
  <dcterms:created xsi:type="dcterms:W3CDTF">2000-01-07T19:50:08Z</dcterms:created>
  <dcterms:modified xsi:type="dcterms:W3CDTF">2013-07-04T10:06:34Z</dcterms:modified>
</cp:coreProperties>
</file>