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nrico Paolini" initials="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704189-60DC-4BAC-BCBB-2CD3812C0A90}" type="datetimeFigureOut">
              <a:rPr lang="it-IT" smtClean="0"/>
              <a:t>03/07/2013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1747F9-CF21-4CE9-B81D-56DF28285113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43773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it-IT" smtClean="0"/>
              <a:t>7/4/2013</a:t>
            </a:r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Summer School Brixen-July 2013</a:t>
            </a:r>
            <a:endParaRPr kumimoji="0"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it-IT" smtClean="0"/>
              <a:t>7/4/2013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Summer School Brixen-July 2013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it-IT" smtClean="0"/>
              <a:t>7/4/2013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Summer School Brixen-July 2013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it-IT" smtClean="0"/>
              <a:t>7/4/2013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Summer School Brixen-July 2013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it-IT" smtClean="0"/>
              <a:t>7/4/2013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Summer School Brixen-July 2013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it-IT" smtClean="0"/>
              <a:t>7/4/2013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Summer School Brixen-July 2013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it-IT" smtClean="0"/>
              <a:t>7/4/2013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Summer School Brixen-July 2013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it-IT" smtClean="0"/>
              <a:t>7/4/2013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Summer School Brixen-July 2013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it-IT" smtClean="0"/>
              <a:t>7/4/2013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Summer School Brixen-July 2013</a:t>
            </a:r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it-IT" smtClean="0"/>
              <a:t>7/4/2013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Summer School Brixen-July 2013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it-IT" smtClean="0"/>
              <a:t>7/4/2013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Summer School Brixen-July 2013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 eaLnBrk="1" latinLnBrk="0" hangingPunct="1"/>
            <a:r>
              <a:rPr lang="it-IT" smtClean="0"/>
              <a:t>7/4/2013</a:t>
            </a:r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z="1200" smtClean="0">
                <a:solidFill>
                  <a:schemeClr val="bg2">
                    <a:shade val="50000"/>
                  </a:schemeClr>
                </a:solidFill>
                <a:effectLst/>
              </a:rPr>
              <a:t>Summer School Brixen-July 2013</a:t>
            </a:r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 eaLnBrk="1" latinLnBrk="0" hangingPunct="1"/>
            <a:fld id="{6294C92D-0306-4E69-9CD3-20855E849650}" type="slidenum">
              <a:rPr kumimoji="0" lang="en-US" smtClean="0"/>
              <a:t>‹#›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ags" Target="../tags/tag3.xml"/><Relationship Id="rId7" Type="http://schemas.openxmlformats.org/officeDocument/2006/relationships/image" Target="../media/image5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1020712"/>
            <a:ext cx="7406640" cy="1472184"/>
          </a:xfrm>
        </p:spPr>
        <p:txBody>
          <a:bodyPr>
            <a:noAutofit/>
          </a:bodyPr>
          <a:lstStyle/>
          <a:p>
            <a:r>
              <a:rPr lang="it-IT" sz="4400" dirty="0" smtClean="0"/>
              <a:t>Information Transmission via Source of Opportunity Signals:  Piggyback Communications</a:t>
            </a:r>
            <a:endParaRPr lang="it-IT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2900536"/>
            <a:ext cx="7406640" cy="3120752"/>
          </a:xfrm>
        </p:spPr>
        <p:txBody>
          <a:bodyPr>
            <a:normAutofit/>
          </a:bodyPr>
          <a:lstStyle/>
          <a:p>
            <a:r>
              <a:rPr lang="it-IT" b="1" dirty="0"/>
              <a:t>Vincenzo Zambianchi</a:t>
            </a:r>
            <a:r>
              <a:rPr lang="it-IT" dirty="0"/>
              <a:t>, Enrico Paolini, Davide Dardari</a:t>
            </a:r>
          </a:p>
          <a:p>
            <a:r>
              <a:rPr lang="it-IT" dirty="0"/>
              <a:t>CNIT, DEI, University of Bologna</a:t>
            </a:r>
          </a:p>
          <a:p>
            <a:r>
              <a:rPr lang="it-IT" dirty="0"/>
              <a:t>Via Venezia 52, Cesena (FC) 47521, Italy</a:t>
            </a:r>
          </a:p>
          <a:p>
            <a:r>
              <a:rPr lang="it-IT" dirty="0"/>
              <a:t>Email: </a:t>
            </a:r>
            <a:r>
              <a:rPr lang="it-IT" dirty="0" smtClean="0"/>
              <a:t>{vincenzo.zambianchi</a:t>
            </a:r>
            <a:r>
              <a:rPr lang="it-IT" dirty="0"/>
              <a:t>, e.paolini, </a:t>
            </a:r>
            <a:r>
              <a:rPr lang="it-IT" dirty="0" smtClean="0"/>
              <a:t>davide.dardari}@unibo.it</a:t>
            </a:r>
            <a:endParaRPr lang="it-I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7/4/2013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dirty="0" smtClean="0"/>
              <a:t>Summer School </a:t>
            </a:r>
            <a:r>
              <a:rPr kumimoji="0" lang="en-US" dirty="0" err="1" smtClean="0"/>
              <a:t>Brixen</a:t>
            </a:r>
            <a:r>
              <a:rPr kumimoji="0" lang="en-US" dirty="0" smtClean="0"/>
              <a:t>-July 2013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94744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Antipodal modulation (fixed correlation between noises)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916832"/>
            <a:ext cx="7272808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7/4/2013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Summer School Brixen-July 2013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6309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On off modulation (fixed correlation between noises)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44823"/>
            <a:ext cx="7630815" cy="460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7/4/2013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Summer School Brixen-July 2013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2974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7111" y="-27384"/>
            <a:ext cx="7498080" cy="1143000"/>
          </a:xfrm>
        </p:spPr>
        <p:txBody>
          <a:bodyPr/>
          <a:lstStyle/>
          <a:p>
            <a:r>
              <a:rPr lang="it-IT" dirty="0" smtClean="0"/>
              <a:t>What if correlation increases?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149552"/>
          </a:xfrm>
        </p:spPr>
        <p:txBody>
          <a:bodyPr>
            <a:normAutofit/>
          </a:bodyPr>
          <a:lstStyle/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pPr marL="82296" indent="0">
              <a:buNone/>
            </a:pPr>
            <a:r>
              <a:rPr lang="it-IT" sz="2500" dirty="0" smtClean="0"/>
              <a:t>Positive trend due to the beneficial effect of </a:t>
            </a:r>
            <a:r>
              <a:rPr lang="it-IT" sz="2500" dirty="0" err="1" smtClean="0"/>
              <a:t>correlation</a:t>
            </a:r>
            <a:r>
              <a:rPr lang="it-IT" sz="2500" dirty="0" smtClean="0"/>
              <a:t>.</a:t>
            </a:r>
            <a:endParaRPr lang="it-IT" sz="25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5" y="1196752"/>
            <a:ext cx="7632848" cy="44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7/4/2013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Summer School Brixen-July 2013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5773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What if direct path is progressively shielded?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725616"/>
          </a:xfrm>
        </p:spPr>
        <p:txBody>
          <a:bodyPr/>
          <a:lstStyle/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pPr marL="82296" indent="0">
              <a:buNone/>
            </a:pPr>
            <a:r>
              <a:rPr lang="it-IT" sz="2400" dirty="0" smtClean="0"/>
              <a:t>Information rate </a:t>
            </a:r>
            <a:r>
              <a:rPr lang="it-IT" sz="2400" dirty="0" err="1" smtClean="0"/>
              <a:t>is</a:t>
            </a:r>
            <a:r>
              <a:rPr lang="it-IT" sz="2400" dirty="0" smtClean="0"/>
              <a:t> </a:t>
            </a:r>
            <a:r>
              <a:rPr lang="it-IT" sz="2400" dirty="0" err="1" smtClean="0"/>
              <a:t>higher</a:t>
            </a:r>
            <a:r>
              <a:rPr lang="it-IT" sz="2400" dirty="0" smtClean="0"/>
              <a:t> with a shielded direct path!</a:t>
            </a:r>
            <a:endParaRPr lang="it-IT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55824"/>
            <a:ext cx="7416824" cy="3905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7/4/2013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Summer School Brixen-July 2013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0956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Concluding Remarks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A possible answer to near zero-power communication was introduced and the corresponding channel model </a:t>
            </a:r>
            <a:r>
              <a:rPr lang="it-IT" dirty="0" err="1" smtClean="0"/>
              <a:t>derived</a:t>
            </a:r>
            <a:r>
              <a:rPr lang="it-IT" dirty="0" smtClean="0"/>
              <a:t>.</a:t>
            </a:r>
          </a:p>
          <a:p>
            <a:r>
              <a:rPr lang="it-IT" dirty="0" smtClean="0"/>
              <a:t>Link budget trade off between communication range and SoO distance </a:t>
            </a:r>
            <a:r>
              <a:rPr lang="it-IT" dirty="0" err="1" smtClean="0"/>
              <a:t>was</a:t>
            </a:r>
            <a:r>
              <a:rPr lang="it-IT" dirty="0" smtClean="0"/>
              <a:t> </a:t>
            </a:r>
            <a:r>
              <a:rPr lang="it-IT" dirty="0" err="1" smtClean="0"/>
              <a:t>shown</a:t>
            </a:r>
            <a:r>
              <a:rPr lang="it-IT" dirty="0" smtClean="0"/>
              <a:t>.</a:t>
            </a:r>
          </a:p>
          <a:p>
            <a:r>
              <a:rPr lang="it-IT" dirty="0" smtClean="0"/>
              <a:t>A comparison of achievable rates </a:t>
            </a:r>
            <a:r>
              <a:rPr lang="it-IT" dirty="0" err="1" smtClean="0"/>
              <a:t>was</a:t>
            </a:r>
            <a:r>
              <a:rPr lang="it-IT" dirty="0" smtClean="0"/>
              <a:t> </a:t>
            </a:r>
            <a:r>
              <a:rPr lang="it-IT" dirty="0" err="1" smtClean="0"/>
              <a:t>yielded</a:t>
            </a:r>
            <a:r>
              <a:rPr lang="it-IT" dirty="0" smtClean="0"/>
              <a:t>.</a:t>
            </a:r>
          </a:p>
          <a:p>
            <a:r>
              <a:rPr lang="it-IT" dirty="0" smtClean="0"/>
              <a:t>Investigation about correlation and shielding effects were carried out.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7/4/2013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Summer School Brixen-July 2013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230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What’s next?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Multiple access?</a:t>
            </a:r>
          </a:p>
          <a:p>
            <a:endParaRPr lang="it-IT" dirty="0"/>
          </a:p>
          <a:p>
            <a:r>
              <a:rPr lang="it-IT" dirty="0" smtClean="0"/>
              <a:t>Interference concerns?</a:t>
            </a:r>
          </a:p>
          <a:p>
            <a:endParaRPr lang="it-IT" dirty="0"/>
          </a:p>
          <a:p>
            <a:r>
              <a:rPr lang="it-IT" dirty="0" smtClean="0"/>
              <a:t>Non ideal propagation effects?</a:t>
            </a:r>
          </a:p>
          <a:p>
            <a:endParaRPr lang="it-IT" dirty="0"/>
          </a:p>
          <a:p>
            <a:r>
              <a:rPr lang="it-IT" dirty="0" smtClean="0"/>
              <a:t>Capacity analysis </a:t>
            </a:r>
            <a:r>
              <a:rPr lang="it-IT" dirty="0" smtClean="0">
                <a:sym typeface="Wingdings" pitchFamily="2" charset="2"/>
              </a:rPr>
              <a:t> Peak Power limited channels.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7/4/2013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Summer School Brixen-July 2013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82140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88640"/>
            <a:ext cx="7498080" cy="6336704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it-IT" sz="2000" dirty="0" smtClean="0">
                <a:sym typeface="Wingdings" pitchFamily="2" charset="2"/>
              </a:rPr>
              <a:t>Add-on references:</a:t>
            </a:r>
          </a:p>
          <a:p>
            <a:pPr marL="82296" indent="0">
              <a:buNone/>
            </a:pPr>
            <a:r>
              <a:rPr lang="it-IT" sz="2000" dirty="0" smtClean="0">
                <a:sym typeface="Wingdings" pitchFamily="2" charset="2"/>
              </a:rPr>
              <a:t>Conferences:</a:t>
            </a:r>
          </a:p>
          <a:p>
            <a:r>
              <a:rPr lang="it-IT" sz="2000" dirty="0" smtClean="0">
                <a:sym typeface="Wingdings" pitchFamily="2" charset="2"/>
              </a:rPr>
              <a:t>V. Zambianchi, E. Paolini, D. Dardari, ‘‘</a:t>
            </a:r>
            <a:r>
              <a:rPr lang="en-US" sz="2000" dirty="0"/>
              <a:t>Information Transmission via Source of </a:t>
            </a:r>
            <a:r>
              <a:rPr lang="en-US" sz="2000" dirty="0" smtClean="0"/>
              <a:t>Opportunity </a:t>
            </a:r>
            <a:r>
              <a:rPr lang="it-IT" sz="2000" dirty="0" smtClean="0"/>
              <a:t>Signals</a:t>
            </a:r>
            <a:r>
              <a:rPr lang="it-IT" sz="2000" dirty="0"/>
              <a:t>: Piggyback </a:t>
            </a:r>
            <a:r>
              <a:rPr lang="it-IT" sz="2000" dirty="0" smtClean="0"/>
              <a:t>Communications,’’ Proc. IEEE ICC 2013</a:t>
            </a:r>
            <a:r>
              <a:rPr lang="it-IT" sz="2000" dirty="0" smtClean="0"/>
              <a:t>.</a:t>
            </a:r>
          </a:p>
          <a:p>
            <a:r>
              <a:rPr lang="en-US" sz="2000" dirty="0" smtClean="0"/>
              <a:t>V. </a:t>
            </a:r>
            <a:r>
              <a:rPr lang="en-US" sz="2000" dirty="0" err="1" smtClean="0"/>
              <a:t>Zambianchi</a:t>
            </a:r>
            <a:r>
              <a:rPr lang="en-US" sz="2000" dirty="0" smtClean="0"/>
              <a:t>, E. </a:t>
            </a:r>
            <a:r>
              <a:rPr lang="en-US" sz="2000" dirty="0" err="1" smtClean="0"/>
              <a:t>paolini</a:t>
            </a:r>
            <a:r>
              <a:rPr lang="en-US" sz="2000" dirty="0" smtClean="0"/>
              <a:t>, D. </a:t>
            </a:r>
            <a:r>
              <a:rPr lang="en-US" sz="2000" dirty="0" err="1" smtClean="0"/>
              <a:t>Dardari</a:t>
            </a:r>
            <a:r>
              <a:rPr lang="en-US" sz="2000" dirty="0" smtClean="0"/>
              <a:t>, “A </a:t>
            </a:r>
            <a:r>
              <a:rPr lang="en-US" sz="2000" dirty="0"/>
              <a:t>Piggyback Communication Scheme for Reuse </a:t>
            </a:r>
            <a:r>
              <a:rPr lang="en-US" sz="2000" dirty="0" smtClean="0"/>
              <a:t>of </a:t>
            </a:r>
            <a:r>
              <a:rPr lang="it-IT" sz="2000" dirty="0" smtClean="0"/>
              <a:t>Source </a:t>
            </a:r>
            <a:r>
              <a:rPr lang="it-IT" sz="2000" dirty="0"/>
              <a:t>of Opportunity </a:t>
            </a:r>
            <a:r>
              <a:rPr lang="it-IT" sz="2000" dirty="0" smtClean="0"/>
              <a:t>Signals,’’ GTTI 2013, </a:t>
            </a:r>
            <a:r>
              <a:rPr lang="it-IT" sz="2000" b="1" dirty="0" smtClean="0"/>
              <a:t>Winner of the ‘’Best Paper Award F. Carassa’’</a:t>
            </a:r>
            <a:r>
              <a:rPr lang="it-IT" sz="2000" dirty="0" smtClean="0"/>
              <a:t>.</a:t>
            </a:r>
          </a:p>
          <a:p>
            <a:pPr marL="82296" indent="0">
              <a:buNone/>
            </a:pPr>
            <a:r>
              <a:rPr lang="it-IT" sz="2000" dirty="0" smtClean="0">
                <a:sym typeface="Wingdings" pitchFamily="2" charset="2"/>
              </a:rPr>
              <a:t>J</a:t>
            </a:r>
            <a:r>
              <a:rPr lang="it-IT" sz="2000" dirty="0" smtClean="0">
                <a:sym typeface="Wingdings" pitchFamily="2" charset="2"/>
              </a:rPr>
              <a:t>ournals</a:t>
            </a:r>
            <a:r>
              <a:rPr lang="it-IT" sz="2000" dirty="0" smtClean="0">
                <a:sym typeface="Wingdings" pitchFamily="2" charset="2"/>
              </a:rPr>
              <a:t>:</a:t>
            </a:r>
          </a:p>
          <a:p>
            <a:r>
              <a:rPr lang="it-IT" sz="2000" dirty="0">
                <a:solidFill>
                  <a:srgbClr val="FF0000"/>
                </a:solidFill>
              </a:rPr>
              <a:t>V. Zambianchi, E. Paolini, and D. Dardari, “Capacity Achieving </a:t>
            </a:r>
            <a:r>
              <a:rPr lang="it-IT" sz="2000" dirty="0" smtClean="0">
                <a:solidFill>
                  <a:srgbClr val="FF0000"/>
                </a:solidFill>
              </a:rPr>
              <a:t>Peak Power </a:t>
            </a:r>
            <a:r>
              <a:rPr lang="it-IT" sz="2000" dirty="0">
                <a:solidFill>
                  <a:srgbClr val="FF0000"/>
                </a:solidFill>
              </a:rPr>
              <a:t>Limited Probability </a:t>
            </a:r>
            <a:r>
              <a:rPr lang="it-IT" sz="2000" dirty="0" smtClean="0">
                <a:solidFill>
                  <a:srgbClr val="FF0000"/>
                </a:solidFill>
              </a:rPr>
              <a:t>Measures: </a:t>
            </a:r>
            <a:r>
              <a:rPr lang="it-IT" sz="2000" dirty="0">
                <a:solidFill>
                  <a:srgbClr val="FF0000"/>
                </a:solidFill>
              </a:rPr>
              <a:t>Sufficient Conditions for Finite Discreteness</a:t>
            </a:r>
            <a:r>
              <a:rPr lang="it-IT" sz="2000" dirty="0" smtClean="0">
                <a:solidFill>
                  <a:srgbClr val="FF0000"/>
                </a:solidFill>
              </a:rPr>
              <a:t>,” </a:t>
            </a:r>
            <a:r>
              <a:rPr lang="en-US" sz="2000" dirty="0" smtClean="0"/>
              <a:t>Submitted </a:t>
            </a:r>
            <a:r>
              <a:rPr lang="en-US" sz="2000" dirty="0"/>
              <a:t>to IEEE Trans. Inf. Theory</a:t>
            </a:r>
            <a:r>
              <a:rPr lang="en-US" sz="2000" dirty="0">
                <a:solidFill>
                  <a:srgbClr val="FF0000"/>
                </a:solidFill>
              </a:rPr>
              <a:t>.</a:t>
            </a:r>
            <a:endParaRPr lang="it-IT" sz="2000" dirty="0" smtClean="0">
              <a:solidFill>
                <a:srgbClr val="FF0000"/>
              </a:solidFill>
              <a:sym typeface="Wingdings" pitchFamily="2" charset="2"/>
            </a:endParaRPr>
          </a:p>
          <a:p>
            <a:pPr marL="82296" indent="0">
              <a:buNone/>
            </a:pPr>
            <a:endParaRPr lang="it-IT" sz="2000" dirty="0" smtClean="0">
              <a:sym typeface="Wingdings" pitchFamily="2" charset="2"/>
            </a:endParaRPr>
          </a:p>
          <a:p>
            <a:pPr marL="82296" indent="0">
              <a:buNone/>
            </a:pPr>
            <a:endParaRPr lang="it-IT" sz="2000" dirty="0" smtClean="0">
              <a:sym typeface="Wingdings" pitchFamily="2" charset="2"/>
            </a:endParaRPr>
          </a:p>
          <a:p>
            <a:pPr marL="82296" indent="0" algn="ctr">
              <a:buNone/>
            </a:pPr>
            <a:r>
              <a:rPr lang="it-IT" sz="3600" dirty="0"/>
              <a:t>Thank you for your attention </a:t>
            </a:r>
          </a:p>
          <a:p>
            <a:pPr marL="82296" indent="0" algn="ctr">
              <a:buNone/>
            </a:pPr>
            <a:r>
              <a:rPr lang="it-IT" sz="3600" dirty="0">
                <a:sym typeface="Wingdings" pitchFamily="2" charset="2"/>
              </a:rPr>
              <a:t></a:t>
            </a:r>
          </a:p>
          <a:p>
            <a:pPr marL="82296" indent="0" algn="ctr">
              <a:buNone/>
            </a:pPr>
            <a:endParaRPr lang="it-IT" sz="3600" dirty="0" smtClean="0">
              <a:sym typeface="Wingdings" pitchFamily="2" charset="2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7/4/2013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Summer School Brixen-July 2013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2940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Application Scenario: ‘‘Near Zero-Power Communications’’</a:t>
            </a:r>
            <a:endParaRPr lang="it-I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063" y="1484783"/>
            <a:ext cx="7139940" cy="435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73065" y="5877272"/>
            <a:ext cx="7131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/>
              <a:t>Is this feasible, at least </a:t>
            </a:r>
            <a:r>
              <a:rPr lang="en-US" sz="2400" dirty="0" smtClean="0"/>
              <a:t>from </a:t>
            </a:r>
            <a:r>
              <a:rPr lang="en-US" sz="2400" dirty="0"/>
              <a:t>a theoretical point of view</a:t>
            </a:r>
            <a:r>
              <a:rPr lang="en-US" sz="2400" dirty="0" smtClean="0"/>
              <a:t>?</a:t>
            </a:r>
            <a:endParaRPr lang="it-IT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7/4/2013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Summer School Brixen-July 2013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4635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Analysis of ‘‘Near Zero-Power Communications’’ concept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endParaRPr lang="it-IT" dirty="0" smtClean="0"/>
          </a:p>
          <a:p>
            <a:pPr marL="82296" indent="0">
              <a:buNone/>
            </a:pPr>
            <a:r>
              <a:rPr lang="it-IT" dirty="0" smtClean="0"/>
              <a:t>Some questions have to be addressed...</a:t>
            </a:r>
          </a:p>
          <a:p>
            <a:endParaRPr lang="it-IT" dirty="0" smtClean="0"/>
          </a:p>
          <a:p>
            <a:pPr marL="596646" indent="-514350">
              <a:buFont typeface="+mj-lt"/>
              <a:buAutoNum type="arabicPeriod"/>
            </a:pPr>
            <a:r>
              <a:rPr lang="it-IT" dirty="0" smtClean="0"/>
              <a:t>How to perform communications without energy consumption?</a:t>
            </a:r>
          </a:p>
          <a:p>
            <a:pPr marL="596646" indent="-514350">
              <a:buFont typeface="+mj-lt"/>
              <a:buAutoNum type="arabicPeriod"/>
            </a:pPr>
            <a:r>
              <a:rPr lang="it-IT" dirty="0" smtClean="0"/>
              <a:t>What are the achievable distances and information rates (performances)?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7/4/2013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Summer School Brixen-July 2013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9254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How to? </a:t>
            </a:r>
            <a:br>
              <a:rPr lang="it-IT" dirty="0" smtClean="0"/>
            </a:br>
            <a:r>
              <a:rPr lang="it-IT" dirty="0"/>
              <a:t>	</a:t>
            </a:r>
            <a:r>
              <a:rPr lang="it-IT" dirty="0" err="1" smtClean="0"/>
              <a:t>Piggyback</a:t>
            </a:r>
            <a:r>
              <a:rPr lang="it-IT" dirty="0" smtClean="0"/>
              <a:t> Communications!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724744"/>
            <a:ext cx="7498080" cy="4800600"/>
          </a:xfrm>
        </p:spPr>
        <p:txBody>
          <a:bodyPr/>
          <a:lstStyle/>
          <a:p>
            <a:r>
              <a:rPr lang="it-IT" dirty="0" smtClean="0"/>
              <a:t>Wireless communications by means of </a:t>
            </a:r>
            <a:r>
              <a:rPr lang="it-IT" b="1" dirty="0" smtClean="0">
                <a:solidFill>
                  <a:srgbClr val="0070C0"/>
                </a:solidFill>
              </a:rPr>
              <a:t>reuse</a:t>
            </a:r>
            <a:r>
              <a:rPr lang="it-IT" dirty="0" smtClean="0"/>
              <a:t> of already available signals (source of opportunity signals) as information </a:t>
            </a:r>
            <a:r>
              <a:rPr lang="it-IT" dirty="0" err="1" smtClean="0"/>
              <a:t>carrier</a:t>
            </a:r>
            <a:r>
              <a:rPr lang="it-IT" dirty="0" smtClean="0"/>
              <a:t>.</a:t>
            </a:r>
          </a:p>
          <a:p>
            <a:r>
              <a:rPr lang="it-IT" dirty="0" smtClean="0"/>
              <a:t>No need for an ad-hoc generated carrier! (System level energetic benefit.) </a:t>
            </a:r>
          </a:p>
          <a:p>
            <a:r>
              <a:rPr lang="it-IT" dirty="0" smtClean="0"/>
              <a:t>Backscatter modulation is employed at the sensor/</a:t>
            </a:r>
            <a:r>
              <a:rPr lang="it-IT" dirty="0" err="1" smtClean="0"/>
              <a:t>transmitter</a:t>
            </a:r>
            <a:r>
              <a:rPr lang="it-IT" dirty="0" smtClean="0"/>
              <a:t> side.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7/4/2013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Summer School Brixen-July 2013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1362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0974" y="9925"/>
            <a:ext cx="7498080" cy="1143000"/>
          </a:xfrm>
        </p:spPr>
        <p:txBody>
          <a:bodyPr/>
          <a:lstStyle/>
          <a:p>
            <a:r>
              <a:rPr lang="it-IT" dirty="0" smtClean="0"/>
              <a:t>Communication Architecture </a:t>
            </a:r>
            <a:endParaRPr lang="it-IT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5414" y="1124688"/>
            <a:ext cx="8407146" cy="4197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5165184"/>
            <a:ext cx="5844540" cy="64008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368374"/>
            <a:ext cx="648072" cy="17722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763688" y="4653136"/>
            <a:ext cx="2496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Resulting received signal:</a:t>
            </a:r>
            <a:endParaRPr lang="it-IT" dirty="0"/>
          </a:p>
        </p:txBody>
      </p:sp>
      <p:pic>
        <p:nvPicPr>
          <p:cNvPr id="18" name="Picture 1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5" y="6093296"/>
            <a:ext cx="4320540" cy="25527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7/4/2013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Summer School Brixen-July 2013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1406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188640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 smtClean="0"/>
              <a:t>Discrete Time Channel Model:</a:t>
            </a:r>
            <a:br>
              <a:rPr lang="it-IT" dirty="0" smtClean="0"/>
            </a:br>
            <a:r>
              <a:rPr lang="it-IT" dirty="0" smtClean="0"/>
              <a:t>(Memoryless)</a:t>
            </a:r>
            <a:endParaRPr lang="it-IT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8400" y="1698134"/>
            <a:ext cx="4373880" cy="506730"/>
          </a:xfrm>
        </p:spPr>
      </p:pic>
      <p:sp>
        <p:nvSpPr>
          <p:cNvPr id="6" name="TextBox 5"/>
          <p:cNvSpPr txBox="1"/>
          <p:nvPr/>
        </p:nvSpPr>
        <p:spPr>
          <a:xfrm>
            <a:off x="1043608" y="2411010"/>
            <a:ext cx="8100392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Pecularities:</a:t>
            </a:r>
            <a:endParaRPr lang="it-IT" dirty="0" smtClean="0"/>
          </a:p>
          <a:p>
            <a:pPr marL="285750" indent="-285750">
              <a:buFont typeface="Wingdings" pitchFamily="2" charset="2"/>
              <a:buChar char="q"/>
            </a:pPr>
            <a:r>
              <a:rPr lang="it-IT" sz="2400" dirty="0" smtClean="0"/>
              <a:t> Multiplicative plus Additive Noise Channel with </a:t>
            </a:r>
            <a:r>
              <a:rPr lang="it-IT" sz="2400" b="1" dirty="0" smtClean="0"/>
              <a:t>correlated</a:t>
            </a:r>
            <a:r>
              <a:rPr lang="it-IT" sz="2400" dirty="0" smtClean="0"/>
              <a:t> noises.</a:t>
            </a:r>
            <a:endParaRPr lang="it-IT" dirty="0"/>
          </a:p>
          <a:p>
            <a:pPr marL="285750" indent="-285750">
              <a:buFont typeface="Wingdings" pitchFamily="2" charset="2"/>
              <a:buChar char="q"/>
            </a:pPr>
            <a:r>
              <a:rPr lang="it-IT" sz="2400" dirty="0" smtClean="0"/>
              <a:t> </a:t>
            </a:r>
            <a:r>
              <a:rPr lang="it-IT" sz="2400" dirty="0" err="1" smtClean="0"/>
              <a:t>Capacity</a:t>
            </a:r>
            <a:r>
              <a:rPr lang="it-IT" sz="2400" dirty="0" smtClean="0"/>
              <a:t> expression unknown (in the complex input case) but.... </a:t>
            </a:r>
            <a:r>
              <a:rPr lang="it-IT" sz="2400" dirty="0" err="1" smtClean="0"/>
              <a:t>Similar</a:t>
            </a:r>
            <a:r>
              <a:rPr lang="it-IT" sz="2400" dirty="0" smtClean="0"/>
              <a:t> to </a:t>
            </a:r>
            <a:r>
              <a:rPr lang="it-IT" sz="2400" dirty="0" err="1" smtClean="0"/>
              <a:t>previously</a:t>
            </a:r>
            <a:r>
              <a:rPr lang="it-IT" sz="2400" dirty="0" smtClean="0"/>
              <a:t> studied models!</a:t>
            </a:r>
          </a:p>
          <a:p>
            <a:pPr marL="285750" indent="-285750">
              <a:buFont typeface="Wingdings" pitchFamily="2" charset="2"/>
              <a:buChar char="q"/>
            </a:pPr>
            <a:endParaRPr lang="it-IT" sz="2400" dirty="0"/>
          </a:p>
          <a:p>
            <a:r>
              <a:rPr lang="it-IT" sz="2400" dirty="0" smtClean="0"/>
              <a:t>A discrete input with a finite number of probability mass points is expected to be capacity-achieving (cfr. [</a:t>
            </a:r>
            <a:r>
              <a:rPr lang="it-IT" sz="2400" dirty="0" smtClean="0">
                <a:solidFill>
                  <a:schemeClr val="accent3">
                    <a:lumMod val="50000"/>
                  </a:schemeClr>
                </a:solidFill>
              </a:rPr>
              <a:t>Cha05</a:t>
            </a:r>
            <a:r>
              <a:rPr lang="it-IT" sz="2400" dirty="0" smtClean="0"/>
              <a:t>, </a:t>
            </a:r>
            <a:r>
              <a:rPr lang="it-IT" sz="2400" dirty="0" smtClean="0">
                <a:solidFill>
                  <a:schemeClr val="accent3">
                    <a:lumMod val="50000"/>
                  </a:schemeClr>
                </a:solidFill>
              </a:rPr>
              <a:t>Fay01</a:t>
            </a:r>
            <a:r>
              <a:rPr lang="it-IT" sz="2400" dirty="0" smtClean="0"/>
              <a:t>].</a:t>
            </a:r>
          </a:p>
          <a:p>
            <a:endParaRPr lang="it-IT" dirty="0"/>
          </a:p>
          <a:p>
            <a:endParaRPr lang="it-IT" dirty="0" smtClean="0"/>
          </a:p>
          <a:p>
            <a:r>
              <a:rPr lang="it-IT" sz="1200" dirty="0" smtClean="0">
                <a:solidFill>
                  <a:schemeClr val="accent3">
                    <a:lumMod val="50000"/>
                  </a:schemeClr>
                </a:solidFill>
              </a:rPr>
              <a:t>Cha05: </a:t>
            </a:r>
            <a:r>
              <a:rPr lang="en-US" sz="1200" dirty="0" smtClean="0"/>
              <a:t>T. </a:t>
            </a:r>
            <a:r>
              <a:rPr lang="en-US" sz="1200" dirty="0"/>
              <a:t>H. Chan, S. </a:t>
            </a:r>
            <a:r>
              <a:rPr lang="en-US" sz="1200" dirty="0" err="1"/>
              <a:t>Hranilovic</a:t>
            </a:r>
            <a:r>
              <a:rPr lang="en-US" sz="1200" dirty="0"/>
              <a:t>, and F. R. </a:t>
            </a:r>
            <a:r>
              <a:rPr lang="en-US" sz="1200" dirty="0" err="1"/>
              <a:t>Kschischang</a:t>
            </a:r>
            <a:r>
              <a:rPr lang="en-US" sz="1200" dirty="0"/>
              <a:t>, “</a:t>
            </a:r>
            <a:r>
              <a:rPr lang="en-US" sz="1200" dirty="0" smtClean="0"/>
              <a:t>Capacity-Achieving Probability </a:t>
            </a:r>
            <a:r>
              <a:rPr lang="en-US" sz="1200" dirty="0"/>
              <a:t>Measure for Conditionally Gaussian </a:t>
            </a:r>
            <a:r>
              <a:rPr lang="en-US" sz="1200" dirty="0" smtClean="0"/>
              <a:t>Channels </a:t>
            </a:r>
            <a:r>
              <a:rPr lang="en-US" sz="1200" dirty="0"/>
              <a:t>With </a:t>
            </a:r>
            <a:r>
              <a:rPr lang="en-US" sz="1200" dirty="0" smtClean="0"/>
              <a:t>Bounded Inputs</a:t>
            </a:r>
            <a:r>
              <a:rPr lang="en-US" sz="1200" dirty="0"/>
              <a:t>,” IEEE Trans. Inf. Theory, vol. 51, no. 6, pp. 2073–2088, </a:t>
            </a:r>
            <a:r>
              <a:rPr lang="en-US" sz="1200" dirty="0" smtClean="0"/>
              <a:t>Jun. </a:t>
            </a:r>
            <a:r>
              <a:rPr lang="it-IT" sz="1200" dirty="0" smtClean="0"/>
              <a:t>2005</a:t>
            </a:r>
            <a:r>
              <a:rPr lang="it-IT" sz="1200" dirty="0"/>
              <a:t>.</a:t>
            </a:r>
            <a:endParaRPr lang="it-IT" sz="1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it-IT" sz="1200" dirty="0" smtClean="0">
                <a:solidFill>
                  <a:schemeClr val="accent3">
                    <a:lumMod val="50000"/>
                  </a:schemeClr>
                </a:solidFill>
              </a:rPr>
              <a:t>Fay01: </a:t>
            </a:r>
            <a:r>
              <a:rPr lang="en-US" sz="1200" dirty="0" smtClean="0"/>
              <a:t>I</a:t>
            </a:r>
            <a:r>
              <a:rPr lang="en-US" sz="1200" dirty="0"/>
              <a:t>. </a:t>
            </a:r>
            <a:r>
              <a:rPr lang="en-US" sz="1200" dirty="0" err="1"/>
              <a:t>Abou-Faycal</a:t>
            </a:r>
            <a:r>
              <a:rPr lang="en-US" sz="1200" dirty="0"/>
              <a:t>, M. </a:t>
            </a:r>
            <a:r>
              <a:rPr lang="en-US" sz="1200" dirty="0" err="1"/>
              <a:t>Trott</a:t>
            </a:r>
            <a:r>
              <a:rPr lang="en-US" sz="1200" dirty="0"/>
              <a:t>, and S. </a:t>
            </a:r>
            <a:r>
              <a:rPr lang="en-US" sz="1200" dirty="0" err="1"/>
              <a:t>Shamai</a:t>
            </a:r>
            <a:r>
              <a:rPr lang="en-US" sz="1200" dirty="0"/>
              <a:t>, “The capacity of </a:t>
            </a:r>
            <a:r>
              <a:rPr lang="en-US" sz="1200" dirty="0" smtClean="0"/>
              <a:t>discrete-time </a:t>
            </a:r>
            <a:r>
              <a:rPr lang="en-US" sz="1200" dirty="0" err="1" smtClean="0"/>
              <a:t>memoryless</a:t>
            </a:r>
            <a:r>
              <a:rPr lang="en-US" sz="1200" dirty="0" smtClean="0"/>
              <a:t> </a:t>
            </a:r>
            <a:r>
              <a:rPr lang="en-US" sz="1200" dirty="0"/>
              <a:t>Rayleigh-fading channels,” IEEE Trans. Inf. </a:t>
            </a:r>
            <a:r>
              <a:rPr lang="en-US" sz="1200" dirty="0" smtClean="0"/>
              <a:t>Theory, vol</a:t>
            </a:r>
            <a:r>
              <a:rPr lang="en-US" sz="1200" dirty="0"/>
              <a:t>. 47, no. 4, pp. 1290 –1301, May 2001.</a:t>
            </a:r>
            <a:endParaRPr lang="it-IT" sz="1200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7/4/2013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Summer School Brixen-July 2013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2822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Time to give ANSWERS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2372816"/>
            <a:ext cx="7498080" cy="4800600"/>
          </a:xfrm>
        </p:spPr>
        <p:txBody>
          <a:bodyPr/>
          <a:lstStyle/>
          <a:p>
            <a:pPr marL="82296" indent="0">
              <a:buNone/>
            </a:pPr>
            <a:r>
              <a:rPr lang="it-IT" sz="2800" dirty="0" smtClean="0"/>
              <a:t>Recall our initial question </a:t>
            </a:r>
            <a:r>
              <a:rPr lang="it-IT" sz="2800" dirty="0" err="1" smtClean="0"/>
              <a:t>about</a:t>
            </a:r>
            <a:r>
              <a:rPr lang="it-IT" sz="2800" dirty="0" smtClean="0"/>
              <a:t> performances...</a:t>
            </a:r>
          </a:p>
          <a:p>
            <a:pPr marL="82296" indent="0">
              <a:buNone/>
            </a:pPr>
            <a:endParaRPr lang="it-IT" sz="2400" dirty="0"/>
          </a:p>
          <a:p>
            <a:pPr marL="539496" indent="-457200">
              <a:buFont typeface="+mj-lt"/>
              <a:buAutoNum type="arabicPeriod"/>
            </a:pPr>
            <a:r>
              <a:rPr lang="it-IT" sz="2400" dirty="0" smtClean="0"/>
              <a:t>Expected communication </a:t>
            </a:r>
            <a:r>
              <a:rPr lang="it-IT" sz="2800" b="1" dirty="0" smtClean="0"/>
              <a:t>range</a:t>
            </a:r>
            <a:r>
              <a:rPr lang="it-IT" sz="2400" dirty="0" smtClean="0"/>
              <a:t>?</a:t>
            </a:r>
          </a:p>
          <a:p>
            <a:pPr marL="539496" indent="-457200">
              <a:buFont typeface="+mj-lt"/>
              <a:buAutoNum type="arabicPeriod"/>
            </a:pPr>
            <a:endParaRPr lang="it-IT" sz="2400" dirty="0"/>
          </a:p>
          <a:p>
            <a:pPr marL="539496" indent="-457200">
              <a:buFont typeface="+mj-lt"/>
              <a:buAutoNum type="arabicPeriod"/>
            </a:pPr>
            <a:r>
              <a:rPr lang="it-IT" sz="2400" dirty="0" smtClean="0"/>
              <a:t>Achievable information </a:t>
            </a:r>
            <a:r>
              <a:rPr lang="it-IT" sz="2800" b="1" dirty="0" smtClean="0"/>
              <a:t>rate</a:t>
            </a:r>
            <a:r>
              <a:rPr lang="it-IT" sz="2400" dirty="0" smtClean="0"/>
              <a:t>?</a:t>
            </a:r>
          </a:p>
          <a:p>
            <a:pPr marL="539496" indent="-457200">
              <a:buFont typeface="+mj-lt"/>
              <a:buAutoNum type="arabicPeriod"/>
            </a:pPr>
            <a:endParaRPr lang="it-IT" sz="2400" dirty="0"/>
          </a:p>
          <a:p>
            <a:pPr marL="82296" indent="0">
              <a:buNone/>
            </a:pPr>
            <a:r>
              <a:rPr lang="it-IT" sz="2400" dirty="0" smtClean="0"/>
              <a:t>Numerical results can speak by </a:t>
            </a:r>
            <a:r>
              <a:rPr lang="it-IT" sz="2400" dirty="0" err="1" smtClean="0"/>
              <a:t>themselves</a:t>
            </a:r>
            <a:r>
              <a:rPr lang="it-IT" sz="2400" dirty="0" smtClean="0"/>
              <a:t>...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7/4/2013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Summer School Brixen-July 2013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91950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629816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it-IT" sz="4400" dirty="0" smtClean="0"/>
              <a:t>1) </a:t>
            </a:r>
            <a:r>
              <a:rPr lang="it-IT" sz="4400" dirty="0"/>
              <a:t>Link Budget: </a:t>
            </a:r>
            <a:r>
              <a:rPr lang="it-IT" sz="4400" dirty="0" smtClean="0"/>
              <a:t>Communication </a:t>
            </a:r>
            <a:r>
              <a:rPr lang="it-IT" sz="4400" dirty="0"/>
              <a:t>range vs SoO distance trade </a:t>
            </a:r>
            <a:r>
              <a:rPr lang="it-IT" sz="4400" dirty="0" smtClean="0"/>
              <a:t>off</a:t>
            </a:r>
            <a:r>
              <a:rPr lang="it-IT" sz="4400" dirty="0"/>
              <a:t/>
            </a:r>
            <a:br>
              <a:rPr lang="it-IT" sz="4400" dirty="0"/>
            </a:br>
            <a:endParaRPr lang="it-IT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100" y="1860003"/>
            <a:ext cx="7499350" cy="4665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7/4/2013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Summer School Brixen-July 2013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270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1143000"/>
          </a:xfrm>
        </p:spPr>
        <p:txBody>
          <a:bodyPr/>
          <a:lstStyle/>
          <a:p>
            <a:r>
              <a:rPr lang="it-IT" dirty="0" smtClean="0"/>
              <a:t>2) Communication Rate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it-IT" dirty="0" smtClean="0"/>
              <a:t>Evaluated in terms of mutual information:</a:t>
            </a:r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 smtClean="0"/>
          </a:p>
          <a:p>
            <a:pPr marL="82296" indent="0">
              <a:buNone/>
            </a:pPr>
            <a:r>
              <a:rPr lang="it-IT" dirty="0" smtClean="0"/>
              <a:t>Antipodal </a:t>
            </a:r>
            <a:r>
              <a:rPr lang="it-IT" dirty="0"/>
              <a:t>and on-off modulation scheme were </a:t>
            </a:r>
            <a:r>
              <a:rPr lang="it-IT" dirty="0" smtClean="0"/>
              <a:t>compared.</a:t>
            </a:r>
            <a:endParaRPr lang="it-IT" dirty="0"/>
          </a:p>
          <a:p>
            <a:endParaRPr lang="it-IT" dirty="0"/>
          </a:p>
        </p:txBody>
      </p:sp>
      <p:pic>
        <p:nvPicPr>
          <p:cNvPr id="4" name="Picture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609968"/>
            <a:ext cx="7072503" cy="1467104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7/4/2013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Summer School Brixen-July 2013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1979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align}&#10;y(t)=\underbrace{V_0\, z(t) \, x(t)}_{\textrm{antenna mode}}+\underbrace{V_0\, A_s\,  z(t)}_{\textrm{structural mode}}+\underbrace{V_Z\, z(t+\tau)}_{\textrm{direct path}}+n(t) \nonumber&#10;\end{align}&#10;&#10;&#10;\end{document}"/>
  <p:tag name="IGUANATEXSIZE" val="2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align}&#10;(\textrm{delay} \;\tau) \nonumber&#10;\end{align}&#10;&#10;&#10;\end{document}"/>
  <p:tag name="IGUANATEXSIZE" val="2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align}&#10;x(t)= \textrm{sensor load reflection coefficient!} \nonumber&#10;\end{align}&#10;&#10;&#10;\end{document}"/>
  <p:tag name="IGUANATEXSIZE" val="2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align}&#10;Y=V_0\,Z \, X + W \nonumber&#10;\end{align}&#10;&#10;&#10;\end{document}"/>
  <p:tag name="IGUANATEXSIZE" val="2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\newcommand{\ud}{\mathrm{d}}  &#10;&#10;\begin{align}\label{mutinf}&#10;&amp;\mathrm{I}(X;Y) =  h(Y)-h(Y|X)  \nonumber \\&#10;&amp; = \sum_{i=1}^{M} P_i  \int_{\mathbb{C}} p_{Y|x_i}(y|x_i ) \log \frac{p_{Y|x_i}(y|x_i)}{ \sum_{k=1}^{M} p_{Y|x_k}(y|x_k) P_k} \; \ud y \nonumber&#10;\end{align} &#10;&#10;&#10;\end{document}"/>
  <p:tag name="IGUANATEXSIZE" val="2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1223</TotalTime>
  <Words>692</Words>
  <Application>Microsoft Office PowerPoint</Application>
  <PresentationFormat>On-screen Show (4:3)</PresentationFormat>
  <Paragraphs>123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Solstice</vt:lpstr>
      <vt:lpstr>Information Transmission via Source of Opportunity Signals:  Piggyback Communications</vt:lpstr>
      <vt:lpstr>Application Scenario: ‘‘Near Zero-Power Communications’’</vt:lpstr>
      <vt:lpstr>Analysis of ‘‘Near Zero-Power Communications’’ concept</vt:lpstr>
      <vt:lpstr>How to?   Piggyback Communications!</vt:lpstr>
      <vt:lpstr>Communication Architecture </vt:lpstr>
      <vt:lpstr>Discrete Time Channel Model: (Memoryless)</vt:lpstr>
      <vt:lpstr>Time to give ANSWERS</vt:lpstr>
      <vt:lpstr>1) Link Budget: Communication range vs SoO distance trade off </vt:lpstr>
      <vt:lpstr>2) Communication Rate</vt:lpstr>
      <vt:lpstr>Antipodal modulation (fixed correlation between noises)</vt:lpstr>
      <vt:lpstr>On off modulation (fixed correlation between noises)</vt:lpstr>
      <vt:lpstr>What if correlation increases?</vt:lpstr>
      <vt:lpstr>What if direct path is progressively shielded?</vt:lpstr>
      <vt:lpstr>Concluding Remarks</vt:lpstr>
      <vt:lpstr>What’s next?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Piggyback Communication Scheme for Reuse of Source of Opportunity Signals</dc:title>
  <dc:creator>Vincenzo</dc:creator>
  <cp:lastModifiedBy>Vincenzo</cp:lastModifiedBy>
  <cp:revision>39</cp:revision>
  <dcterms:created xsi:type="dcterms:W3CDTF">2013-06-18T11:10:36Z</dcterms:created>
  <dcterms:modified xsi:type="dcterms:W3CDTF">2013-07-02T22:51:59Z</dcterms:modified>
</cp:coreProperties>
</file>