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22" r:id="rId2"/>
    <p:sldId id="260" r:id="rId3"/>
    <p:sldId id="261" r:id="rId4"/>
    <p:sldId id="317" r:id="rId5"/>
    <p:sldId id="312" r:id="rId6"/>
    <p:sldId id="262" r:id="rId7"/>
    <p:sldId id="313" r:id="rId8"/>
    <p:sldId id="329" r:id="rId9"/>
    <p:sldId id="300" r:id="rId10"/>
    <p:sldId id="309" r:id="rId11"/>
    <p:sldId id="282" r:id="rId12"/>
    <p:sldId id="298" r:id="rId13"/>
    <p:sldId id="279" r:id="rId14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58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00"/>
    <a:srgbClr val="009900"/>
    <a:srgbClr val="DDDDDD"/>
    <a:srgbClr val="66FF66"/>
    <a:srgbClr val="336699"/>
    <a:srgbClr val="FF9933"/>
    <a:srgbClr val="4D4D4D"/>
    <a:srgbClr val="1C1C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1358" autoAdjust="0"/>
  </p:normalViewPr>
  <p:slideViewPr>
    <p:cSldViewPr>
      <p:cViewPr varScale="1">
        <p:scale>
          <a:sx n="54" d="100"/>
          <a:sy n="54" d="100"/>
        </p:scale>
        <p:origin x="1574" y="22"/>
      </p:cViewPr>
      <p:guideLst>
        <p:guide orient="horz" pos="15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773"/>
    </p:cViewPr>
  </p:sorterViewPr>
  <p:notesViewPr>
    <p:cSldViewPr>
      <p:cViewPr varScale="1">
        <p:scale>
          <a:sx n="57" d="100"/>
          <a:sy n="57" d="100"/>
        </p:scale>
        <p:origin x="1901" y="41"/>
      </p:cViewPr>
      <p:guideLst>
        <p:guide orient="horz" pos="2236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6111" y="3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6743941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6111" y="6743941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506B3E2C-6AF0-F040-AAA9-426059AD8E3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566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3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8500" y="3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3275" y="533400"/>
            <a:ext cx="3548063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4779" y="3371972"/>
            <a:ext cx="7505064" cy="319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6745076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8500" y="6745076"/>
            <a:ext cx="4436114" cy="35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880" tIns="48941" rIns="97880" bIns="4894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5406C2DA-0E8E-B644-94B3-7EF4E584A66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033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92FA9102-EFE0-AD45-8F02-B3379DD4DA2D}" type="slidenum">
              <a:rPr lang="it-IT" sz="1200">
                <a:latin typeface="Times New Roman" charset="0"/>
              </a:rPr>
              <a:pPr eaLnBrk="1" hangingPunct="1"/>
              <a:t>2</a:t>
            </a:fld>
            <a:endParaRPr lang="it-IT" sz="1200">
              <a:latin typeface="Times New Roman" charset="0"/>
            </a:endParaRPr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E10DFC5-38C3-784A-B75C-0F87C5100363}" type="slidenum">
              <a:rPr lang="it-IT" sz="1200">
                <a:latin typeface="Times New Roman" charset="0"/>
              </a:rPr>
              <a:pPr eaLnBrk="1" hangingPunct="1"/>
              <a:t>12</a:t>
            </a:fld>
            <a:endParaRPr lang="it-IT" sz="1200">
              <a:latin typeface="Times New Roman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>
                <a:latin typeface="Times New Roman" charset="0"/>
              </a:rPr>
              <a:t>Dnode implementa il nodo di una doubly-linked list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D5D468C-4964-0E43-ACF8-D82D8BC8C2BC}" type="slidenum">
              <a:rPr lang="it-IT" sz="1200">
                <a:latin typeface="Times New Roman" charset="0"/>
              </a:rPr>
              <a:pPr eaLnBrk="1" hangingPunct="1"/>
              <a:t>13</a:t>
            </a:fld>
            <a:endParaRPr lang="it-IT" sz="1200">
              <a:latin typeface="Times New Roman" charset="0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02A66EB-4E46-5B4D-8827-301B0285FBA4}" type="slidenum">
              <a:rPr lang="it-IT" sz="1200">
                <a:latin typeface="Times New Roman" charset="0"/>
              </a:rPr>
              <a:pPr eaLnBrk="1" hangingPunct="1"/>
              <a:t>3</a:t>
            </a:fld>
            <a:endParaRPr lang="it-IT" sz="1200">
              <a:latin typeface="Times New Roman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it-IT" dirty="0" smtClean="0">
                <a:latin typeface="Times New Roman" charset="0"/>
              </a:rPr>
              <a:t>In</a:t>
            </a:r>
            <a:r>
              <a:rPr lang="it-IT" baseline="0" dirty="0" smtClean="0">
                <a:latin typeface="Times New Roman" charset="0"/>
              </a:rPr>
              <a:t> alternative l’input può essere passato tramite </a:t>
            </a:r>
            <a:r>
              <a:rPr lang="it-IT" baseline="0" dirty="0" err="1" smtClean="0">
                <a:latin typeface="Times New Roman" charset="0"/>
              </a:rPr>
              <a:t>command</a:t>
            </a:r>
            <a:r>
              <a:rPr lang="it-IT" baseline="0" dirty="0" smtClean="0">
                <a:latin typeface="Times New Roman" charset="0"/>
              </a:rPr>
              <a:t>-line </a:t>
            </a:r>
            <a:r>
              <a:rPr lang="it-IT" baseline="0" dirty="0" err="1" smtClean="0">
                <a:latin typeface="Times New Roman" charset="0"/>
              </a:rPr>
              <a:t>arguments</a:t>
            </a:r>
            <a:r>
              <a:rPr lang="it-IT" baseline="0" dirty="0" smtClean="0">
                <a:latin typeface="Times New Roman" charset="0"/>
              </a:rPr>
              <a:t> che vengono memorizzati nell’array di </a:t>
            </a:r>
            <a:r>
              <a:rPr lang="it-IT" baseline="0" dirty="0" err="1" smtClean="0">
                <a:latin typeface="Times New Roman" charset="0"/>
              </a:rPr>
              <a:t>String</a:t>
            </a:r>
            <a:r>
              <a:rPr lang="it-IT" baseline="0" dirty="0" smtClean="0">
                <a:latin typeface="Times New Roman" charset="0"/>
              </a:rPr>
              <a:t> </a:t>
            </a:r>
            <a:r>
              <a:rPr lang="it-IT" baseline="0" dirty="0" err="1" smtClean="0">
                <a:latin typeface="Times New Roman" charset="0"/>
              </a:rPr>
              <a:t>args</a:t>
            </a:r>
            <a:r>
              <a:rPr lang="it-IT" baseline="0" dirty="0" smtClean="0">
                <a:latin typeface="Times New Roman" charset="0"/>
              </a:rPr>
              <a:t> (il nome dell’array può cambiare). In questo caso, </a:t>
            </a:r>
            <a:r>
              <a:rPr lang="it-IT" baseline="0" dirty="0" err="1" smtClean="0">
                <a:latin typeface="Times New Roman" charset="0"/>
              </a:rPr>
              <a:t>args</a:t>
            </a:r>
            <a:r>
              <a:rPr lang="it-IT" baseline="0" dirty="0" smtClean="0">
                <a:latin typeface="Times New Roman" charset="0"/>
              </a:rPr>
              <a:t>[0] sarà il primo parametro, </a:t>
            </a:r>
            <a:r>
              <a:rPr lang="it-IT" baseline="0" dirty="0" err="1" smtClean="0">
                <a:latin typeface="Times New Roman" charset="0"/>
              </a:rPr>
              <a:t>args</a:t>
            </a:r>
            <a:r>
              <a:rPr lang="it-IT" baseline="0" dirty="0" smtClean="0">
                <a:latin typeface="Times New Roman" charset="0"/>
              </a:rPr>
              <a:t>[1] il secondo e così via. Sono delle stringhe. Ad esempio se leggiamo il numero 15 come stringa (ad es. </a:t>
            </a:r>
            <a:r>
              <a:rPr lang="it-IT" baseline="0" dirty="0" err="1" smtClean="0">
                <a:latin typeface="Times New Roman" charset="0"/>
              </a:rPr>
              <a:t>args</a:t>
            </a:r>
            <a:r>
              <a:rPr lang="it-IT" baseline="0" dirty="0" smtClean="0">
                <a:latin typeface="Times New Roman" charset="0"/>
              </a:rPr>
              <a:t>[0]), per </a:t>
            </a:r>
            <a:r>
              <a:rPr lang="it-IT" baseline="0" dirty="0" err="1" smtClean="0">
                <a:latin typeface="Times New Roman" charset="0"/>
              </a:rPr>
              <a:t>convertirno</a:t>
            </a:r>
            <a:r>
              <a:rPr lang="it-IT" baseline="0" dirty="0" smtClean="0">
                <a:latin typeface="Times New Roman" charset="0"/>
              </a:rPr>
              <a:t> in </a:t>
            </a:r>
            <a:r>
              <a:rPr lang="it-IT" baseline="0" dirty="0" err="1" smtClean="0">
                <a:latin typeface="Times New Roman" charset="0"/>
              </a:rPr>
              <a:t>int</a:t>
            </a:r>
            <a:r>
              <a:rPr lang="it-IT" baseline="0" dirty="0" smtClean="0">
                <a:latin typeface="Times New Roman" charset="0"/>
              </a:rPr>
              <a:t> si può usare il metodo statico </a:t>
            </a:r>
            <a:r>
              <a:rPr lang="it-IT" baseline="0" dirty="0" err="1" smtClean="0">
                <a:latin typeface="Times New Roman" charset="0"/>
              </a:rPr>
              <a:t>Integer.paresInt</a:t>
            </a:r>
            <a:r>
              <a:rPr lang="it-IT" baseline="0" dirty="0" smtClean="0">
                <a:latin typeface="Times New Roman" charset="0"/>
              </a:rPr>
              <a:t>(</a:t>
            </a:r>
            <a:r>
              <a:rPr lang="it-IT" baseline="0" dirty="0" err="1" smtClean="0">
                <a:latin typeface="Times New Roman" charset="0"/>
              </a:rPr>
              <a:t>argrs</a:t>
            </a:r>
            <a:r>
              <a:rPr lang="it-IT" baseline="0" dirty="0" smtClean="0">
                <a:latin typeface="Times New Roman" charset="0"/>
              </a:rPr>
              <a:t>[0])</a:t>
            </a:r>
          </a:p>
          <a:p>
            <a:pPr eaLnBrk="1" hangingPunct="1"/>
            <a:endParaRPr lang="it-IT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102A66EB-4E46-5B4D-8827-301B0285FBA4}" type="slidenum">
              <a:rPr lang="it-IT" sz="1200">
                <a:latin typeface="Times New Roman" charset="0"/>
              </a:rPr>
              <a:pPr eaLnBrk="1" hangingPunct="1"/>
              <a:t>4</a:t>
            </a:fld>
            <a:endParaRPr lang="it-IT" sz="1200">
              <a:latin typeface="Times New Roman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it-IT" dirty="0" smtClean="0">
                <a:latin typeface="Times New Roman" charset="0"/>
              </a:rPr>
              <a:t>Variabili: dichiarazioni ed</a:t>
            </a:r>
            <a:r>
              <a:rPr lang="it-IT" baseline="0" dirty="0" smtClean="0">
                <a:latin typeface="Times New Roman" charset="0"/>
              </a:rPr>
              <a:t> inizializzazioni</a:t>
            </a:r>
            <a:endParaRPr lang="it-IT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594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E7077CD9-48DF-124D-958D-4731CE9422A6}" type="slidenum">
              <a:rPr lang="it-IT" sz="1200">
                <a:latin typeface="Times New Roman" charset="0"/>
              </a:rPr>
              <a:pPr eaLnBrk="1" hangingPunct="1"/>
              <a:t>5</a:t>
            </a:fld>
            <a:endParaRPr lang="it-IT" sz="1200">
              <a:latin typeface="Times New Roman" charset="0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0E309DD8-EF16-9D47-ABEF-051ABC1A0F7D}" type="slidenum">
              <a:rPr lang="it-IT" sz="1200">
                <a:latin typeface="Times New Roman" charset="0"/>
              </a:rPr>
              <a:pPr eaLnBrk="1" hangingPunct="1"/>
              <a:t>6</a:t>
            </a:fld>
            <a:endParaRPr lang="it-IT" sz="1200">
              <a:latin typeface="Times New Roman" charset="0"/>
            </a:endParaRPr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>
                <a:latin typeface="Times New Roman" charset="0"/>
              </a:rPr>
              <a:t>Un metodo statico è associato alla classe e non a un particolare oggetto istanza della classe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35EE252B-C8D3-6849-BEF9-BEA167296DD8}" type="slidenum">
              <a:rPr lang="it-IT" sz="1200">
                <a:latin typeface="Times New Roman" charset="0"/>
              </a:rPr>
              <a:pPr eaLnBrk="1" hangingPunct="1"/>
              <a:t>7</a:t>
            </a:fld>
            <a:endParaRPr lang="it-IT" sz="1200">
              <a:latin typeface="Times New Roman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it-IT">
                <a:latin typeface="Times New Roman" charset="0"/>
              </a:rPr>
              <a:t>Un metodo statico è associato alla classe e non a un particolare oggetto istanza della classe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51F92FA-9092-3547-A02A-8189E96E53BA}" type="slidenum">
              <a:rPr lang="it-IT" sz="1200">
                <a:latin typeface="Times New Roman" charset="0"/>
              </a:rPr>
              <a:pPr eaLnBrk="1" hangingPunct="1"/>
              <a:t>9</a:t>
            </a:fld>
            <a:endParaRPr lang="it-IT" sz="1200">
              <a:latin typeface="Times New Roman" charset="0"/>
            </a:endParaRPr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1094BDA-B5E2-3146-857D-FCED8CD68FFF}" type="slidenum">
              <a:rPr lang="it-IT" sz="1200">
                <a:latin typeface="Times New Roman" charset="0"/>
              </a:rPr>
              <a:pPr eaLnBrk="1" hangingPunct="1"/>
              <a:t>10</a:t>
            </a:fld>
            <a:endParaRPr lang="it-IT" sz="1200">
              <a:latin typeface="Times New Roman" charset="0"/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69867" indent="-29610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8441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58178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131942" indent="-236882" eaLnBrk="0" hangingPunct="0"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60570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3079474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553238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4027003" indent="-236882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5E12CD7-0692-D941-B09B-8BEB983E7CAA}" type="slidenum">
              <a:rPr lang="it-IT" sz="1200">
                <a:latin typeface="Times New Roman" charset="0"/>
              </a:rPr>
              <a:pPr eaLnBrk="1" hangingPunct="1"/>
              <a:t>11</a:t>
            </a:fld>
            <a:endParaRPr lang="it-IT" sz="1200">
              <a:latin typeface="Times New Roman" charset="0"/>
            </a:endParaRPr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it-IT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007A3-82DC-C04D-934D-5ABE377B7E8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3519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54D93-F7B4-C844-BE84-CEA84FCB9EF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625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11F79-30D3-3149-A383-6AC8830A4CF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5013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7B535-A936-3B4B-8379-9588B0E1F3E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0263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13C41-BE53-9143-AB22-28BE8158FB5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581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A9159-5E92-9146-8123-E749390BD7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9116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074FE-DF99-5940-BF7D-FF7D52811CC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500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DA3513-1777-9E4E-85A9-3D260A17BD1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9800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7BC6A-A648-4542-8CDF-8B266596819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1161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5C4A8-579D-BD40-8CAA-53DB81B5477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5215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C30CFD-3FF1-3F41-9E26-18B350E461C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1822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lo stile del titolo dello schema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36A9AA31-DBC8-C24C-B271-A2E21B81912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7BC6A-A648-4542-8CDF-8B2665968199}" type="slidenum">
              <a:rPr lang="it-IT" smtClean="0"/>
              <a:pPr>
                <a:defRPr/>
              </a:pPr>
              <a:t>1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3338462" y="2060848"/>
            <a:ext cx="285206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C00000"/>
                </a:solidFill>
              </a:rPr>
              <a:t>ESEMPIO</a:t>
            </a:r>
          </a:p>
          <a:p>
            <a:pPr algn="ctr"/>
            <a:endParaRPr lang="it-IT" sz="4400" b="1" dirty="0">
              <a:solidFill>
                <a:srgbClr val="C00000"/>
              </a:solidFill>
            </a:endParaRPr>
          </a:p>
          <a:p>
            <a:pPr algn="ctr"/>
            <a:r>
              <a:rPr lang="it-IT" sz="4400" b="1" dirty="0" smtClean="0">
                <a:solidFill>
                  <a:srgbClr val="C00000"/>
                </a:solidFill>
              </a:rPr>
              <a:t>Fibonacci</a:t>
            </a:r>
            <a:endParaRPr lang="it-IT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38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95234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9523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2821D6E-7E11-F341-8B5F-9712378007A4}" type="slidenum">
              <a:rPr lang="it-IT" sz="1400"/>
              <a:pPr eaLnBrk="1" hangingPunct="1"/>
              <a:t>10</a:t>
            </a:fld>
            <a:endParaRPr lang="it-IT" sz="1400"/>
          </a:p>
        </p:txBody>
      </p:sp>
      <p:sp>
        <p:nvSpPr>
          <p:cNvPr id="95236" name="Text Box 2"/>
          <p:cNvSpPr txBox="1">
            <a:spLocks noChangeArrowheads="1"/>
          </p:cNvSpPr>
          <p:nvPr/>
        </p:nvSpPr>
        <p:spPr bwMode="auto">
          <a:xfrm>
            <a:off x="179512" y="548680"/>
            <a:ext cx="8569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dirty="0" smtClean="0">
                <a:solidFill>
                  <a:schemeClr val="accent2"/>
                </a:solidFill>
                <a:latin typeface="Arial" charset="0"/>
              </a:rPr>
              <a:t>Implementazione su lista </a:t>
            </a:r>
            <a:r>
              <a:rPr lang="it-IT" dirty="0" err="1" smtClean="0">
                <a:solidFill>
                  <a:schemeClr val="accent2"/>
                </a:solidFill>
                <a:latin typeface="Arial" charset="0"/>
              </a:rPr>
              <a:t>index-based</a:t>
            </a:r>
            <a:r>
              <a:rPr lang="it-IT" dirty="0" smtClean="0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it-IT" dirty="0" smtClean="0">
                <a:latin typeface="Arial" charset="0"/>
              </a:rPr>
              <a:t>schema delle classi</a:t>
            </a:r>
            <a:endParaRPr lang="it-IT" dirty="0">
              <a:latin typeface="Arial" charset="0"/>
            </a:endParaRPr>
          </a:p>
        </p:txBody>
      </p:sp>
      <p:grpSp>
        <p:nvGrpSpPr>
          <p:cNvPr id="95238" name="Gruppo 29"/>
          <p:cNvGrpSpPr>
            <a:grpSpLocks/>
          </p:cNvGrpSpPr>
          <p:nvPr/>
        </p:nvGrpSpPr>
        <p:grpSpPr bwMode="auto">
          <a:xfrm>
            <a:off x="539552" y="1319200"/>
            <a:ext cx="4739134" cy="3169096"/>
            <a:chOff x="2784475" y="1412875"/>
            <a:chExt cx="4883150" cy="3313113"/>
          </a:xfrm>
        </p:grpSpPr>
        <p:grpSp>
          <p:nvGrpSpPr>
            <p:cNvPr id="95239" name="Group 52"/>
            <p:cNvGrpSpPr>
              <a:grpSpLocks/>
            </p:cNvGrpSpPr>
            <p:nvPr/>
          </p:nvGrpSpPr>
          <p:grpSpPr bwMode="auto">
            <a:xfrm>
              <a:off x="5148263" y="2978150"/>
              <a:ext cx="1584325" cy="1441450"/>
              <a:chOff x="2971" y="2012"/>
              <a:chExt cx="998" cy="908"/>
            </a:xfrm>
          </p:grpSpPr>
          <p:sp>
            <p:nvSpPr>
              <p:cNvPr id="95248" name="Text Box 44"/>
              <p:cNvSpPr txBox="1">
                <a:spLocks noChangeArrowheads="1"/>
              </p:cNvSpPr>
              <p:nvPr/>
            </p:nvSpPr>
            <p:spPr bwMode="auto">
              <a:xfrm>
                <a:off x="2971" y="2614"/>
                <a:ext cx="998" cy="306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>
                    <a:solidFill>
                      <a:schemeClr val="accent2"/>
                    </a:solidFill>
                  </a:rPr>
                  <a:t>Sort</a:t>
                </a:r>
              </a:p>
            </p:txBody>
          </p:sp>
          <p:sp>
            <p:nvSpPr>
              <p:cNvPr id="95249" name="Line 45"/>
              <p:cNvSpPr>
                <a:spLocks noChangeShapeType="1"/>
              </p:cNvSpPr>
              <p:nvPr/>
            </p:nvSpPr>
            <p:spPr bwMode="auto">
              <a:xfrm flipV="1">
                <a:off x="3458" y="2012"/>
                <a:ext cx="0" cy="589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50" name="Rectangle 47"/>
              <p:cNvSpPr>
                <a:spLocks noChangeArrowheads="1"/>
              </p:cNvSpPr>
              <p:nvPr/>
            </p:nvSpPr>
            <p:spPr bwMode="auto">
              <a:xfrm>
                <a:off x="3470" y="2160"/>
                <a:ext cx="37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sz="2000">
                    <a:solidFill>
                      <a:schemeClr val="accent2"/>
                    </a:solidFill>
                    <a:latin typeface="Arial" charset="0"/>
                  </a:rPr>
                  <a:t>usa</a:t>
                </a:r>
              </a:p>
            </p:txBody>
          </p:sp>
        </p:grpSp>
        <p:grpSp>
          <p:nvGrpSpPr>
            <p:cNvPr id="95240" name="Group 51"/>
            <p:cNvGrpSpPr>
              <a:grpSpLocks/>
            </p:cNvGrpSpPr>
            <p:nvPr/>
          </p:nvGrpSpPr>
          <p:grpSpPr bwMode="auto">
            <a:xfrm>
              <a:off x="2784475" y="3573463"/>
              <a:ext cx="2292350" cy="1152525"/>
              <a:chOff x="1482" y="2387"/>
              <a:chExt cx="1444" cy="726"/>
            </a:xfrm>
          </p:grpSpPr>
          <p:sp>
            <p:nvSpPr>
              <p:cNvPr id="95246" name="AutoShape 48"/>
              <p:cNvSpPr>
                <a:spLocks/>
              </p:cNvSpPr>
              <p:nvPr/>
            </p:nvSpPr>
            <p:spPr bwMode="auto">
              <a:xfrm>
                <a:off x="2699" y="2387"/>
                <a:ext cx="227" cy="726"/>
              </a:xfrm>
              <a:prstGeom prst="rightBrace">
                <a:avLst>
                  <a:gd name="adj1" fmla="val 26652"/>
                  <a:gd name="adj2" fmla="val 50000"/>
                </a:avLst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5247" name="Text Box 49"/>
              <p:cNvSpPr txBox="1">
                <a:spLocks noChangeArrowheads="1"/>
              </p:cNvSpPr>
              <p:nvPr/>
            </p:nvSpPr>
            <p:spPr bwMode="auto">
              <a:xfrm>
                <a:off x="1482" y="2491"/>
                <a:ext cx="1270" cy="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 dirty="0">
                    <a:solidFill>
                      <a:schemeClr val="accent2"/>
                    </a:solidFill>
                  </a:rPr>
                  <a:t>Programma stand-alone</a:t>
                </a:r>
              </a:p>
            </p:txBody>
          </p:sp>
        </p:grpSp>
        <p:grpSp>
          <p:nvGrpSpPr>
            <p:cNvPr id="95241" name="Gruppo 27"/>
            <p:cNvGrpSpPr>
              <a:grpSpLocks/>
            </p:cNvGrpSpPr>
            <p:nvPr/>
          </p:nvGrpSpPr>
          <p:grpSpPr bwMode="auto">
            <a:xfrm>
              <a:off x="4356100" y="1412875"/>
              <a:ext cx="3311525" cy="1547813"/>
              <a:chOff x="4356100" y="1412875"/>
              <a:chExt cx="3311525" cy="1547813"/>
            </a:xfrm>
          </p:grpSpPr>
          <p:sp>
            <p:nvSpPr>
              <p:cNvPr id="95242" name="Text Box 33"/>
              <p:cNvSpPr txBox="1">
                <a:spLocks noChangeArrowheads="1"/>
              </p:cNvSpPr>
              <p:nvPr/>
            </p:nvSpPr>
            <p:spPr bwMode="auto">
              <a:xfrm>
                <a:off x="5867400" y="1989138"/>
                <a:ext cx="1800225" cy="39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it-IT" sz="2000">
                    <a:latin typeface="Arial" charset="0"/>
                  </a:rPr>
                  <a:t>implements</a:t>
                </a:r>
              </a:p>
            </p:txBody>
          </p:sp>
          <p:sp>
            <p:nvSpPr>
              <p:cNvPr id="95243" name="Text Box 37"/>
              <p:cNvSpPr txBox="1">
                <a:spLocks noChangeArrowheads="1"/>
              </p:cNvSpPr>
              <p:nvPr/>
            </p:nvSpPr>
            <p:spPr bwMode="auto">
              <a:xfrm>
                <a:off x="4651375" y="1412875"/>
                <a:ext cx="2505075" cy="4667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>
                    <a:latin typeface="Arial" charset="0"/>
                  </a:rPr>
                  <a:t>List&lt;E&gt;</a:t>
                </a:r>
              </a:p>
            </p:txBody>
          </p:sp>
          <p:sp>
            <p:nvSpPr>
              <p:cNvPr id="95244" name="Text Box 38"/>
              <p:cNvSpPr txBox="1">
                <a:spLocks noChangeArrowheads="1"/>
              </p:cNvSpPr>
              <p:nvPr/>
            </p:nvSpPr>
            <p:spPr bwMode="auto">
              <a:xfrm>
                <a:off x="4356100" y="2493963"/>
                <a:ext cx="3095625" cy="466725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>
                    <a:latin typeface="Arial" charset="0"/>
                  </a:rPr>
                  <a:t>ArrayList&lt;E&gt;</a:t>
                </a:r>
              </a:p>
            </p:txBody>
          </p:sp>
          <p:sp>
            <p:nvSpPr>
              <p:cNvPr id="95245" name="Line 41"/>
              <p:cNvSpPr>
                <a:spLocks noChangeShapeType="1"/>
              </p:cNvSpPr>
              <p:nvPr/>
            </p:nvSpPr>
            <p:spPr bwMode="auto">
              <a:xfrm>
                <a:off x="5903913" y="1898650"/>
                <a:ext cx="0" cy="5953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3" name="Text Box 4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 dirty="0" err="1" smtClean="0">
                  <a:solidFill>
                    <a:srgbClr val="FF0000"/>
                  </a:solidFill>
                  <a:latin typeface="Arial" charset="0"/>
                </a:rPr>
                <a:t>InsertionSort</a:t>
              </a:r>
              <a:endParaRPr lang="en-US" sz="2000" b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4" name="Line 5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394493" y="5178757"/>
            <a:ext cx="8351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it-IT" i="1" dirty="0" smtClean="0">
                <a:solidFill>
                  <a:schemeClr val="tx2"/>
                </a:solidFill>
              </a:rPr>
              <a:t>Per il codice guardare il file </a:t>
            </a:r>
            <a:r>
              <a:rPr lang="it-IT" i="1" dirty="0" err="1" smtClean="0">
                <a:solidFill>
                  <a:schemeClr val="tx2"/>
                </a:solidFill>
              </a:rPr>
              <a:t>Sort.Java</a:t>
            </a:r>
            <a:endParaRPr lang="it-IT" i="1" dirty="0">
              <a:solidFill>
                <a:schemeClr val="tx2"/>
              </a:solidFill>
            </a:endParaRPr>
          </a:p>
        </p:txBody>
      </p:sp>
      <p:sp>
        <p:nvSpPr>
          <p:cNvPr id="28" name="Text Box 50"/>
          <p:cNvSpPr txBox="1">
            <a:spLocks noChangeArrowheads="1"/>
          </p:cNvSpPr>
          <p:nvPr/>
        </p:nvSpPr>
        <p:spPr bwMode="auto">
          <a:xfrm>
            <a:off x="5161187" y="3389371"/>
            <a:ext cx="3652217" cy="861774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19050">
            <a:solidFill>
              <a:srgbClr val="C00000"/>
            </a:solidFill>
            <a:prstDash val="sysDash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22300" indent="-6223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File:	</a:t>
            </a:r>
            <a:r>
              <a:rPr lang="it-IT" sz="2000" i="1" dirty="0" smtClean="0">
                <a:solidFill>
                  <a:srgbClr val="00B050"/>
                </a:solidFill>
                <a:latin typeface="Arial" charset="0"/>
              </a:rPr>
              <a:t>Sort.java</a:t>
            </a:r>
            <a:endParaRPr lang="it-IT" sz="2000" i="1" dirty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Compilazione: </a:t>
            </a:r>
            <a:r>
              <a:rPr lang="it-IT" sz="2000" i="1" dirty="0" err="1">
                <a:solidFill>
                  <a:srgbClr val="00B050"/>
                </a:solidFill>
                <a:latin typeface="Arial" charset="0"/>
              </a:rPr>
              <a:t>javac</a:t>
            </a: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 Sort.java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80898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8089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46B2534-4076-5F45-B335-C44472DA141F}" type="slidenum">
              <a:rPr lang="it-IT" sz="1400"/>
              <a:pPr eaLnBrk="1" hangingPunct="1"/>
              <a:t>11</a:t>
            </a:fld>
            <a:endParaRPr lang="it-IT" sz="1400"/>
          </a:p>
        </p:txBody>
      </p:sp>
      <p:grpSp>
        <p:nvGrpSpPr>
          <p:cNvPr id="2" name="Group 52"/>
          <p:cNvGrpSpPr>
            <a:grpSpLocks/>
          </p:cNvGrpSpPr>
          <p:nvPr/>
        </p:nvGrpSpPr>
        <p:grpSpPr bwMode="auto">
          <a:xfrm>
            <a:off x="5148263" y="2978150"/>
            <a:ext cx="1584325" cy="1441450"/>
            <a:chOff x="2971" y="2012"/>
            <a:chExt cx="998" cy="908"/>
          </a:xfrm>
        </p:grpSpPr>
        <p:sp>
          <p:nvSpPr>
            <p:cNvPr id="80919" name="Text Box 44"/>
            <p:cNvSpPr txBox="1">
              <a:spLocks noChangeArrowheads="1"/>
            </p:cNvSpPr>
            <p:nvPr/>
          </p:nvSpPr>
          <p:spPr bwMode="auto">
            <a:xfrm>
              <a:off x="2971" y="2614"/>
              <a:ext cx="998" cy="306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>
                  <a:solidFill>
                    <a:schemeClr val="accent2"/>
                  </a:solidFill>
                </a:rPr>
                <a:t>Sort</a:t>
              </a:r>
            </a:p>
          </p:txBody>
        </p:sp>
        <p:sp>
          <p:nvSpPr>
            <p:cNvPr id="80920" name="Line 45"/>
            <p:cNvSpPr>
              <a:spLocks noChangeShapeType="1"/>
            </p:cNvSpPr>
            <p:nvPr/>
          </p:nvSpPr>
          <p:spPr bwMode="auto">
            <a:xfrm flipV="1">
              <a:off x="3458" y="2012"/>
              <a:ext cx="0" cy="589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21" name="Rectangle 47"/>
            <p:cNvSpPr>
              <a:spLocks noChangeArrowheads="1"/>
            </p:cNvSpPr>
            <p:nvPr/>
          </p:nvSpPr>
          <p:spPr bwMode="auto">
            <a:xfrm>
              <a:off x="3470" y="2160"/>
              <a:ext cx="37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2000">
                  <a:solidFill>
                    <a:schemeClr val="accent2"/>
                  </a:solidFill>
                  <a:latin typeface="Arial" charset="0"/>
                </a:rPr>
                <a:t>usa</a:t>
              </a:r>
            </a:p>
          </p:txBody>
        </p:sp>
      </p:grp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2784475" y="3573463"/>
            <a:ext cx="2292350" cy="1152525"/>
            <a:chOff x="1482" y="2387"/>
            <a:chExt cx="1444" cy="726"/>
          </a:xfrm>
        </p:grpSpPr>
        <p:sp>
          <p:nvSpPr>
            <p:cNvPr id="80917" name="AutoShape 48"/>
            <p:cNvSpPr>
              <a:spLocks/>
            </p:cNvSpPr>
            <p:nvPr/>
          </p:nvSpPr>
          <p:spPr bwMode="auto">
            <a:xfrm>
              <a:off x="2699" y="2387"/>
              <a:ext cx="227" cy="726"/>
            </a:xfrm>
            <a:prstGeom prst="rightBrace">
              <a:avLst>
                <a:gd name="adj1" fmla="val 26652"/>
                <a:gd name="adj2" fmla="val 50000"/>
              </a:avLst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80918" name="Text Box 49"/>
            <p:cNvSpPr txBox="1">
              <a:spLocks noChangeArrowheads="1"/>
            </p:cNvSpPr>
            <p:nvPr/>
          </p:nvSpPr>
          <p:spPr bwMode="auto">
            <a:xfrm>
              <a:off x="1482" y="2491"/>
              <a:ext cx="1270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>
                  <a:solidFill>
                    <a:schemeClr val="accent2"/>
                  </a:solidFill>
                </a:rPr>
                <a:t>Programma stand-alone</a:t>
              </a:r>
            </a:p>
          </p:txBody>
        </p:sp>
      </p:grpSp>
      <p:grpSp>
        <p:nvGrpSpPr>
          <p:cNvPr id="80904" name="Gruppo 27"/>
          <p:cNvGrpSpPr>
            <a:grpSpLocks/>
          </p:cNvGrpSpPr>
          <p:nvPr/>
        </p:nvGrpSpPr>
        <p:grpSpPr bwMode="auto">
          <a:xfrm>
            <a:off x="1187450" y="1412875"/>
            <a:ext cx="6624910" cy="1622425"/>
            <a:chOff x="1187450" y="1412875"/>
            <a:chExt cx="6624910" cy="1622425"/>
          </a:xfrm>
        </p:grpSpPr>
        <p:sp>
          <p:nvSpPr>
            <p:cNvPr id="80905" name="Text Box 33"/>
            <p:cNvSpPr txBox="1">
              <a:spLocks noChangeArrowheads="1"/>
            </p:cNvSpPr>
            <p:nvPr/>
          </p:nvSpPr>
          <p:spPr bwMode="auto">
            <a:xfrm>
              <a:off x="5867400" y="1989138"/>
              <a:ext cx="18002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000">
                  <a:latin typeface="Arial" charset="0"/>
                </a:rPr>
                <a:t>implements</a:t>
              </a:r>
            </a:p>
          </p:txBody>
        </p:sp>
        <p:sp>
          <p:nvSpPr>
            <p:cNvPr id="80906" name="Text Box 35"/>
            <p:cNvSpPr txBox="1">
              <a:spLocks noChangeArrowheads="1"/>
            </p:cNvSpPr>
            <p:nvPr/>
          </p:nvSpPr>
          <p:spPr bwMode="auto">
            <a:xfrm>
              <a:off x="1187450" y="1412875"/>
              <a:ext cx="2063750" cy="466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>
                  <a:latin typeface="Arial" charset="0"/>
                </a:rPr>
                <a:t>Position&lt;E&gt;</a:t>
              </a:r>
            </a:p>
          </p:txBody>
        </p:sp>
        <p:sp>
          <p:nvSpPr>
            <p:cNvPr id="80907" name="Text Box 36"/>
            <p:cNvSpPr txBox="1">
              <a:spLocks noChangeArrowheads="1"/>
            </p:cNvSpPr>
            <p:nvPr/>
          </p:nvSpPr>
          <p:spPr bwMode="auto">
            <a:xfrm>
              <a:off x="1260475" y="2493963"/>
              <a:ext cx="1917700" cy="466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 err="1" smtClean="0">
                  <a:latin typeface="Arial" charset="0"/>
                </a:rPr>
                <a:t>Node</a:t>
              </a:r>
              <a:r>
                <a:rPr lang="it-IT" dirty="0" smtClean="0">
                  <a:latin typeface="Arial" charset="0"/>
                </a:rPr>
                <a:t>&lt;E</a:t>
              </a:r>
              <a:r>
                <a:rPr lang="it-IT" dirty="0">
                  <a:latin typeface="Arial" charset="0"/>
                </a:rPr>
                <a:t>&gt;</a:t>
              </a:r>
            </a:p>
          </p:txBody>
        </p:sp>
        <p:sp>
          <p:nvSpPr>
            <p:cNvPr id="80908" name="Text Box 37"/>
            <p:cNvSpPr txBox="1">
              <a:spLocks noChangeArrowheads="1"/>
            </p:cNvSpPr>
            <p:nvPr/>
          </p:nvSpPr>
          <p:spPr bwMode="auto">
            <a:xfrm>
              <a:off x="4651375" y="1412875"/>
              <a:ext cx="2800350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 err="1" smtClean="0">
                  <a:latin typeface="Arial" charset="0"/>
                </a:rPr>
                <a:t>PositionalList</a:t>
              </a:r>
              <a:r>
                <a:rPr lang="it-IT" dirty="0" smtClean="0">
                  <a:latin typeface="Arial" charset="0"/>
                </a:rPr>
                <a:t>&lt;E</a:t>
              </a:r>
              <a:r>
                <a:rPr lang="it-IT" dirty="0">
                  <a:latin typeface="Arial" charset="0"/>
                </a:rPr>
                <a:t>&gt;</a:t>
              </a:r>
            </a:p>
          </p:txBody>
        </p:sp>
        <p:sp>
          <p:nvSpPr>
            <p:cNvPr id="80909" name="Text Box 38"/>
            <p:cNvSpPr txBox="1">
              <a:spLocks noChangeArrowheads="1"/>
            </p:cNvSpPr>
            <p:nvPr/>
          </p:nvSpPr>
          <p:spPr bwMode="auto">
            <a:xfrm>
              <a:off x="4356100" y="2493963"/>
              <a:ext cx="3456260" cy="46166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 err="1" smtClean="0">
                  <a:latin typeface="Arial" charset="0"/>
                </a:rPr>
                <a:t>LinkedPositionalList</a:t>
              </a:r>
              <a:r>
                <a:rPr lang="it-IT" dirty="0" smtClean="0">
                  <a:latin typeface="Arial" charset="0"/>
                </a:rPr>
                <a:t>&lt;E</a:t>
              </a:r>
              <a:r>
                <a:rPr lang="it-IT" dirty="0">
                  <a:latin typeface="Arial" charset="0"/>
                </a:rPr>
                <a:t>&gt;</a:t>
              </a:r>
            </a:p>
          </p:txBody>
        </p:sp>
        <p:sp>
          <p:nvSpPr>
            <p:cNvPr id="80910" name="Line 39"/>
            <p:cNvSpPr>
              <a:spLocks noChangeShapeType="1"/>
            </p:cNvSpPr>
            <p:nvPr/>
          </p:nvSpPr>
          <p:spPr bwMode="auto">
            <a:xfrm>
              <a:off x="2219325" y="1898650"/>
              <a:ext cx="0" cy="595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1" name="Text Box 40"/>
            <p:cNvSpPr txBox="1">
              <a:spLocks noChangeArrowheads="1"/>
            </p:cNvSpPr>
            <p:nvPr/>
          </p:nvSpPr>
          <p:spPr bwMode="auto">
            <a:xfrm>
              <a:off x="2195513" y="1989138"/>
              <a:ext cx="1800225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2000">
                  <a:latin typeface="Arial" charset="0"/>
                </a:rPr>
                <a:t>implements</a:t>
              </a:r>
            </a:p>
          </p:txBody>
        </p:sp>
        <p:sp>
          <p:nvSpPr>
            <p:cNvPr id="80912" name="Line 41"/>
            <p:cNvSpPr>
              <a:spLocks noChangeShapeType="1"/>
            </p:cNvSpPr>
            <p:nvPr/>
          </p:nvSpPr>
          <p:spPr bwMode="auto">
            <a:xfrm>
              <a:off x="5903913" y="1898650"/>
              <a:ext cx="0" cy="5953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3" name="Line 42"/>
            <p:cNvSpPr>
              <a:spLocks noChangeShapeType="1"/>
            </p:cNvSpPr>
            <p:nvPr/>
          </p:nvSpPr>
          <p:spPr bwMode="auto">
            <a:xfrm flipH="1">
              <a:off x="3203575" y="2709863"/>
              <a:ext cx="1152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4" name="Text Box 43"/>
            <p:cNvSpPr txBox="1">
              <a:spLocks noChangeArrowheads="1"/>
            </p:cNvSpPr>
            <p:nvPr/>
          </p:nvSpPr>
          <p:spPr bwMode="auto">
            <a:xfrm>
              <a:off x="3348038" y="2638425"/>
              <a:ext cx="8636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>
                  <a:latin typeface="Arial" charset="0"/>
                </a:rPr>
                <a:t>usa</a:t>
              </a:r>
            </a:p>
          </p:txBody>
        </p:sp>
        <p:sp>
          <p:nvSpPr>
            <p:cNvPr id="80915" name="Line 42"/>
            <p:cNvSpPr>
              <a:spLocks noChangeShapeType="1"/>
            </p:cNvSpPr>
            <p:nvPr/>
          </p:nvSpPr>
          <p:spPr bwMode="auto">
            <a:xfrm flipH="1">
              <a:off x="3275856" y="1628800"/>
              <a:ext cx="1368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916" name="Text Box 43"/>
            <p:cNvSpPr txBox="1">
              <a:spLocks noChangeArrowheads="1"/>
            </p:cNvSpPr>
            <p:nvPr/>
          </p:nvSpPr>
          <p:spPr bwMode="auto">
            <a:xfrm>
              <a:off x="3491880" y="1556792"/>
              <a:ext cx="8636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sz="2000">
                  <a:latin typeface="Arial" charset="0"/>
                </a:rPr>
                <a:t>usa</a:t>
              </a:r>
            </a:p>
          </p:txBody>
        </p:sp>
      </p:grpSp>
      <p:sp>
        <p:nvSpPr>
          <p:cNvPr id="28" name="Text Box 50"/>
          <p:cNvSpPr txBox="1">
            <a:spLocks noChangeArrowheads="1"/>
          </p:cNvSpPr>
          <p:nvPr/>
        </p:nvSpPr>
        <p:spPr bwMode="auto">
          <a:xfrm>
            <a:off x="924265" y="4935427"/>
            <a:ext cx="7533935" cy="1169551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19050">
            <a:solidFill>
              <a:srgbClr val="C00000"/>
            </a:solidFill>
            <a:prstDash val="sysDash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22300" indent="-6223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marL="538163" indent="-538163" eaLnBrk="1" hangingPunct="1">
              <a:spcBef>
                <a:spcPct val="50000"/>
              </a:spcBef>
            </a:pPr>
            <a:r>
              <a:rPr lang="it-IT" sz="2000" i="1" dirty="0" smtClean="0">
                <a:solidFill>
                  <a:srgbClr val="00B050"/>
                </a:solidFill>
                <a:latin typeface="Arial" charset="0"/>
              </a:rPr>
              <a:t>File:</a:t>
            </a: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 </a:t>
            </a:r>
            <a:r>
              <a:rPr lang="it-IT" sz="2000" i="1" dirty="0" smtClean="0">
                <a:solidFill>
                  <a:srgbClr val="00B050"/>
                </a:solidFill>
                <a:latin typeface="Arial" charset="0"/>
              </a:rPr>
              <a:t>Position.java</a:t>
            </a: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, PositionalList.java, </a:t>
            </a:r>
            <a:r>
              <a:rPr lang="it-IT" sz="2000" i="1" dirty="0" smtClean="0">
                <a:solidFill>
                  <a:srgbClr val="00B050"/>
                </a:solidFill>
                <a:latin typeface="Arial" charset="0"/>
              </a:rPr>
              <a:t>LinkedPositionalList.java Node.java</a:t>
            </a: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, </a:t>
            </a:r>
            <a:r>
              <a:rPr lang="it-IT" sz="2000" i="1" dirty="0" smtClean="0">
                <a:solidFill>
                  <a:srgbClr val="00B050"/>
                </a:solidFill>
                <a:latin typeface="Arial" charset="0"/>
              </a:rPr>
              <a:t>Sort.java</a:t>
            </a:r>
            <a:endParaRPr lang="it-IT" sz="2000" i="1" dirty="0">
              <a:solidFill>
                <a:srgbClr val="00B05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Compilazione: </a:t>
            </a:r>
            <a:r>
              <a:rPr lang="it-IT" sz="2000" i="1" dirty="0" err="1">
                <a:solidFill>
                  <a:srgbClr val="00B050"/>
                </a:solidFill>
                <a:latin typeface="Arial" charset="0"/>
              </a:rPr>
              <a:t>javac</a:t>
            </a:r>
            <a:r>
              <a:rPr lang="it-IT" sz="2000" i="1" dirty="0">
                <a:solidFill>
                  <a:srgbClr val="00B050"/>
                </a:solidFill>
                <a:latin typeface="Arial" charset="0"/>
              </a:rPr>
              <a:t> Sort.java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179512" y="548680"/>
            <a:ext cx="8569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dirty="0" smtClean="0">
                <a:solidFill>
                  <a:schemeClr val="accent2"/>
                </a:solidFill>
                <a:latin typeface="Arial" charset="0"/>
              </a:rPr>
              <a:t>Implementazione su lista position-</a:t>
            </a:r>
            <a:r>
              <a:rPr lang="it-IT" dirty="0" err="1" smtClean="0">
                <a:solidFill>
                  <a:schemeClr val="accent2"/>
                </a:solidFill>
                <a:latin typeface="Arial" charset="0"/>
              </a:rPr>
              <a:t>based</a:t>
            </a:r>
            <a:r>
              <a:rPr lang="it-IT" dirty="0" smtClean="0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it-IT" dirty="0" smtClean="0">
                <a:latin typeface="Arial" charset="0"/>
              </a:rPr>
              <a:t>schema delle classi</a:t>
            </a:r>
            <a:endParaRPr lang="it-IT" dirty="0">
              <a:latin typeface="Arial" charset="0"/>
            </a:endParaRPr>
          </a:p>
        </p:txBody>
      </p:sp>
      <p:grpSp>
        <p:nvGrpSpPr>
          <p:cNvPr id="30" name="Group 3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31" name="Text Box 4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 dirty="0" err="1" smtClean="0">
                  <a:solidFill>
                    <a:srgbClr val="FF0000"/>
                  </a:solidFill>
                  <a:latin typeface="Arial" charset="0"/>
                </a:rPr>
                <a:t>InsertionSort</a:t>
              </a:r>
              <a:endParaRPr lang="en-US" sz="2000" b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2" name="Line 5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70658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7065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35981779-CC6F-A64C-9218-7635743D1375}" type="slidenum">
              <a:rPr lang="it-IT" sz="1400"/>
              <a:pPr eaLnBrk="1" hangingPunct="1"/>
              <a:t>12</a:t>
            </a:fld>
            <a:endParaRPr lang="it-IT" sz="1400"/>
          </a:p>
        </p:txBody>
      </p:sp>
      <p:sp>
        <p:nvSpPr>
          <p:cNvPr id="522247" name="Text Box 7"/>
          <p:cNvSpPr txBox="1">
            <a:spLocks noChangeArrowheads="1"/>
          </p:cNvSpPr>
          <p:nvPr/>
        </p:nvSpPr>
        <p:spPr bwMode="auto">
          <a:xfrm>
            <a:off x="322984" y="783488"/>
            <a:ext cx="85693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2000" b="1" dirty="0">
                <a:solidFill>
                  <a:schemeClr val="accent2"/>
                </a:solidFill>
                <a:latin typeface="Arial" charset="0"/>
              </a:rPr>
              <a:t>Classe </a:t>
            </a:r>
            <a:r>
              <a:rPr lang="it-IT" sz="2000" b="1" dirty="0" err="1" smtClean="0">
                <a:solidFill>
                  <a:schemeClr val="accent2"/>
                </a:solidFill>
                <a:latin typeface="Arial" charset="0"/>
              </a:rPr>
              <a:t>Node</a:t>
            </a:r>
            <a:r>
              <a:rPr lang="it-IT" sz="2000" b="1" dirty="0" smtClean="0">
                <a:solidFill>
                  <a:schemeClr val="accent2"/>
                </a:solidFill>
                <a:latin typeface="Arial" charset="0"/>
              </a:rPr>
              <a:t>&lt;E</a:t>
            </a:r>
            <a:r>
              <a:rPr lang="it-IT" sz="2000" b="1" dirty="0">
                <a:solidFill>
                  <a:schemeClr val="accent2"/>
                </a:solidFill>
                <a:latin typeface="Arial" charset="0"/>
              </a:rPr>
              <a:t>&gt; </a:t>
            </a:r>
            <a:r>
              <a:rPr lang="it-IT" sz="2000" dirty="0">
                <a:latin typeface="Arial" charset="0"/>
              </a:rPr>
              <a:t>(file </a:t>
            </a:r>
            <a:r>
              <a:rPr lang="it-IT" sz="2000" dirty="0" smtClean="0">
                <a:latin typeface="Arial" charset="0"/>
              </a:rPr>
              <a:t>Node.java</a:t>
            </a:r>
            <a:r>
              <a:rPr lang="it-IT" sz="2000" dirty="0">
                <a:latin typeface="Arial" charset="0"/>
              </a:rPr>
              <a:t>): implementazione di Position&lt;E&gt;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1387748" y="1684241"/>
            <a:ext cx="6120854" cy="3384649"/>
            <a:chOff x="1187450" y="2060575"/>
            <a:chExt cx="6553200" cy="3630315"/>
          </a:xfrm>
        </p:grpSpPr>
        <p:sp>
          <p:nvSpPr>
            <p:cNvPr id="70667" name="AutoShape 9"/>
            <p:cNvSpPr>
              <a:spLocks noChangeArrowheads="1"/>
            </p:cNvSpPr>
            <p:nvPr/>
          </p:nvSpPr>
          <p:spPr bwMode="auto">
            <a:xfrm>
              <a:off x="3708400" y="3429000"/>
              <a:ext cx="1511300" cy="86360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0668" name="Text Box 10"/>
            <p:cNvSpPr txBox="1">
              <a:spLocks noChangeArrowheads="1"/>
            </p:cNvSpPr>
            <p:nvPr/>
          </p:nvSpPr>
          <p:spPr bwMode="auto">
            <a:xfrm>
              <a:off x="5292725" y="3429000"/>
              <a:ext cx="1439863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>
                  <a:solidFill>
                    <a:srgbClr val="009900"/>
                  </a:solidFill>
                </a:rPr>
                <a:t>next</a:t>
              </a:r>
            </a:p>
          </p:txBody>
        </p:sp>
        <p:sp>
          <p:nvSpPr>
            <p:cNvPr id="70669" name="Text Box 11"/>
            <p:cNvSpPr txBox="1">
              <a:spLocks noChangeArrowheads="1"/>
            </p:cNvSpPr>
            <p:nvPr/>
          </p:nvSpPr>
          <p:spPr bwMode="auto">
            <a:xfrm>
              <a:off x="2844800" y="3429000"/>
              <a:ext cx="8636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>
                  <a:solidFill>
                    <a:srgbClr val="009900"/>
                  </a:solidFill>
                </a:rPr>
                <a:t>prev</a:t>
              </a:r>
            </a:p>
          </p:txBody>
        </p:sp>
        <p:sp>
          <p:nvSpPr>
            <p:cNvPr id="70670" name="Text Box 12"/>
            <p:cNvSpPr txBox="1">
              <a:spLocks noChangeArrowheads="1"/>
            </p:cNvSpPr>
            <p:nvPr/>
          </p:nvSpPr>
          <p:spPr bwMode="auto">
            <a:xfrm>
              <a:off x="4140200" y="3632200"/>
              <a:ext cx="6477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 smtClean="0">
                  <a:solidFill>
                    <a:srgbClr val="C00000"/>
                  </a:solidFill>
                </a:rPr>
                <a:t>Y</a:t>
              </a:r>
              <a:endParaRPr lang="it-IT" dirty="0">
                <a:solidFill>
                  <a:srgbClr val="C00000"/>
                </a:solidFill>
              </a:endParaRPr>
            </a:p>
          </p:txBody>
        </p:sp>
        <p:sp>
          <p:nvSpPr>
            <p:cNvPr id="70671" name="Line 13"/>
            <p:cNvSpPr>
              <a:spLocks noChangeShapeType="1"/>
            </p:cNvSpPr>
            <p:nvPr/>
          </p:nvSpPr>
          <p:spPr bwMode="auto">
            <a:xfrm>
              <a:off x="5221288" y="3862388"/>
              <a:ext cx="10080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2" name="Line 14"/>
            <p:cNvSpPr>
              <a:spLocks noChangeShapeType="1"/>
            </p:cNvSpPr>
            <p:nvPr/>
          </p:nvSpPr>
          <p:spPr bwMode="auto">
            <a:xfrm flipH="1">
              <a:off x="2700338" y="3862388"/>
              <a:ext cx="100806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73" name="AutoShape 18"/>
            <p:cNvSpPr>
              <a:spLocks noChangeArrowheads="1"/>
            </p:cNvSpPr>
            <p:nvPr/>
          </p:nvSpPr>
          <p:spPr bwMode="auto">
            <a:xfrm>
              <a:off x="1187450" y="3427413"/>
              <a:ext cx="1511300" cy="86360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0674" name="Text Box 19"/>
            <p:cNvSpPr txBox="1">
              <a:spLocks noChangeArrowheads="1"/>
            </p:cNvSpPr>
            <p:nvPr/>
          </p:nvSpPr>
          <p:spPr bwMode="auto">
            <a:xfrm>
              <a:off x="1619250" y="3630613"/>
              <a:ext cx="6477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 smtClean="0">
                  <a:solidFill>
                    <a:srgbClr val="009900"/>
                  </a:solidFill>
                </a:rPr>
                <a:t>X</a:t>
              </a:r>
              <a:endParaRPr lang="it-IT" dirty="0">
                <a:solidFill>
                  <a:srgbClr val="009900"/>
                </a:solidFill>
              </a:endParaRPr>
            </a:p>
          </p:txBody>
        </p:sp>
        <p:sp>
          <p:nvSpPr>
            <p:cNvPr id="70675" name="AutoShape 20"/>
            <p:cNvSpPr>
              <a:spLocks noChangeArrowheads="1"/>
            </p:cNvSpPr>
            <p:nvPr/>
          </p:nvSpPr>
          <p:spPr bwMode="auto">
            <a:xfrm>
              <a:off x="6229350" y="3427413"/>
              <a:ext cx="1511300" cy="86360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0676" name="Text Box 21"/>
            <p:cNvSpPr txBox="1">
              <a:spLocks noChangeArrowheads="1"/>
            </p:cNvSpPr>
            <p:nvPr/>
          </p:nvSpPr>
          <p:spPr bwMode="auto">
            <a:xfrm>
              <a:off x="6661150" y="3630613"/>
              <a:ext cx="6477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>
                  <a:solidFill>
                    <a:srgbClr val="009900"/>
                  </a:solidFill>
                </a:rPr>
                <a:t>Z</a:t>
              </a:r>
            </a:p>
          </p:txBody>
        </p:sp>
        <p:sp>
          <p:nvSpPr>
            <p:cNvPr id="70663" name="Text Box 22"/>
            <p:cNvSpPr txBox="1">
              <a:spLocks noChangeArrowheads="1"/>
            </p:cNvSpPr>
            <p:nvPr/>
          </p:nvSpPr>
          <p:spPr bwMode="auto">
            <a:xfrm>
              <a:off x="3708400" y="5229225"/>
              <a:ext cx="15103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dirty="0" err="1" smtClean="0">
                  <a:solidFill>
                    <a:srgbClr val="C00000"/>
                  </a:solidFill>
                </a:rPr>
                <a:t>Node</a:t>
              </a:r>
              <a:r>
                <a:rPr lang="it-IT" dirty="0" smtClean="0">
                  <a:solidFill>
                    <a:srgbClr val="C00000"/>
                  </a:solidFill>
                </a:rPr>
                <a:t>&lt;E</a:t>
              </a:r>
              <a:r>
                <a:rPr lang="it-IT" dirty="0">
                  <a:solidFill>
                    <a:srgbClr val="C00000"/>
                  </a:solidFill>
                </a:rPr>
                <a:t>&gt;</a:t>
              </a:r>
            </a:p>
          </p:txBody>
        </p:sp>
        <p:sp>
          <p:nvSpPr>
            <p:cNvPr id="70664" name="Text Box 23"/>
            <p:cNvSpPr txBox="1">
              <a:spLocks noChangeArrowheads="1"/>
            </p:cNvSpPr>
            <p:nvPr/>
          </p:nvSpPr>
          <p:spPr bwMode="auto">
            <a:xfrm>
              <a:off x="5076825" y="2060575"/>
              <a:ext cx="201612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dirty="0">
                  <a:solidFill>
                    <a:srgbClr val="C00000"/>
                  </a:solidFill>
                </a:rPr>
                <a:t>Elemento di tipo E</a:t>
              </a:r>
            </a:p>
          </p:txBody>
        </p:sp>
        <p:sp>
          <p:nvSpPr>
            <p:cNvPr id="70665" name="Line 25"/>
            <p:cNvSpPr>
              <a:spLocks noChangeShapeType="1"/>
            </p:cNvSpPr>
            <p:nvPr/>
          </p:nvSpPr>
          <p:spPr bwMode="auto">
            <a:xfrm flipH="1">
              <a:off x="4572000" y="2565400"/>
              <a:ext cx="504825" cy="1223963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0666" name="Line 26"/>
            <p:cNvSpPr>
              <a:spLocks noChangeShapeType="1"/>
            </p:cNvSpPr>
            <p:nvPr/>
          </p:nvSpPr>
          <p:spPr bwMode="auto">
            <a:xfrm flipV="1">
              <a:off x="4787900" y="4437063"/>
              <a:ext cx="0" cy="792162"/>
            </a:xfrm>
            <a:prstGeom prst="lin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5" name="Group 3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6" name="Text Box 4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 dirty="0" err="1" smtClean="0">
                  <a:solidFill>
                    <a:srgbClr val="FF0000"/>
                  </a:solidFill>
                  <a:latin typeface="Arial" charset="0"/>
                </a:rPr>
                <a:t>InsertionSort</a:t>
              </a:r>
              <a:endParaRPr lang="en-US" sz="2000" b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1" name="Line 5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4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74754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7475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D4C7E1A8-8F7E-304C-A536-1746A0F37AB2}" type="slidenum">
              <a:rPr lang="it-IT" sz="1400"/>
              <a:pPr eaLnBrk="1" hangingPunct="1"/>
              <a:t>13</a:t>
            </a:fld>
            <a:endParaRPr lang="it-IT" sz="1400"/>
          </a:p>
        </p:txBody>
      </p:sp>
      <p:sp>
        <p:nvSpPr>
          <p:cNvPr id="74756" name="Text Box 2"/>
          <p:cNvSpPr txBox="1">
            <a:spLocks noChangeArrowheads="1"/>
          </p:cNvSpPr>
          <p:nvPr/>
        </p:nvSpPr>
        <p:spPr bwMode="auto">
          <a:xfrm>
            <a:off x="250825" y="620713"/>
            <a:ext cx="8569325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sz="2000" b="1" dirty="0">
                <a:solidFill>
                  <a:schemeClr val="accent2"/>
                </a:solidFill>
                <a:latin typeface="Arial" charset="0"/>
              </a:rPr>
              <a:t>Classe </a:t>
            </a:r>
            <a:r>
              <a:rPr lang="it-IT" sz="2000" b="1" dirty="0" err="1" smtClean="0">
                <a:solidFill>
                  <a:schemeClr val="accent2"/>
                </a:solidFill>
                <a:latin typeface="Arial" charset="0"/>
              </a:rPr>
              <a:t>LinkedPositionalList</a:t>
            </a:r>
            <a:r>
              <a:rPr lang="it-IT" sz="2000" b="1" dirty="0" smtClean="0">
                <a:solidFill>
                  <a:schemeClr val="accent2"/>
                </a:solidFill>
                <a:latin typeface="Arial" charset="0"/>
              </a:rPr>
              <a:t>&lt;E</a:t>
            </a:r>
            <a:r>
              <a:rPr lang="it-IT" sz="2000" b="1" dirty="0">
                <a:solidFill>
                  <a:schemeClr val="accent2"/>
                </a:solidFill>
                <a:latin typeface="Arial" charset="0"/>
              </a:rPr>
              <a:t>&gt; </a:t>
            </a:r>
            <a:r>
              <a:rPr lang="it-IT" sz="2000" dirty="0">
                <a:latin typeface="Arial" charset="0"/>
              </a:rPr>
              <a:t>(file </a:t>
            </a:r>
            <a:r>
              <a:rPr lang="it-IT" sz="2000" dirty="0" smtClean="0">
                <a:latin typeface="Arial" charset="0"/>
              </a:rPr>
              <a:t>LinkedPositionalList.java</a:t>
            </a:r>
            <a:r>
              <a:rPr lang="it-IT" sz="2000" dirty="0">
                <a:latin typeface="Arial" charset="0"/>
              </a:rPr>
              <a:t>):</a:t>
            </a:r>
            <a:r>
              <a:rPr lang="it-IT" sz="2000" dirty="0"/>
              <a:t> implementazione di </a:t>
            </a:r>
            <a:r>
              <a:rPr lang="it-IT" sz="2000" dirty="0" err="1" smtClean="0"/>
              <a:t>PositionalList</a:t>
            </a:r>
            <a:r>
              <a:rPr lang="it-IT" sz="2000" dirty="0" smtClean="0"/>
              <a:t>&lt;E</a:t>
            </a:r>
            <a:r>
              <a:rPr lang="it-IT" sz="2000" dirty="0"/>
              <a:t>&gt;</a:t>
            </a:r>
          </a:p>
          <a:p>
            <a:pPr>
              <a:spcBef>
                <a:spcPct val="50000"/>
              </a:spcBef>
            </a:pPr>
            <a:endParaRPr lang="it-IT" dirty="0">
              <a:latin typeface="Arial" charset="0"/>
            </a:endParaRPr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900113" y="2060575"/>
            <a:ext cx="7127875" cy="863600"/>
            <a:chOff x="567" y="1298"/>
            <a:chExt cx="4490" cy="544"/>
          </a:xfrm>
        </p:grpSpPr>
        <p:grpSp>
          <p:nvGrpSpPr>
            <p:cNvPr id="74766" name="Group 9"/>
            <p:cNvGrpSpPr>
              <a:grpSpLocks/>
            </p:cNvGrpSpPr>
            <p:nvPr/>
          </p:nvGrpSpPr>
          <p:grpSpPr bwMode="auto">
            <a:xfrm>
              <a:off x="567" y="1298"/>
              <a:ext cx="680" cy="544"/>
              <a:chOff x="567" y="1298"/>
              <a:chExt cx="998" cy="544"/>
            </a:xfrm>
          </p:grpSpPr>
          <p:sp>
            <p:nvSpPr>
              <p:cNvPr id="74782" name="AutoShape 7"/>
              <p:cNvSpPr>
                <a:spLocks noChangeArrowheads="1"/>
              </p:cNvSpPr>
              <p:nvPr/>
            </p:nvSpPr>
            <p:spPr bwMode="auto">
              <a:xfrm>
                <a:off x="590" y="1298"/>
                <a:ext cx="953" cy="544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783" name="Text Box 8"/>
              <p:cNvSpPr txBox="1">
                <a:spLocks noChangeArrowheads="1"/>
              </p:cNvSpPr>
              <p:nvPr/>
            </p:nvSpPr>
            <p:spPr bwMode="auto">
              <a:xfrm>
                <a:off x="567" y="1445"/>
                <a:ext cx="99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 sz="2000"/>
                  <a:t>header</a:t>
                </a:r>
              </a:p>
            </p:txBody>
          </p:sp>
        </p:grpSp>
        <p:grpSp>
          <p:nvGrpSpPr>
            <p:cNvPr id="74767" name="Group 10"/>
            <p:cNvGrpSpPr>
              <a:grpSpLocks/>
            </p:cNvGrpSpPr>
            <p:nvPr/>
          </p:nvGrpSpPr>
          <p:grpSpPr bwMode="auto">
            <a:xfrm>
              <a:off x="4377" y="1298"/>
              <a:ext cx="680" cy="544"/>
              <a:chOff x="567" y="1298"/>
              <a:chExt cx="998" cy="544"/>
            </a:xfrm>
          </p:grpSpPr>
          <p:sp>
            <p:nvSpPr>
              <p:cNvPr id="74780" name="AutoShape 11"/>
              <p:cNvSpPr>
                <a:spLocks noChangeArrowheads="1"/>
              </p:cNvSpPr>
              <p:nvPr/>
            </p:nvSpPr>
            <p:spPr bwMode="auto">
              <a:xfrm>
                <a:off x="590" y="1298"/>
                <a:ext cx="953" cy="544"/>
              </a:xfrm>
              <a:prstGeom prst="roundRect">
                <a:avLst>
                  <a:gd name="adj" fmla="val 16667"/>
                </a:avLst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781" name="Text Box 12"/>
              <p:cNvSpPr txBox="1">
                <a:spLocks noChangeArrowheads="1"/>
              </p:cNvSpPr>
              <p:nvPr/>
            </p:nvSpPr>
            <p:spPr bwMode="auto">
              <a:xfrm>
                <a:off x="567" y="1445"/>
                <a:ext cx="998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it-IT" sz="2000"/>
                  <a:t>trailer</a:t>
                </a:r>
              </a:p>
            </p:txBody>
          </p:sp>
        </p:grpSp>
        <p:sp>
          <p:nvSpPr>
            <p:cNvPr id="74768" name="AutoShape 13"/>
            <p:cNvSpPr>
              <a:spLocks noChangeArrowheads="1"/>
            </p:cNvSpPr>
            <p:nvPr/>
          </p:nvSpPr>
          <p:spPr bwMode="auto">
            <a:xfrm>
              <a:off x="1429" y="1298"/>
              <a:ext cx="589" cy="544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69" name="AutoShape 14"/>
            <p:cNvSpPr>
              <a:spLocks noChangeArrowheads="1"/>
            </p:cNvSpPr>
            <p:nvPr/>
          </p:nvSpPr>
          <p:spPr bwMode="auto">
            <a:xfrm>
              <a:off x="2200" y="1298"/>
              <a:ext cx="589" cy="544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70" name="AutoShape 15"/>
            <p:cNvSpPr>
              <a:spLocks noChangeArrowheads="1"/>
            </p:cNvSpPr>
            <p:nvPr/>
          </p:nvSpPr>
          <p:spPr bwMode="auto">
            <a:xfrm>
              <a:off x="3606" y="1298"/>
              <a:ext cx="589" cy="544"/>
            </a:xfrm>
            <a:prstGeom prst="roundRect">
              <a:avLst>
                <a:gd name="adj" fmla="val 16667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71" name="Line 16"/>
            <p:cNvSpPr>
              <a:spLocks noChangeShapeType="1"/>
            </p:cNvSpPr>
            <p:nvPr/>
          </p:nvSpPr>
          <p:spPr bwMode="auto">
            <a:xfrm>
              <a:off x="1247" y="157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2" name="Line 17"/>
            <p:cNvSpPr>
              <a:spLocks noChangeShapeType="1"/>
            </p:cNvSpPr>
            <p:nvPr/>
          </p:nvSpPr>
          <p:spPr bwMode="auto">
            <a:xfrm>
              <a:off x="2018" y="157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3" name="Line 18"/>
            <p:cNvSpPr>
              <a:spLocks noChangeShapeType="1"/>
            </p:cNvSpPr>
            <p:nvPr/>
          </p:nvSpPr>
          <p:spPr bwMode="auto">
            <a:xfrm>
              <a:off x="2789" y="157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4" name="Line 19"/>
            <p:cNvSpPr>
              <a:spLocks noChangeShapeType="1"/>
            </p:cNvSpPr>
            <p:nvPr/>
          </p:nvSpPr>
          <p:spPr bwMode="auto">
            <a:xfrm>
              <a:off x="3424" y="157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75" name="Line 20"/>
            <p:cNvSpPr>
              <a:spLocks noChangeShapeType="1"/>
            </p:cNvSpPr>
            <p:nvPr/>
          </p:nvSpPr>
          <p:spPr bwMode="auto">
            <a:xfrm>
              <a:off x="4195" y="1570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74776" name="Group 24"/>
            <p:cNvGrpSpPr>
              <a:grpSpLocks/>
            </p:cNvGrpSpPr>
            <p:nvPr/>
          </p:nvGrpSpPr>
          <p:grpSpPr bwMode="auto">
            <a:xfrm>
              <a:off x="3016" y="1547"/>
              <a:ext cx="318" cy="46"/>
              <a:chOff x="884" y="2976"/>
              <a:chExt cx="318" cy="46"/>
            </a:xfrm>
          </p:grpSpPr>
          <p:sp>
            <p:nvSpPr>
              <p:cNvPr id="74777" name="Oval 21"/>
              <p:cNvSpPr>
                <a:spLocks noChangeArrowheads="1"/>
              </p:cNvSpPr>
              <p:nvPr/>
            </p:nvSpPr>
            <p:spPr bwMode="auto">
              <a:xfrm>
                <a:off x="884" y="2976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778" name="Oval 22"/>
              <p:cNvSpPr>
                <a:spLocks noChangeArrowheads="1"/>
              </p:cNvSpPr>
              <p:nvPr/>
            </p:nvSpPr>
            <p:spPr bwMode="auto">
              <a:xfrm>
                <a:off x="1020" y="2976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74779" name="Oval 23"/>
              <p:cNvSpPr>
                <a:spLocks noChangeArrowheads="1"/>
              </p:cNvSpPr>
              <p:nvPr/>
            </p:nvSpPr>
            <p:spPr bwMode="auto">
              <a:xfrm>
                <a:off x="1156" y="2976"/>
                <a:ext cx="46" cy="46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268538" y="2924174"/>
            <a:ext cx="4391025" cy="895350"/>
            <a:chOff x="1429" y="1842"/>
            <a:chExt cx="2766" cy="564"/>
          </a:xfrm>
        </p:grpSpPr>
        <p:sp>
          <p:nvSpPr>
            <p:cNvPr id="74764" name="AutoShape 26"/>
            <p:cNvSpPr>
              <a:spLocks/>
            </p:cNvSpPr>
            <p:nvPr/>
          </p:nvSpPr>
          <p:spPr bwMode="auto">
            <a:xfrm rot="-5400000">
              <a:off x="2653" y="618"/>
              <a:ext cx="318" cy="2766"/>
            </a:xfrm>
            <a:prstGeom prst="leftBrace">
              <a:avLst>
                <a:gd name="adj1" fmla="val 72484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4765" name="Text Box 27"/>
            <p:cNvSpPr txBox="1">
              <a:spLocks noChangeArrowheads="1"/>
            </p:cNvSpPr>
            <p:nvPr/>
          </p:nvSpPr>
          <p:spPr bwMode="auto">
            <a:xfrm>
              <a:off x="1927" y="2115"/>
              <a:ext cx="1769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 dirty="0" smtClean="0"/>
                <a:t>Nodi </a:t>
              </a:r>
              <a:r>
                <a:rPr lang="it-IT" dirty="0"/>
                <a:t>con elementi</a:t>
              </a:r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1547813" y="2997200"/>
            <a:ext cx="5830887" cy="1968500"/>
            <a:chOff x="885" y="1888"/>
            <a:chExt cx="3673" cy="1240"/>
          </a:xfrm>
        </p:grpSpPr>
        <p:sp>
          <p:nvSpPr>
            <p:cNvPr id="74761" name="Text Box 28"/>
            <p:cNvSpPr txBox="1">
              <a:spLocks noChangeArrowheads="1"/>
            </p:cNvSpPr>
            <p:nvPr/>
          </p:nvSpPr>
          <p:spPr bwMode="auto">
            <a:xfrm>
              <a:off x="1883" y="2840"/>
              <a:ext cx="17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it-IT"/>
                <a:t>Sentinelle</a:t>
              </a:r>
            </a:p>
          </p:txBody>
        </p:sp>
        <p:sp>
          <p:nvSpPr>
            <p:cNvPr id="74762" name="Line 29"/>
            <p:cNvSpPr>
              <a:spLocks noChangeShapeType="1"/>
            </p:cNvSpPr>
            <p:nvPr/>
          </p:nvSpPr>
          <p:spPr bwMode="auto">
            <a:xfrm>
              <a:off x="885" y="1888"/>
              <a:ext cx="1360" cy="10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4763" name="Line 30"/>
            <p:cNvSpPr>
              <a:spLocks noChangeShapeType="1"/>
            </p:cNvSpPr>
            <p:nvPr/>
          </p:nvSpPr>
          <p:spPr bwMode="auto">
            <a:xfrm flipH="1">
              <a:off x="3198" y="1888"/>
              <a:ext cx="1360" cy="10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" name="Group 3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36" name="Text Box 4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 dirty="0" err="1" smtClean="0">
                  <a:solidFill>
                    <a:srgbClr val="FF0000"/>
                  </a:solidFill>
                  <a:latin typeface="Arial" charset="0"/>
                </a:rPr>
                <a:t>InsertionSort</a:t>
              </a:r>
              <a:endParaRPr lang="en-US" sz="2000" b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37" name="Line 5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94493" y="5259423"/>
            <a:ext cx="8351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marL="0" indent="0" eaLnBrk="1" hangingPunct="1">
              <a:spcBef>
                <a:spcPct val="50000"/>
              </a:spcBef>
            </a:pPr>
            <a:r>
              <a:rPr lang="it-IT" i="1" dirty="0" smtClean="0">
                <a:solidFill>
                  <a:schemeClr val="tx2"/>
                </a:solidFill>
              </a:rPr>
              <a:t>Per il codice guardare i file: Position.java, PositionalList.java, LinkedPositionaList.java, Node.java, e Sort.java</a:t>
            </a:r>
            <a:endParaRPr lang="it-IT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21506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2150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CDABBE2B-B0C9-324D-9978-F6D0686E1794}" type="slidenum">
              <a:rPr lang="it-IT" sz="1400"/>
              <a:pPr eaLnBrk="1" hangingPunct="1"/>
              <a:t>2</a:t>
            </a:fld>
            <a:endParaRPr lang="it-IT" sz="1400"/>
          </a:p>
        </p:txBody>
      </p:sp>
      <p:sp>
        <p:nvSpPr>
          <p:cNvPr id="440323" name="Text Box 3"/>
          <p:cNvSpPr txBox="1">
            <a:spLocks noChangeArrowheads="1"/>
          </p:cNvSpPr>
          <p:nvPr/>
        </p:nvSpPr>
        <p:spPr bwMode="auto">
          <a:xfrm>
            <a:off x="396081" y="548680"/>
            <a:ext cx="8351837" cy="4862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168400" indent="-11684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it-IT" sz="2800" b="1" dirty="0">
                <a:solidFill>
                  <a:srgbClr val="C00000"/>
                </a:solidFill>
                <a:latin typeface="Arial" charset="0"/>
              </a:rPr>
              <a:t>Calcolo dell’</a:t>
            </a:r>
            <a:r>
              <a:rPr lang="it-IT" altLang="ja-JP" sz="2800" b="1" i="1" dirty="0">
                <a:solidFill>
                  <a:srgbClr val="C00000"/>
                </a:solidFill>
                <a:latin typeface="Arial" charset="0"/>
              </a:rPr>
              <a:t>n</a:t>
            </a:r>
            <a:r>
              <a:rPr lang="it-IT" altLang="ja-JP" sz="2800" b="1" dirty="0">
                <a:solidFill>
                  <a:srgbClr val="C00000"/>
                </a:solidFill>
                <a:latin typeface="Arial" charset="0"/>
              </a:rPr>
              <a:t>-esimo numero di Fibonacci F(n</a:t>
            </a:r>
            <a:r>
              <a:rPr lang="it-IT" altLang="ja-JP" sz="2800" b="1" dirty="0" smtClean="0">
                <a:solidFill>
                  <a:srgbClr val="C00000"/>
                </a:solidFill>
                <a:latin typeface="Arial" charset="0"/>
              </a:rPr>
              <a:t>)</a:t>
            </a:r>
          </a:p>
          <a:p>
            <a:pPr algn="ctr">
              <a:spcBef>
                <a:spcPct val="50000"/>
              </a:spcBef>
            </a:pPr>
            <a:endParaRPr lang="it-IT" altLang="ja-JP" sz="2800" b="1" dirty="0">
              <a:solidFill>
                <a:srgbClr val="C00000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it-IT" b="1" dirty="0" err="1">
                <a:solidFill>
                  <a:srgbClr val="009900"/>
                </a:solidFill>
                <a:latin typeface="Arial" charset="0"/>
              </a:rPr>
              <a:t>Def</a:t>
            </a:r>
            <a:r>
              <a:rPr lang="it-IT" b="1" dirty="0">
                <a:solidFill>
                  <a:srgbClr val="009900"/>
                </a:solidFill>
                <a:latin typeface="Arial" charset="0"/>
              </a:rPr>
              <a:t>. successione di Fibonacci:</a:t>
            </a:r>
          </a:p>
          <a:p>
            <a:pPr>
              <a:spcBef>
                <a:spcPct val="50000"/>
              </a:spcBef>
            </a:pPr>
            <a:r>
              <a:rPr lang="it-IT" dirty="0">
                <a:latin typeface="Arial" charset="0"/>
              </a:rPr>
              <a:t>        F(0)=0, F(1)=1, F(n)=F(n-2)+F(n-1) se n</a:t>
            </a:r>
            <a:r>
              <a:rPr lang="it-IT" dirty="0">
                <a:latin typeface="Arial" charset="0"/>
                <a:cs typeface="Arial" charset="0"/>
              </a:rPr>
              <a:t>≥2, n intero</a:t>
            </a:r>
          </a:p>
          <a:p>
            <a:pPr>
              <a:spcBef>
                <a:spcPct val="50000"/>
              </a:spcBef>
            </a:pPr>
            <a:endParaRPr lang="it-IT" dirty="0" smtClean="0">
              <a:latin typeface="Arial" charset="0"/>
              <a:cs typeface="Arial" charset="0"/>
            </a:endParaRPr>
          </a:p>
          <a:p>
            <a:pPr marL="0" indent="0">
              <a:spcBef>
                <a:spcPct val="50000"/>
              </a:spcBef>
            </a:pPr>
            <a:r>
              <a:rPr lang="it-IT" dirty="0" smtClean="0">
                <a:solidFill>
                  <a:schemeClr val="accent2"/>
                </a:solidFill>
                <a:latin typeface="Arial" charset="0"/>
                <a:cs typeface="Arial" charset="0"/>
              </a:rPr>
              <a:t>GOAL: </a:t>
            </a:r>
            <a:r>
              <a:rPr lang="it-IT" dirty="0" smtClean="0">
                <a:latin typeface="Arial" charset="0"/>
                <a:cs typeface="Arial" charset="0"/>
              </a:rPr>
              <a:t>confrontiamo i tempi di esecuzione dell’algoritmo iterativo e di quello ricorsivo per il calcolo di F(n). </a:t>
            </a:r>
            <a:endParaRPr lang="it-IT" dirty="0">
              <a:latin typeface="Arial" charset="0"/>
              <a:cs typeface="Arial" charset="0"/>
            </a:endParaRPr>
          </a:p>
          <a:p>
            <a:pPr>
              <a:spcBef>
                <a:spcPct val="50000"/>
              </a:spcBef>
            </a:pPr>
            <a:endParaRPr lang="it-IT" b="1" dirty="0" smtClean="0">
              <a:solidFill>
                <a:srgbClr val="009900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it-IT" b="1" dirty="0" smtClean="0">
                <a:solidFill>
                  <a:srgbClr val="009900"/>
                </a:solidFill>
                <a:latin typeface="Arial" charset="0"/>
              </a:rPr>
              <a:t>File</a:t>
            </a:r>
            <a:r>
              <a:rPr lang="it-IT" b="1" dirty="0">
                <a:solidFill>
                  <a:srgbClr val="009900"/>
                </a:solidFill>
                <a:latin typeface="Arial" charset="0"/>
              </a:rPr>
              <a:t>:</a:t>
            </a:r>
            <a:r>
              <a:rPr lang="it-IT" dirty="0">
                <a:latin typeface="Arial" charset="0"/>
              </a:rPr>
              <a:t> 	</a:t>
            </a:r>
            <a:r>
              <a:rPr lang="it-IT" dirty="0" smtClean="0">
                <a:solidFill>
                  <a:schemeClr val="accent2"/>
                </a:solidFill>
                <a:latin typeface="Arial" charset="0"/>
              </a:rPr>
              <a:t>Fibonacci.java</a:t>
            </a:r>
            <a:endParaRPr lang="it-IT" dirty="0">
              <a:solidFill>
                <a:schemeClr val="accent2"/>
              </a:solidFill>
              <a:latin typeface="Arial" charset="0"/>
            </a:endParaRPr>
          </a:p>
        </p:txBody>
      </p:sp>
      <p:graphicFrame>
        <p:nvGraphicFramePr>
          <p:cNvPr id="21510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6"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2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23554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2355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3BE8FF2-AD7B-0D4C-A9A4-8D0E9C1EB840}" type="slidenum">
              <a:rPr lang="it-IT" sz="1400"/>
              <a:pPr eaLnBrk="1" hangingPunct="1"/>
              <a:t>3</a:t>
            </a:fld>
            <a:endParaRPr lang="it-IT" sz="1400"/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3558" name="Text Box 5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 dirty="0" err="1">
                  <a:solidFill>
                    <a:srgbClr val="FF0000"/>
                  </a:solidFill>
                  <a:latin typeface="Arial" charset="0"/>
                </a:rPr>
                <a:t>Esempio</a:t>
              </a:r>
              <a:r>
                <a:rPr lang="en-US" sz="2000" b="1" dirty="0">
                  <a:solidFill>
                    <a:srgbClr val="FF0000"/>
                  </a:solidFill>
                  <a:latin typeface="Arial" charset="0"/>
                </a:rPr>
                <a:t>: </a:t>
              </a:r>
              <a:r>
                <a:rPr lang="en-US" sz="2000" b="1" dirty="0" err="1">
                  <a:solidFill>
                    <a:srgbClr val="FF0000"/>
                  </a:solidFill>
                  <a:latin typeface="Arial" charset="0"/>
                </a:rPr>
                <a:t>calcolo</a:t>
              </a:r>
              <a:r>
                <a:rPr lang="en-US" sz="2000" b="1" dirty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n-US" sz="2000" b="1" dirty="0" err="1">
                  <a:solidFill>
                    <a:srgbClr val="FF0000"/>
                  </a:solidFill>
                  <a:latin typeface="Arial" charset="0"/>
                </a:rPr>
                <a:t>dell’n-esimo</a:t>
              </a:r>
              <a:r>
                <a:rPr lang="en-US" sz="2000" b="1" dirty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n-US" sz="2000" b="1" dirty="0" err="1">
                  <a:solidFill>
                    <a:srgbClr val="FF0000"/>
                  </a:solidFill>
                  <a:latin typeface="Arial" charset="0"/>
                </a:rPr>
                <a:t>numero</a:t>
              </a:r>
              <a:r>
                <a:rPr lang="en-US" sz="2000" b="1" dirty="0">
                  <a:solidFill>
                    <a:srgbClr val="FF0000"/>
                  </a:solidFill>
                  <a:latin typeface="Arial" charset="0"/>
                </a:rPr>
                <a:t> di Fibonacci</a:t>
              </a:r>
              <a:endParaRPr lang="en-US" sz="2000" b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42378" name="Rectangle 10"/>
          <p:cNvSpPr>
            <a:spLocks noChangeArrowheads="1"/>
          </p:cNvSpPr>
          <p:nvPr/>
        </p:nvSpPr>
        <p:spPr bwMode="auto">
          <a:xfrm>
            <a:off x="228600" y="756364"/>
            <a:ext cx="8713788" cy="4708981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import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java.util.Scanner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;</a:t>
            </a:r>
          </a:p>
          <a:p>
            <a:pPr eaLnBrk="1" hangingPunct="1">
              <a:defRPr/>
            </a:pPr>
            <a:endParaRPr lang="it-IT" altLang="it-IT" sz="2000" dirty="0" smtClean="0">
              <a:latin typeface="Times" pitchFamily="18" charset="0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public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class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Fibonacci{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 public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static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void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main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String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[]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args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) {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Scanner input = new Scanner(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System.in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System.out.print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Which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Fibonacci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number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do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you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want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?");</a:t>
            </a:r>
          </a:p>
          <a:p>
            <a:pPr eaLnBrk="1" hangingPunct="1">
              <a:defRPr/>
            </a:pP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int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 n = 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input.nextInt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(); 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</a:t>
            </a:r>
          </a:p>
          <a:p>
            <a:pPr eaLnBrk="1" hangingPunct="1">
              <a:defRPr/>
            </a:pPr>
            <a:endParaRPr lang="it-IT" altLang="it-IT" sz="2000" dirty="0" smtClean="0">
              <a:latin typeface="Times" pitchFamily="18" charset="0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//compute F(n) with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iterFibonacci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and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measure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running</a:t>
            </a:r>
            <a:r>
              <a:rPr lang="it-IT" altLang="it-IT" sz="2000" dirty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time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System.out.println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("\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nLet's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start the iterative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algorithm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!");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long time1 = 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System.currentTimeMillis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();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long f =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iterFibonacci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(n);</a:t>
            </a:r>
          </a:p>
          <a:p>
            <a:pPr eaLnBrk="1" hangingPunct="1">
              <a:defRPr/>
            </a:pP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    	long time2 = 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System.currentTimeMillis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();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System.out.println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("F(n)="+f);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System.out.println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("Time of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iterFibonacci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="+(time2-time1));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23554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23555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3BE8FF2-AD7B-0D4C-A9A4-8D0E9C1EB840}" type="slidenum">
              <a:rPr lang="it-IT" sz="1400"/>
              <a:pPr eaLnBrk="1" hangingPunct="1"/>
              <a:t>4</a:t>
            </a:fld>
            <a:endParaRPr lang="it-IT" sz="1400"/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3558" name="Text Box 5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  <a:latin typeface="Arial" charset="0"/>
                </a:rPr>
                <a:t>Esempio: calcolo dell’n-esimo numero di Fibonacci</a:t>
              </a:r>
              <a:endParaRPr lang="en-US" sz="2000" b="1" u="sng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3559" name="Line 6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42378" name="Rectangle 10"/>
          <p:cNvSpPr>
            <a:spLocks noChangeArrowheads="1"/>
          </p:cNvSpPr>
          <p:nvPr/>
        </p:nvSpPr>
        <p:spPr bwMode="auto">
          <a:xfrm>
            <a:off x="242242" y="1124744"/>
            <a:ext cx="8713788" cy="3477875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endParaRPr lang="it-IT" altLang="it-IT" sz="2000" dirty="0" smtClean="0">
              <a:latin typeface="Times" pitchFamily="18" charset="0"/>
              <a:ea typeface="+mn-ea"/>
              <a:cs typeface="+mn-cs"/>
            </a:endParaRPr>
          </a:p>
          <a:p>
            <a:pPr eaLnBrk="1" hangingPunct="1">
              <a:defRPr/>
            </a:pPr>
            <a:endParaRPr lang="it-IT" altLang="it-IT" sz="2000" dirty="0">
              <a:latin typeface="Times" pitchFamily="18" charset="0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         …….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//compute F(n) with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recFibonacci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and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measure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running</a:t>
            </a:r>
            <a:r>
              <a:rPr lang="it-IT" altLang="it-IT" sz="2000" dirty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time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System.out.println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("\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nLet's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start the recursive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algorithm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!");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time1 = 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System.currentTimeMillis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();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f =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recFibonacci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(n);</a:t>
            </a:r>
          </a:p>
          <a:p>
            <a:pPr eaLnBrk="1" hangingPunct="1">
              <a:defRPr/>
            </a:pP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    	time2 = </a:t>
            </a:r>
            <a:r>
              <a:rPr lang="it-IT" altLang="it-IT" sz="2000" b="1" dirty="0" err="1" smtClean="0">
                <a:latin typeface="Times" pitchFamily="18" charset="0"/>
                <a:ea typeface="+mn-ea"/>
                <a:cs typeface="+mn-cs"/>
              </a:rPr>
              <a:t>System.currentTimeMillis</a:t>
            </a:r>
            <a:r>
              <a:rPr lang="it-IT" altLang="it-IT" sz="2000" b="1" dirty="0" smtClean="0">
                <a:latin typeface="Times" pitchFamily="18" charset="0"/>
                <a:ea typeface="+mn-ea"/>
                <a:cs typeface="+mn-cs"/>
              </a:rPr>
              <a:t>();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System.out.println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("F(n)="+f);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System.out.println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("Time of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recFibonacci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="+(time2-time1));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}</a:t>
            </a:r>
          </a:p>
        </p:txBody>
      </p:sp>
    </p:spTree>
    <p:extLst>
      <p:ext uri="{BB962C8B-B14F-4D97-AF65-F5344CB8AC3E}">
        <p14:creationId xmlns:p14="http://schemas.microsoft.com/office/powerpoint/2010/main" val="3179291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25602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25603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6552DDC-1B30-914D-A796-37455558A8A0}" type="slidenum">
              <a:rPr lang="it-IT" sz="1400"/>
              <a:pPr eaLnBrk="1" hangingPunct="1"/>
              <a:t>5</a:t>
            </a:fld>
            <a:endParaRPr lang="it-IT" sz="1400"/>
          </a:p>
        </p:txBody>
      </p:sp>
      <p:sp>
        <p:nvSpPr>
          <p:cNvPr id="25604" name="Rettangolo 2"/>
          <p:cNvSpPr>
            <a:spLocks noChangeArrowheads="1"/>
          </p:cNvSpPr>
          <p:nvPr/>
        </p:nvSpPr>
        <p:spPr bwMode="auto">
          <a:xfrm>
            <a:off x="150813" y="1341438"/>
            <a:ext cx="89154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it-IT" sz="20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System.in</a:t>
            </a:r>
            <a:r>
              <a:rPr lang="it-IT" sz="2000" dirty="0">
                <a:latin typeface="Arial" charset="0"/>
                <a:cs typeface="Arial" charset="0"/>
              </a:rPr>
              <a:t>: variabile statica (classe System) di tipo </a:t>
            </a:r>
            <a:r>
              <a:rPr lang="it-IT" sz="2000" dirty="0" err="1">
                <a:latin typeface="Arial" charset="0"/>
                <a:cs typeface="Arial" charset="0"/>
              </a:rPr>
              <a:t>InputStream</a:t>
            </a:r>
            <a:r>
              <a:rPr lang="it-IT" sz="2000" dirty="0">
                <a:latin typeface="Arial" charset="0"/>
                <a:cs typeface="Arial" charset="0"/>
              </a:rPr>
              <a:t> associata alla “standard input </a:t>
            </a:r>
            <a:r>
              <a:rPr lang="it-IT" sz="2000" dirty="0" err="1">
                <a:latin typeface="Arial" charset="0"/>
                <a:cs typeface="Arial" charset="0"/>
              </a:rPr>
              <a:t>device</a:t>
            </a:r>
            <a:r>
              <a:rPr lang="it-IT" sz="2000" dirty="0">
                <a:latin typeface="Arial" charset="0"/>
                <a:cs typeface="Arial" charset="0"/>
              </a:rPr>
              <a:t>” (default: tastiera con </a:t>
            </a:r>
            <a:r>
              <a:rPr lang="it-IT" sz="2000" dirty="0" err="1">
                <a:latin typeface="Arial" charset="0"/>
                <a:cs typeface="Arial" charset="0"/>
              </a:rPr>
              <a:t>echo</a:t>
            </a:r>
            <a:r>
              <a:rPr lang="it-IT" sz="2000" dirty="0">
                <a:latin typeface="Arial" charset="0"/>
                <a:cs typeface="Arial" charset="0"/>
              </a:rPr>
              <a:t> su Java console)</a:t>
            </a:r>
          </a:p>
          <a:p>
            <a:endParaRPr lang="it-IT" sz="2000" b="1" dirty="0">
              <a:solidFill>
                <a:srgbClr val="FF0000"/>
              </a:solidFill>
              <a:latin typeface="Arial" charset="0"/>
              <a:cs typeface="Arial" charset="0"/>
            </a:endParaRPr>
          </a:p>
          <a:p>
            <a:r>
              <a:rPr lang="it-IT" sz="20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System.out</a:t>
            </a:r>
            <a:r>
              <a:rPr lang="it-IT" sz="2000" dirty="0">
                <a:latin typeface="Arial" charset="0"/>
                <a:cs typeface="Arial" charset="0"/>
              </a:rPr>
              <a:t>: variabile statica (classe System)  di tipo </a:t>
            </a:r>
            <a:r>
              <a:rPr lang="it-IT" sz="2000" dirty="0" err="1">
                <a:latin typeface="Arial" charset="0"/>
                <a:cs typeface="Arial" charset="0"/>
              </a:rPr>
              <a:t>PrintStream</a:t>
            </a:r>
            <a:r>
              <a:rPr lang="it-IT" sz="2000" dirty="0">
                <a:latin typeface="Arial" charset="0"/>
                <a:cs typeface="Arial" charset="0"/>
              </a:rPr>
              <a:t> associata alla “standard output </a:t>
            </a:r>
            <a:r>
              <a:rPr lang="it-IT" sz="2000" dirty="0" err="1">
                <a:latin typeface="Arial" charset="0"/>
                <a:cs typeface="Arial" charset="0"/>
              </a:rPr>
              <a:t>device</a:t>
            </a:r>
            <a:r>
              <a:rPr lang="it-IT" sz="2000" dirty="0">
                <a:latin typeface="Arial" charset="0"/>
                <a:cs typeface="Arial" charset="0"/>
              </a:rPr>
              <a:t>” (default: Java console)</a:t>
            </a:r>
          </a:p>
          <a:p>
            <a:endParaRPr lang="it-IT" sz="2000" dirty="0">
              <a:latin typeface="Arial" charset="0"/>
              <a:cs typeface="Arial" charset="0"/>
            </a:endParaRPr>
          </a:p>
          <a:p>
            <a:r>
              <a:rPr lang="it-IT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Scanner</a:t>
            </a:r>
            <a:r>
              <a:rPr lang="it-IT" sz="2000" dirty="0">
                <a:latin typeface="Arial" charset="0"/>
                <a:cs typeface="Arial" charset="0"/>
              </a:rPr>
              <a:t>: classe che permette di leggere un oggetto di tipo </a:t>
            </a:r>
            <a:r>
              <a:rPr lang="it-IT" sz="2000" dirty="0" err="1">
                <a:latin typeface="Arial" charset="0"/>
                <a:cs typeface="Arial" charset="0"/>
              </a:rPr>
              <a:t>InputStream</a:t>
            </a:r>
            <a:r>
              <a:rPr lang="it-IT" sz="2000" dirty="0">
                <a:latin typeface="Arial" charset="0"/>
                <a:cs typeface="Arial" charset="0"/>
              </a:rPr>
              <a:t> (ad es., </a:t>
            </a:r>
            <a:r>
              <a:rPr lang="it-IT" sz="2000" dirty="0" err="1">
                <a:latin typeface="Arial" charset="0"/>
                <a:cs typeface="Arial" charset="0"/>
              </a:rPr>
              <a:t>System.in</a:t>
            </a:r>
            <a:r>
              <a:rPr lang="it-IT" sz="2000" dirty="0">
                <a:latin typeface="Arial" charset="0"/>
                <a:cs typeface="Arial" charset="0"/>
              </a:rPr>
              <a:t>) dividendolo in </a:t>
            </a:r>
            <a:r>
              <a:rPr lang="it-IT" sz="2000" dirty="0" err="1">
                <a:latin typeface="Arial" charset="0"/>
                <a:cs typeface="Arial" charset="0"/>
              </a:rPr>
              <a:t>token</a:t>
            </a:r>
            <a:r>
              <a:rPr lang="it-IT" sz="2000" dirty="0">
                <a:latin typeface="Arial" charset="0"/>
                <a:cs typeface="Arial" charset="0"/>
              </a:rPr>
              <a:t> separati da delimitatori (ad es., spazi, </a:t>
            </a:r>
            <a:r>
              <a:rPr lang="it-IT" sz="2000" dirty="0" err="1">
                <a:latin typeface="Arial" charset="0"/>
                <a:cs typeface="Arial" charset="0"/>
              </a:rPr>
              <a:t>tab</a:t>
            </a:r>
            <a:r>
              <a:rPr lang="it-IT" sz="2000" dirty="0">
                <a:latin typeface="Arial" charset="0"/>
                <a:cs typeface="Arial" charset="0"/>
              </a:rPr>
              <a:t>, </a:t>
            </a:r>
            <a:r>
              <a:rPr lang="it-IT" sz="2000" dirty="0" err="1">
                <a:latin typeface="Arial" charset="0"/>
                <a:cs typeface="Arial" charset="0"/>
              </a:rPr>
              <a:t>newline</a:t>
            </a:r>
            <a:r>
              <a:rPr lang="it-IT" sz="2000" dirty="0">
                <a:latin typeface="Arial" charset="0"/>
                <a:cs typeface="Arial" charset="0"/>
              </a:rPr>
              <a:t>). I </a:t>
            </a:r>
            <a:r>
              <a:rPr lang="it-IT" sz="2000" dirty="0" err="1">
                <a:latin typeface="Arial" charset="0"/>
                <a:cs typeface="Arial" charset="0"/>
              </a:rPr>
              <a:t>token</a:t>
            </a:r>
            <a:r>
              <a:rPr lang="it-IT" sz="2000" dirty="0">
                <a:latin typeface="Arial" charset="0"/>
                <a:cs typeface="Arial" charset="0"/>
              </a:rPr>
              <a:t> possono essere trasformati in tipi diversi utilizzando il metodo </a:t>
            </a:r>
            <a:r>
              <a:rPr lang="it-IT" sz="2000" dirty="0" err="1">
                <a:latin typeface="Arial" charset="0"/>
                <a:cs typeface="Arial" charset="0"/>
              </a:rPr>
              <a:t>next</a:t>
            </a:r>
            <a:r>
              <a:rPr lang="it-IT" sz="2000" i="1" dirty="0" err="1">
                <a:latin typeface="Arial" charset="0"/>
                <a:cs typeface="Arial" charset="0"/>
              </a:rPr>
              <a:t>Type</a:t>
            </a:r>
            <a:r>
              <a:rPr lang="it-IT" sz="2000" dirty="0">
                <a:latin typeface="Arial" charset="0"/>
                <a:cs typeface="Arial" charset="0"/>
              </a:rPr>
              <a:t>() (ad es., </a:t>
            </a:r>
            <a:r>
              <a:rPr lang="it-IT" sz="2000" dirty="0" err="1">
                <a:latin typeface="Arial" charset="0"/>
                <a:cs typeface="Arial" charset="0"/>
              </a:rPr>
              <a:t>nextInt</a:t>
            </a:r>
            <a:r>
              <a:rPr lang="it-IT" sz="2000" dirty="0">
                <a:latin typeface="Arial" charset="0"/>
                <a:cs typeface="Arial" charset="0"/>
              </a:rPr>
              <a:t>()). I metodi nativi di </a:t>
            </a:r>
            <a:r>
              <a:rPr lang="it-IT" sz="2000" dirty="0" err="1">
                <a:latin typeface="Arial" charset="0"/>
                <a:cs typeface="Arial" charset="0"/>
              </a:rPr>
              <a:t>System.in</a:t>
            </a:r>
            <a:r>
              <a:rPr lang="it-IT" sz="2000" dirty="0">
                <a:latin typeface="Arial" charset="0"/>
                <a:cs typeface="Arial" charset="0"/>
              </a:rPr>
              <a:t> che derivano dalla classe </a:t>
            </a:r>
            <a:r>
              <a:rPr lang="it-IT" sz="2000" dirty="0" err="1">
                <a:latin typeface="Arial" charset="0"/>
                <a:cs typeface="Arial" charset="0"/>
              </a:rPr>
              <a:t>InputStream</a:t>
            </a:r>
            <a:r>
              <a:rPr lang="it-IT" sz="2000" dirty="0">
                <a:latin typeface="Arial" charset="0"/>
                <a:cs typeface="Arial" charset="0"/>
              </a:rPr>
              <a:t> sono di più basso livello (ad es., lettura di byte)</a:t>
            </a:r>
          </a:p>
          <a:p>
            <a:endParaRPr lang="it-IT" sz="2000" dirty="0">
              <a:latin typeface="Arial" charset="0"/>
              <a:cs typeface="Arial" charset="0"/>
            </a:endParaRPr>
          </a:p>
          <a:p>
            <a:r>
              <a:rPr lang="it-IT" sz="2000" b="1" dirty="0" err="1">
                <a:solidFill>
                  <a:srgbClr val="C00000"/>
                </a:solidFill>
                <a:latin typeface="Arial" charset="0"/>
                <a:cs typeface="Arial" charset="0"/>
              </a:rPr>
              <a:t>currentTimeMillis</a:t>
            </a:r>
            <a:r>
              <a:rPr lang="it-IT" sz="2000" b="1" dirty="0">
                <a:solidFill>
                  <a:srgbClr val="C00000"/>
                </a:solidFill>
                <a:latin typeface="Arial" charset="0"/>
                <a:cs typeface="Arial" charset="0"/>
              </a:rPr>
              <a:t>()</a:t>
            </a:r>
            <a:r>
              <a:rPr lang="it-IT" sz="2000" dirty="0">
                <a:latin typeface="Arial" charset="0"/>
                <a:cs typeface="Arial" charset="0"/>
              </a:rPr>
              <a:t>:</a:t>
            </a:r>
            <a:r>
              <a:rPr lang="it-IT" sz="2000" dirty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it-IT" sz="2000" dirty="0">
                <a:latin typeface="Arial" charset="0"/>
                <a:cs typeface="Arial" charset="0"/>
              </a:rPr>
              <a:t>metodo statico della classe System che restituisce il tempo dal 1/1/1970 misurato in millisecondi</a:t>
            </a:r>
          </a:p>
        </p:txBody>
      </p:sp>
      <p:grpSp>
        <p:nvGrpSpPr>
          <p:cNvPr id="25605" name="Group 4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5606" name="Text Box 5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  <a:latin typeface="Arial" charset="0"/>
                </a:rPr>
                <a:t>Esempio: calcolo dell’n-esimo numero di Fibonacci</a:t>
              </a:r>
              <a:endParaRPr lang="en-US" sz="2000" b="1" u="sng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5607" name="Line 6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27650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27651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F3B61ABF-4816-A848-A9E5-97FEA717AA4D}" type="slidenum">
              <a:rPr lang="it-IT" sz="1400"/>
              <a:pPr eaLnBrk="1" hangingPunct="1"/>
              <a:t>6</a:t>
            </a:fld>
            <a:endParaRPr lang="it-IT" sz="1400"/>
          </a:p>
        </p:txBody>
      </p:sp>
      <p:sp>
        <p:nvSpPr>
          <p:cNvPr id="444421" name="Rectangle 5"/>
          <p:cNvSpPr>
            <a:spLocks noChangeArrowheads="1"/>
          </p:cNvSpPr>
          <p:nvPr/>
        </p:nvSpPr>
        <p:spPr bwMode="auto">
          <a:xfrm>
            <a:off x="468634" y="980728"/>
            <a:ext cx="8351838" cy="5016758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/*Iterative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algorithm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*/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public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static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long </a:t>
            </a:r>
            <a:r>
              <a:rPr lang="it-IT" altLang="it-IT" sz="2000" dirty="0" err="1" smtClean="0">
                <a:solidFill>
                  <a:schemeClr val="accent2"/>
                </a:solidFill>
                <a:latin typeface="Times" pitchFamily="18" charset="0"/>
                <a:ea typeface="+mn-ea"/>
                <a:cs typeface="+mn-cs"/>
              </a:rPr>
              <a:t>iterFibonacci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int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n){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if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(n&lt;=1)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return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n;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long x=0;    long y=1;     long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tmp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for(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int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i=2; i&lt;=n; i++){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tmp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= x;      x = y;</a:t>
            </a:r>
            <a:r>
              <a:rPr lang="it-IT" altLang="it-IT" sz="2000" dirty="0" smtClean="0">
                <a:ea typeface="+mn-ea"/>
                <a:cs typeface="+mn-cs"/>
              </a:rPr>
              <a:t>     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y = 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tmp+x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		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//At the end of the </a:t>
            </a:r>
            <a:r>
              <a:rPr lang="it-IT" altLang="it-IT" sz="2000" i="1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i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th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iteration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, x=F(i-1) and y=F(i)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}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 	</a:t>
            </a:r>
            <a:r>
              <a:rPr lang="it-IT" altLang="it-IT" sz="2000" dirty="0" err="1" smtClean="0">
                <a:latin typeface="Times" pitchFamily="18" charset="0"/>
                <a:ea typeface="+mn-ea"/>
                <a:cs typeface="+mn-cs"/>
              </a:rPr>
              <a:t>return</a:t>
            </a: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y;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   }</a:t>
            </a:r>
          </a:p>
          <a:p>
            <a:pPr eaLnBrk="1" hangingPunct="1">
              <a:defRPr/>
            </a:pPr>
            <a:r>
              <a:rPr lang="it-IT" altLang="it-IT" sz="2000" dirty="0">
                <a:solidFill>
                  <a:srgbClr val="009900"/>
                </a:solidFill>
                <a:latin typeface="Times" pitchFamily="18" charset="0"/>
              </a:rPr>
              <a:t> /*Recursive </a:t>
            </a:r>
            <a:r>
              <a:rPr lang="it-IT" altLang="it-IT" sz="2000" dirty="0" err="1">
                <a:solidFill>
                  <a:srgbClr val="009900"/>
                </a:solidFill>
                <a:latin typeface="Times" pitchFamily="18" charset="0"/>
              </a:rPr>
              <a:t>algorithm</a:t>
            </a:r>
            <a:r>
              <a:rPr lang="it-IT" altLang="it-IT" sz="2000" dirty="0">
                <a:solidFill>
                  <a:srgbClr val="009900"/>
                </a:solidFill>
                <a:latin typeface="Times" pitchFamily="18" charset="0"/>
              </a:rPr>
              <a:t>*/</a:t>
            </a:r>
          </a:p>
          <a:p>
            <a:pPr eaLnBrk="1" hangingPunct="1">
              <a:defRPr/>
            </a:pPr>
            <a:r>
              <a:rPr lang="it-IT" altLang="it-IT" sz="2000" dirty="0">
                <a:latin typeface="Times" pitchFamily="18" charset="0"/>
              </a:rPr>
              <a:t>   public </a:t>
            </a:r>
            <a:r>
              <a:rPr lang="it-IT" altLang="it-IT" sz="2000" dirty="0" err="1">
                <a:latin typeface="Times" pitchFamily="18" charset="0"/>
              </a:rPr>
              <a:t>static</a:t>
            </a:r>
            <a:r>
              <a:rPr lang="it-IT" altLang="it-IT" sz="2000" dirty="0">
                <a:latin typeface="Times" pitchFamily="18" charset="0"/>
              </a:rPr>
              <a:t> long </a:t>
            </a:r>
            <a:r>
              <a:rPr lang="it-IT" altLang="it-IT" sz="2000" dirty="0" err="1">
                <a:solidFill>
                  <a:schemeClr val="accent2"/>
                </a:solidFill>
                <a:latin typeface="Times" pitchFamily="18" charset="0"/>
              </a:rPr>
              <a:t>recFibonacci</a:t>
            </a:r>
            <a:r>
              <a:rPr lang="it-IT" altLang="it-IT" sz="2000" dirty="0">
                <a:latin typeface="Times" pitchFamily="18" charset="0"/>
              </a:rPr>
              <a:t>(</a:t>
            </a:r>
            <a:r>
              <a:rPr lang="it-IT" altLang="it-IT" sz="2000" dirty="0" err="1">
                <a:latin typeface="Times" pitchFamily="18" charset="0"/>
              </a:rPr>
              <a:t>int</a:t>
            </a:r>
            <a:r>
              <a:rPr lang="it-IT" altLang="it-IT" sz="2000" dirty="0">
                <a:latin typeface="Times" pitchFamily="18" charset="0"/>
              </a:rPr>
              <a:t> n){</a:t>
            </a:r>
          </a:p>
          <a:p>
            <a:pPr eaLnBrk="1" hangingPunct="1">
              <a:defRPr/>
            </a:pPr>
            <a:r>
              <a:rPr lang="it-IT" altLang="it-IT" sz="2000" dirty="0">
                <a:latin typeface="Times" pitchFamily="18" charset="0"/>
              </a:rPr>
              <a:t>    	</a:t>
            </a:r>
            <a:r>
              <a:rPr lang="en-US" altLang="en-US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if </a:t>
            </a:r>
            <a:r>
              <a:rPr lang="en-US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((n== 0) || (n == 1)) return </a:t>
            </a:r>
            <a:r>
              <a:rPr lang="en-US" altLang="en-US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n; </a:t>
            </a:r>
            <a:r>
              <a:rPr lang="en-US" altLang="en-US" sz="2000" dirty="0">
                <a:solidFill>
                  <a:srgbClr val="3F7F5F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// base cases </a:t>
            </a:r>
            <a:endParaRPr lang="en-US" altLang="en-US" sz="2000" b="1" dirty="0">
              <a:solidFill>
                <a:srgbClr val="7F0055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eaLnBrk="1" hangingPunct="1">
              <a:defRPr/>
            </a:pPr>
            <a:r>
              <a:rPr lang="en-US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            </a:t>
            </a:r>
            <a:r>
              <a:rPr lang="en-US" altLang="en-US" sz="2000" dirty="0" smtClean="0">
                <a:latin typeface="Times" panose="02020603050405020304" pitchFamily="18" charset="0"/>
                <a:cs typeface="Times" panose="02020603050405020304" pitchFamily="18" charset="0"/>
              </a:rPr>
              <a:t>  </a:t>
            </a:r>
            <a:r>
              <a:rPr lang="en-US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return </a:t>
            </a:r>
            <a:r>
              <a:rPr lang="en-US" altLang="en-US" sz="2000" dirty="0" err="1">
                <a:latin typeface="Times" panose="02020603050405020304" pitchFamily="18" charset="0"/>
                <a:cs typeface="Times" panose="02020603050405020304" pitchFamily="18" charset="0"/>
              </a:rPr>
              <a:t>recFibonacci</a:t>
            </a:r>
            <a:r>
              <a:rPr lang="en-US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(n-1) + </a:t>
            </a:r>
            <a:r>
              <a:rPr lang="en-US" altLang="en-US" sz="2000" dirty="0" err="1">
                <a:latin typeface="Times" panose="02020603050405020304" pitchFamily="18" charset="0"/>
                <a:cs typeface="Times" panose="02020603050405020304" pitchFamily="18" charset="0"/>
              </a:rPr>
              <a:t>recFibonacci</a:t>
            </a:r>
            <a:r>
              <a:rPr lang="en-US" altLang="en-US" sz="2000" dirty="0">
                <a:latin typeface="Times" panose="02020603050405020304" pitchFamily="18" charset="0"/>
                <a:cs typeface="Times" panose="02020603050405020304" pitchFamily="18" charset="0"/>
              </a:rPr>
              <a:t>(n-2); </a:t>
            </a: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</a:rPr>
              <a:t>   </a:t>
            </a:r>
            <a:r>
              <a:rPr lang="it-IT" altLang="it-IT" sz="2000" dirty="0">
                <a:latin typeface="Times" pitchFamily="18" charset="0"/>
              </a:rPr>
              <a:t>}</a:t>
            </a:r>
            <a:endParaRPr lang="it-IT" altLang="it-IT" sz="2000" dirty="0" smtClean="0">
              <a:latin typeface="Times" pitchFamily="18" charset="0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it-IT" altLang="it-IT" sz="2000" dirty="0" smtClean="0">
                <a:latin typeface="Times" pitchFamily="18" charset="0"/>
                <a:ea typeface="+mn-ea"/>
                <a:cs typeface="+mn-cs"/>
              </a:rPr>
              <a:t>} 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// end of </a:t>
            </a:r>
            <a:r>
              <a:rPr lang="it-IT" altLang="it-IT" sz="2000" dirty="0" err="1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class</a:t>
            </a:r>
            <a:r>
              <a:rPr lang="it-IT" altLang="it-IT" sz="2000" dirty="0" smtClean="0">
                <a:solidFill>
                  <a:srgbClr val="009900"/>
                </a:solidFill>
                <a:latin typeface="Times" pitchFamily="18" charset="0"/>
                <a:ea typeface="+mn-ea"/>
                <a:cs typeface="+mn-cs"/>
              </a:rPr>
              <a:t> Fibonacci</a:t>
            </a:r>
          </a:p>
        </p:txBody>
      </p:sp>
      <p:grpSp>
        <p:nvGrpSpPr>
          <p:cNvPr id="27653" name="Group 4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7654" name="Text Box 5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  <a:latin typeface="Arial" charset="0"/>
                </a:rPr>
                <a:t>Esempio: calcolo dell’n-esimo numero di Fibonacci</a:t>
              </a:r>
              <a:endParaRPr lang="en-US" sz="2000" b="1" u="sng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27655" name="Line 6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29698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29699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429471C6-7CF0-D340-B66D-E510BE947C0E}" type="slidenum">
              <a:rPr lang="it-IT" sz="1400"/>
              <a:pPr eaLnBrk="1" hangingPunct="1"/>
              <a:t>7</a:t>
            </a:fld>
            <a:endParaRPr lang="it-IT" sz="1400"/>
          </a:p>
        </p:txBody>
      </p:sp>
      <p:grpSp>
        <p:nvGrpSpPr>
          <p:cNvPr id="29700" name="Group 2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29702" name="Text Box 3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>
                  <a:solidFill>
                    <a:srgbClr val="FF0000"/>
                  </a:solidFill>
                </a:rPr>
                <a:t>Esercizi</a:t>
              </a:r>
            </a:p>
          </p:txBody>
        </p:sp>
        <p:sp>
          <p:nvSpPr>
            <p:cNvPr id="29703" name="Line 4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44422" name="Text Box 6"/>
          <p:cNvSpPr txBox="1">
            <a:spLocks noChangeArrowheads="1"/>
          </p:cNvSpPr>
          <p:nvPr/>
        </p:nvSpPr>
        <p:spPr bwMode="auto">
          <a:xfrm>
            <a:off x="231775" y="3292529"/>
            <a:ext cx="8680450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it-IT" sz="2800" dirty="0" smtClean="0">
                <a:solidFill>
                  <a:srgbClr val="FF0000"/>
                </a:solidFill>
              </a:rPr>
              <a:t>Esercizi</a:t>
            </a:r>
            <a:r>
              <a:rPr lang="it-IT" sz="3200" dirty="0" smtClean="0">
                <a:solidFill>
                  <a:srgbClr val="FF0000"/>
                </a:solidFill>
              </a:rPr>
              <a:t> </a:t>
            </a:r>
            <a:endParaRPr lang="it-IT" dirty="0" smtClean="0">
              <a:solidFill>
                <a:srgbClr val="FF0000"/>
              </a:solidFill>
            </a:endParaRPr>
          </a:p>
          <a:p>
            <a:pPr marL="360363" indent="-360363" eaLnBrk="1" hangingPunct="1">
              <a:spcBef>
                <a:spcPct val="50000"/>
              </a:spcBef>
              <a:buFont typeface="Times New Roman" charset="0"/>
              <a:buAutoNum type="arabicPeriod"/>
            </a:pPr>
            <a:r>
              <a:rPr lang="it-IT" dirty="0" smtClean="0"/>
              <a:t>Implementare l’algoritmo per il calcolo di F(n) basato sul calcolo ricorsivo delle potenze, e confrontarne il tempo di esecuzione con quelli degli algoritmi iterativo e ricorsivo.</a:t>
            </a:r>
          </a:p>
          <a:p>
            <a:pPr marL="360363" indent="-360363" eaLnBrk="1" hangingPunct="1">
              <a:spcBef>
                <a:spcPct val="50000"/>
              </a:spcBef>
              <a:buFont typeface="Times New Roman" charset="0"/>
              <a:buAutoNum type="arabicPeriod"/>
            </a:pPr>
            <a:r>
              <a:rPr lang="it-IT" dirty="0" smtClean="0"/>
              <a:t>Implementare </a:t>
            </a:r>
            <a:r>
              <a:rPr lang="it-IT" dirty="0" err="1" smtClean="0"/>
              <a:t>findBrute</a:t>
            </a:r>
            <a:r>
              <a:rPr lang="it-IT" dirty="0" smtClean="0"/>
              <a:t> e </a:t>
            </a:r>
            <a:r>
              <a:rPr lang="it-IT" dirty="0" err="1" smtClean="0"/>
              <a:t>findKMP</a:t>
            </a:r>
            <a:r>
              <a:rPr lang="it-IT" dirty="0" smtClean="0"/>
              <a:t> confrontandone i tempi di esecuzione.</a:t>
            </a:r>
            <a:endParaRPr lang="it-IT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635235"/>
              </p:ext>
            </p:extLst>
          </p:nvPr>
        </p:nvGraphicFramePr>
        <p:xfrm>
          <a:off x="1524000" y="1397000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65334488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91427110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2163203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6484496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n=30</a:t>
                      </a:r>
                    </a:p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F(n)=832040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n=40</a:t>
                      </a:r>
                    </a:p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F(n)≈10</a:t>
                      </a:r>
                      <a:r>
                        <a:rPr lang="it-IT" baseline="30000" dirty="0" smtClean="0">
                          <a:solidFill>
                            <a:srgbClr val="FF0000"/>
                          </a:solidFill>
                        </a:rPr>
                        <a:t>8</a:t>
                      </a:r>
                      <a:endParaRPr lang="en-US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n=50</a:t>
                      </a:r>
                    </a:p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F(n)≈10</a:t>
                      </a:r>
                      <a:r>
                        <a:rPr lang="it-IT" baseline="30000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US" baseline="30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31192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solidFill>
                            <a:srgbClr val="FF0000"/>
                          </a:solidFill>
                        </a:rPr>
                        <a:t>iterFibonacci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8600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b="1" dirty="0" err="1" smtClean="0">
                          <a:solidFill>
                            <a:srgbClr val="FF0000"/>
                          </a:solidFill>
                        </a:rPr>
                        <a:t>recFibonacci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0.01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1.2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143.8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3871079"/>
                  </a:ext>
                </a:extLst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3059832" y="577986"/>
            <a:ext cx="32093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smtClean="0">
                <a:solidFill>
                  <a:srgbClr val="FF0000"/>
                </a:solidFill>
              </a:rPr>
              <a:t>Tempi in secondi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A.A. 19/20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DA1 – A. Pietracaprina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37BC6A-A648-4542-8CDF-8B2665968199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2771800" y="2060848"/>
            <a:ext cx="398538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400" b="1" dirty="0" smtClean="0">
                <a:solidFill>
                  <a:srgbClr val="C00000"/>
                </a:solidFill>
              </a:rPr>
              <a:t>ESEMPIO</a:t>
            </a:r>
          </a:p>
          <a:p>
            <a:pPr algn="ctr"/>
            <a:endParaRPr lang="it-IT" sz="4400" b="1" dirty="0">
              <a:solidFill>
                <a:srgbClr val="C00000"/>
              </a:solidFill>
            </a:endParaRPr>
          </a:p>
          <a:p>
            <a:pPr algn="ctr"/>
            <a:r>
              <a:rPr lang="it-IT" sz="4400" b="1" dirty="0" err="1" smtClean="0">
                <a:solidFill>
                  <a:srgbClr val="C00000"/>
                </a:solidFill>
              </a:rPr>
              <a:t>InsertionSort</a:t>
            </a:r>
            <a:endParaRPr lang="it-IT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87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egnaposto data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A.A. 19/20</a:t>
            </a:r>
            <a:endParaRPr lang="it-IT" sz="1400"/>
          </a:p>
        </p:txBody>
      </p:sp>
      <p:sp>
        <p:nvSpPr>
          <p:cNvPr id="82946" name="Segnaposto piè di pagina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 sz="1400" smtClean="0"/>
              <a:t>DA1 – A. Pietracaprina</a:t>
            </a:r>
            <a:endParaRPr lang="it-IT" sz="1400"/>
          </a:p>
        </p:txBody>
      </p:sp>
      <p:sp>
        <p:nvSpPr>
          <p:cNvPr id="82947" name="Segnaposto numero diapositiva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fld id="{74DF8A3B-954E-3F47-8955-80582CDD2523}" type="slidenum">
              <a:rPr lang="it-IT" sz="1400"/>
              <a:pPr eaLnBrk="1" hangingPunct="1"/>
              <a:t>9</a:t>
            </a:fld>
            <a:endParaRPr lang="it-IT" sz="1400"/>
          </a:p>
        </p:txBody>
      </p:sp>
      <p:sp>
        <p:nvSpPr>
          <p:cNvPr id="82948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5693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it-IT" b="1">
                <a:solidFill>
                  <a:schemeClr val="accent2"/>
                </a:solidFill>
                <a:latin typeface="Arial" charset="0"/>
              </a:rPr>
              <a:t>Cosa possiamo ordinare?</a:t>
            </a:r>
          </a:p>
          <a:p>
            <a:pPr eaLnBrk="1" hangingPunct="1"/>
            <a:endParaRPr lang="it-IT"/>
          </a:p>
          <a:p>
            <a:pPr eaLnBrk="1" hangingPunct="1"/>
            <a:r>
              <a:rPr lang="it-IT"/>
              <a:t>Solo oggetti che implementano l’interfaccia java.lang.</a:t>
            </a:r>
            <a:r>
              <a:rPr lang="it-IT" b="1">
                <a:solidFill>
                  <a:schemeClr val="accent2"/>
                </a:solidFill>
              </a:rPr>
              <a:t>Comparable&lt;E&gt;</a:t>
            </a:r>
            <a:r>
              <a:rPr lang="it-IT"/>
              <a:t>, perché contengono il metodo per confrontare: </a:t>
            </a:r>
            <a:r>
              <a:rPr lang="it-IT">
                <a:solidFill>
                  <a:schemeClr val="accent2"/>
                </a:solidFill>
              </a:rPr>
              <a:t>public int compareTo(E o)</a:t>
            </a:r>
            <a:endParaRPr lang="it-IT">
              <a:latin typeface="Arial" charset="0"/>
            </a:endParaRPr>
          </a:p>
        </p:txBody>
      </p:sp>
      <p:grpSp>
        <p:nvGrpSpPr>
          <p:cNvPr id="82949" name="Group 3"/>
          <p:cNvGrpSpPr>
            <a:grpSpLocks/>
          </p:cNvGrpSpPr>
          <p:nvPr/>
        </p:nvGrpSpPr>
        <p:grpSpPr bwMode="auto">
          <a:xfrm>
            <a:off x="152400" y="38100"/>
            <a:ext cx="8759825" cy="396875"/>
            <a:chOff x="96" y="24"/>
            <a:chExt cx="5518" cy="250"/>
          </a:xfrm>
        </p:grpSpPr>
        <p:sp>
          <p:nvSpPr>
            <p:cNvPr id="82952" name="Text Box 4"/>
            <p:cNvSpPr txBox="1">
              <a:spLocks noChangeArrowheads="1"/>
            </p:cNvSpPr>
            <p:nvPr/>
          </p:nvSpPr>
          <p:spPr bwMode="auto">
            <a:xfrm>
              <a:off x="96" y="24"/>
              <a:ext cx="541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 b="1" dirty="0" err="1" smtClean="0">
                  <a:solidFill>
                    <a:srgbClr val="FF0000"/>
                  </a:solidFill>
                  <a:latin typeface="Arial" charset="0"/>
                </a:rPr>
                <a:t>InsertionSort</a:t>
              </a:r>
              <a:endParaRPr lang="en-US" sz="2000" b="1" u="sng" dirty="0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82953" name="Line 5"/>
            <p:cNvSpPr>
              <a:spLocks noChangeShapeType="1"/>
            </p:cNvSpPr>
            <p:nvPr/>
          </p:nvSpPr>
          <p:spPr bwMode="auto">
            <a:xfrm>
              <a:off x="144" y="264"/>
              <a:ext cx="547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2775" name="Rectangle 6"/>
          <p:cNvSpPr>
            <a:spLocks noChangeArrowheads="1"/>
          </p:cNvSpPr>
          <p:nvPr/>
        </p:nvSpPr>
        <p:spPr bwMode="auto">
          <a:xfrm>
            <a:off x="323850" y="2636838"/>
            <a:ext cx="8208963" cy="1016000"/>
          </a:xfrm>
          <a:prstGeom prst="rect">
            <a:avLst/>
          </a:prstGeom>
          <a:solidFill>
            <a:schemeClr val="accent4">
              <a:lumMod val="10000"/>
              <a:lumOff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it-IT" sz="2000" smtClean="0">
                <a:latin typeface="Times" pitchFamily="18" charset="0"/>
                <a:ea typeface="+mn-ea"/>
                <a:cs typeface="+mn-cs"/>
              </a:rPr>
              <a:t>public interface Comparable&lt;E&gt; {</a:t>
            </a:r>
          </a:p>
          <a:p>
            <a:pPr eaLnBrk="1" hangingPunct="1">
              <a:defRPr/>
            </a:pPr>
            <a:r>
              <a:rPr lang="en-US" altLang="it-IT" sz="2000" smtClean="0">
                <a:latin typeface="Times" pitchFamily="18" charset="0"/>
                <a:ea typeface="+mn-ea"/>
                <a:cs typeface="+mn-cs"/>
              </a:rPr>
              <a:t>	public int compareTo(E o);</a:t>
            </a:r>
          </a:p>
          <a:p>
            <a:pPr eaLnBrk="1" hangingPunct="1">
              <a:defRPr/>
            </a:pPr>
            <a:r>
              <a:rPr lang="en-US" altLang="it-IT" sz="2000" smtClean="0">
                <a:latin typeface="Times" pitchFamily="18" charset="0"/>
                <a:ea typeface="+mn-ea"/>
                <a:cs typeface="+mn-cs"/>
              </a:rPr>
              <a:t>}</a:t>
            </a:r>
          </a:p>
        </p:txBody>
      </p:sp>
      <p:sp>
        <p:nvSpPr>
          <p:cNvPr id="82951" name="Text Box 2"/>
          <p:cNvSpPr txBox="1">
            <a:spLocks noChangeArrowheads="1"/>
          </p:cNvSpPr>
          <p:nvPr/>
        </p:nvSpPr>
        <p:spPr bwMode="auto">
          <a:xfrm>
            <a:off x="250825" y="3860800"/>
            <a:ext cx="85693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 defTabSz="342900" eaLnBrk="0" hangingPunct="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defTabSz="3429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pPr eaLnBrk="1" hangingPunct="1"/>
            <a:r>
              <a:rPr lang="it-IT"/>
              <a:t>Ad es. la </a:t>
            </a:r>
            <a:r>
              <a:rPr lang="it-IT">
                <a:solidFill>
                  <a:schemeClr val="accent2"/>
                </a:solidFill>
              </a:rPr>
              <a:t>classe Integer implementa Comparable&lt;Integer&gt;</a:t>
            </a:r>
          </a:p>
          <a:p>
            <a:pPr eaLnBrk="1" hangingPunct="1"/>
            <a:endParaRPr lang="it-IT">
              <a:solidFill>
                <a:schemeClr val="accent2"/>
              </a:solidFill>
              <a:latin typeface="Arial" charset="0"/>
            </a:endParaRPr>
          </a:p>
          <a:p>
            <a:pPr lvl="1" eaLnBrk="1" hangingPunct="1"/>
            <a:r>
              <a:rPr lang="it-IT">
                <a:solidFill>
                  <a:schemeClr val="accent2"/>
                </a:solidFill>
                <a:latin typeface="Arial" charset="0"/>
              </a:rPr>
              <a:t>x.compareTo(y):</a:t>
            </a:r>
          </a:p>
          <a:p>
            <a:pPr lvl="3" eaLnBrk="1" hangingPunct="1"/>
            <a:r>
              <a:rPr lang="it-IT">
                <a:latin typeface="Arial" charset="0"/>
              </a:rPr>
              <a:t>&lt;0 se x&lt;y</a:t>
            </a:r>
          </a:p>
          <a:p>
            <a:pPr lvl="3" eaLnBrk="1" hangingPunct="1"/>
            <a:r>
              <a:rPr lang="it-IT">
                <a:latin typeface="Arial" charset="0"/>
              </a:rPr>
              <a:t>=0 se x=y</a:t>
            </a:r>
          </a:p>
          <a:p>
            <a:pPr lvl="3" eaLnBrk="1" hangingPunct="1"/>
            <a:r>
              <a:rPr lang="it-IT">
                <a:latin typeface="Arial" charset="0"/>
              </a:rPr>
              <a:t>&gt;0 se x&gt;y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">
      <a:dk1>
        <a:srgbClr val="003366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CC0000"/>
      </a:accent2>
      <a:accent3>
        <a:srgbClr val="FFFFFF"/>
      </a:accent3>
      <a:accent4>
        <a:srgbClr val="002A56"/>
      </a:accent4>
      <a:accent5>
        <a:srgbClr val="AAE2CA"/>
      </a:accent5>
      <a:accent6>
        <a:srgbClr val="B90000"/>
      </a:accent6>
      <a:hlink>
        <a:srgbClr val="CCCCFF"/>
      </a:hlink>
      <a:folHlink>
        <a:srgbClr val="B2B2B2"/>
      </a:folHlink>
    </a:clrScheme>
    <a:fontScheme name="Struttura predefinit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10939</TotalTime>
  <Words>752</Words>
  <Application>Microsoft Office PowerPoint</Application>
  <PresentationFormat>Presentazione su schermo (4:3)</PresentationFormat>
  <Paragraphs>196</Paragraphs>
  <Slides>13</Slides>
  <Notes>11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Tahoma</vt:lpstr>
      <vt:lpstr>Times</vt:lpstr>
      <vt:lpstr>Times New Roman</vt:lpstr>
      <vt:lpstr>Struttura predefinita</vt:lpstr>
      <vt:lpstr>Equation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Università di Padova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Ripasso di Java</dc:title>
  <dc:creator>Francesco Silvestri &amp; Andrea Pietracaprina</dc:creator>
  <dc:description>Slide per il corso di Dati e Algoritmi 1 http://verona.dei.unipd.it/~da1</dc:description>
  <cp:lastModifiedBy>Andrea Pietracaprina</cp:lastModifiedBy>
  <cp:revision>663</cp:revision>
  <cp:lastPrinted>2018-10-22T13:41:15Z</cp:lastPrinted>
  <dcterms:created xsi:type="dcterms:W3CDTF">1601-01-01T00:00:00Z</dcterms:created>
  <dcterms:modified xsi:type="dcterms:W3CDTF">2019-10-29T17:21:20Z</dcterms:modified>
</cp:coreProperties>
</file>